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559327"/>
            <a:ext cx="11471565" cy="173934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Beyond the Bench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Planning Committee Call</a:t>
            </a:r>
          </a:p>
        </p:txBody>
      </p:sp>
    </p:spTree>
    <p:extLst>
      <p:ext uri="{BB962C8B-B14F-4D97-AF65-F5344CB8AC3E}">
        <p14:creationId xmlns:p14="http://schemas.microsoft.com/office/powerpoint/2010/main" val="341793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>
                    <a:lumMod val="90000"/>
                    <a:lumOff val="10000"/>
                  </a:schemeClr>
                </a:solidFill>
              </a:rPr>
              <a:t>Meeting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800" dirty="0"/>
          </a:p>
          <a:p>
            <a:r>
              <a:rPr lang="en-US" sz="3200" dirty="0"/>
              <a:t>Introductions</a:t>
            </a:r>
          </a:p>
          <a:p>
            <a:r>
              <a:rPr lang="en-US" sz="3200" dirty="0"/>
              <a:t>Background</a:t>
            </a:r>
          </a:p>
          <a:p>
            <a:r>
              <a:rPr lang="en-US" sz="3200" dirty="0"/>
              <a:t>Event Agenda</a:t>
            </a:r>
          </a:p>
          <a:p>
            <a:r>
              <a:rPr lang="en-US" sz="3200" dirty="0"/>
              <a:t>Invite List</a:t>
            </a:r>
          </a:p>
          <a:p>
            <a:r>
              <a:rPr lang="en-US" sz="3200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91009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>
                    <a:lumMod val="90000"/>
                    <a:lumOff val="10000"/>
                  </a:schemeClr>
                </a:solidFill>
              </a:rPr>
              <a:t>Planning Committee Members</a:t>
            </a:r>
            <a:br>
              <a:rPr lang="en-US" dirty="0">
                <a:solidFill>
                  <a:schemeClr val="bg1">
                    <a:lumMod val="90000"/>
                    <a:lumOff val="10000"/>
                  </a:schemeClr>
                </a:solidFill>
              </a:rPr>
            </a:br>
            <a:r>
              <a:rPr lang="en-US" sz="3200" dirty="0">
                <a:solidFill>
                  <a:schemeClr val="bg1">
                    <a:lumMod val="90000"/>
                    <a:lumOff val="10000"/>
                  </a:schemeClr>
                </a:solidFill>
              </a:rPr>
              <a:t>(confirmed)</a:t>
            </a:r>
            <a:endParaRPr lang="en-US" dirty="0">
              <a:solidFill>
                <a:schemeClr val="bg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677878"/>
          </a:xfrm>
        </p:spPr>
        <p:txBody>
          <a:bodyPr>
            <a:normAutofit fontScale="92500" lnSpcReduction="20000"/>
          </a:bodyPr>
          <a:lstStyle/>
          <a:p>
            <a:endParaRPr lang="en-US" sz="900" dirty="0"/>
          </a:p>
          <a:p>
            <a:r>
              <a:rPr lang="en-US" dirty="0"/>
              <a:t>Justice Eva M. Guzman (Sup. Ct.), Chair</a:t>
            </a:r>
          </a:p>
          <a:p>
            <a:r>
              <a:rPr lang="en-US" dirty="0"/>
              <a:t>Chief Art Acevedo (Austin Police Dept.)</a:t>
            </a:r>
          </a:p>
          <a:p>
            <a:r>
              <a:rPr lang="en-US" dirty="0"/>
              <a:t>Justice Ada Brown (5th COA)</a:t>
            </a:r>
          </a:p>
          <a:p>
            <a:r>
              <a:rPr lang="en-US" dirty="0"/>
              <a:t>Justice Marc Brown (14th COA)</a:t>
            </a:r>
          </a:p>
          <a:p>
            <a:r>
              <a:rPr lang="en-US" dirty="0"/>
              <a:t>Judge Darlene Byrne (126th - Austin)</a:t>
            </a:r>
          </a:p>
          <a:p>
            <a:r>
              <a:rPr lang="en-US" dirty="0"/>
              <a:t>Sheila Craig (CEDD)</a:t>
            </a:r>
          </a:p>
          <a:p>
            <a:r>
              <a:rPr lang="en-US" dirty="0"/>
              <a:t>Rick Figueroa (TJC)</a:t>
            </a:r>
          </a:p>
          <a:p>
            <a:r>
              <a:rPr lang="en-US" dirty="0"/>
              <a:t>Michelle M. </a:t>
            </a:r>
            <a:r>
              <a:rPr lang="en-US" dirty="0" err="1"/>
              <a:t>Fraga</a:t>
            </a:r>
            <a:r>
              <a:rPr lang="en-US" dirty="0"/>
              <a:t> (</a:t>
            </a:r>
            <a:r>
              <a:rPr lang="en-US" dirty="0" err="1"/>
              <a:t>Fraga</a:t>
            </a:r>
            <a:r>
              <a:rPr lang="en-US" dirty="0"/>
              <a:t> Law Firm)</a:t>
            </a:r>
          </a:p>
          <a:p>
            <a:r>
              <a:rPr lang="en-US" dirty="0"/>
              <a:t>Chantel Hobbs (Dallas Faces Race)</a:t>
            </a:r>
          </a:p>
          <a:p>
            <a:r>
              <a:rPr lang="en-US" dirty="0"/>
              <a:t>Sam Houston (TYLA)</a:t>
            </a:r>
          </a:p>
          <a:p>
            <a:r>
              <a:rPr lang="en-US" dirty="0"/>
              <a:t>Marie Jamison (Wright &amp; Close)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677878"/>
          </a:xfrm>
        </p:spPr>
        <p:txBody>
          <a:bodyPr>
            <a:normAutofit fontScale="92500" lnSpcReduction="20000"/>
          </a:bodyPr>
          <a:lstStyle/>
          <a:p>
            <a:endParaRPr lang="en-US" sz="900" dirty="0"/>
          </a:p>
          <a:p>
            <a:r>
              <a:rPr lang="en-US" dirty="0"/>
              <a:t>Presiding Judge Sharon Keller (CCA)</a:t>
            </a:r>
          </a:p>
          <a:p>
            <a:r>
              <a:rPr lang="en-US" dirty="0"/>
              <a:t>Judge Lawrence Lujan (Ysleta del Sur Pueblo, El Paso PD)</a:t>
            </a:r>
          </a:p>
          <a:p>
            <a:r>
              <a:rPr lang="en-US" dirty="0"/>
              <a:t>Mary McQueen (NCSC)</a:t>
            </a:r>
          </a:p>
          <a:p>
            <a:r>
              <a:rPr lang="en-US" dirty="0"/>
              <a:t>Sarah Cotton Nelson (Communities Foundation of Texas)</a:t>
            </a:r>
          </a:p>
          <a:p>
            <a:r>
              <a:rPr lang="en-US" dirty="0"/>
              <a:t>Carmen Roe (Carmen Roe Law Firm)</a:t>
            </a:r>
          </a:p>
          <a:p>
            <a:r>
              <a:rPr lang="en-US" dirty="0"/>
              <a:t>David Slayton (OCA)</a:t>
            </a:r>
          </a:p>
          <a:p>
            <a:r>
              <a:rPr lang="en-US" dirty="0"/>
              <a:t>Rep. Jason </a:t>
            </a:r>
            <a:r>
              <a:rPr lang="en-US" dirty="0" err="1"/>
              <a:t>Villalba</a:t>
            </a:r>
            <a:r>
              <a:rPr lang="en-US" dirty="0"/>
              <a:t> (State Rep., Dist. 114)</a:t>
            </a:r>
          </a:p>
          <a:p>
            <a:r>
              <a:rPr lang="en-US" dirty="0"/>
              <a:t>Judge Carlos </a:t>
            </a:r>
            <a:r>
              <a:rPr lang="en-US" dirty="0" err="1"/>
              <a:t>Villalon</a:t>
            </a:r>
            <a:r>
              <a:rPr lang="en-US" dirty="0"/>
              <a:t>, Jr. (CPC Rio Grande Valley West)</a:t>
            </a:r>
          </a:p>
          <a:p>
            <a:r>
              <a:rPr lang="en-US" dirty="0"/>
              <a:t>Judge Cynthia </a:t>
            </a:r>
            <a:r>
              <a:rPr lang="en-US" dirty="0" err="1"/>
              <a:t>Wheless</a:t>
            </a:r>
            <a:r>
              <a:rPr lang="en-US" dirty="0"/>
              <a:t> (417th - McKinney)</a:t>
            </a:r>
          </a:p>
        </p:txBody>
      </p:sp>
    </p:spTree>
    <p:extLst>
      <p:ext uri="{BB962C8B-B14F-4D97-AF65-F5344CB8AC3E}">
        <p14:creationId xmlns:p14="http://schemas.microsoft.com/office/powerpoint/2010/main" val="224716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>
                    <a:lumMod val="90000"/>
                    <a:lumOff val="10000"/>
                  </a:schemeClr>
                </a:solidFill>
              </a:rPr>
              <a:t>Event 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03960" y="2011679"/>
            <a:ext cx="9784080" cy="46107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(10:00 am – 10:15 am)    Welcome Remarks</a:t>
            </a:r>
          </a:p>
          <a:p>
            <a:pPr marL="0" indent="0">
              <a:buNone/>
            </a:pPr>
            <a:r>
              <a:rPr lang="en-US" sz="2400" dirty="0"/>
              <a:t>(10:15 am – 11:00 am)     Keynote Address</a:t>
            </a:r>
          </a:p>
          <a:p>
            <a:pPr marL="0" indent="0">
              <a:buNone/>
            </a:pPr>
            <a:r>
              <a:rPr lang="en-US" sz="2400" dirty="0"/>
              <a:t>(11:00 am – 11:15 am) 	    Break</a:t>
            </a:r>
          </a:p>
          <a:p>
            <a:pPr marL="0" indent="0">
              <a:buNone/>
            </a:pPr>
            <a:r>
              <a:rPr lang="en-US" sz="2400" dirty="0"/>
              <a:t>(11:15 am – 12:00 pm)     Testimonials</a:t>
            </a:r>
          </a:p>
          <a:p>
            <a:pPr marL="0" indent="0">
              <a:buNone/>
            </a:pPr>
            <a:r>
              <a:rPr lang="en-US" sz="2400" dirty="0"/>
              <a:t> (12:00 pm – 1:30 pm) 	    Working Lunch/Presentation on Unconscious Bias</a:t>
            </a:r>
          </a:p>
          <a:p>
            <a:pPr marL="0" indent="0">
              <a:buNone/>
            </a:pPr>
            <a:r>
              <a:rPr lang="en-US" sz="2400" dirty="0"/>
              <a:t>  (1:30 pm – 3:00 pm)       Beyond the Bench Fact Pattern and Panel Discussion</a:t>
            </a:r>
          </a:p>
          <a:p>
            <a:pPr marL="0" indent="0">
              <a:buNone/>
            </a:pPr>
            <a:r>
              <a:rPr lang="en-US" sz="2400" dirty="0"/>
              <a:t>  (3:00 pm – 3:15 pm)       Break</a:t>
            </a:r>
          </a:p>
          <a:p>
            <a:pPr marL="0" indent="0">
              <a:buNone/>
            </a:pPr>
            <a:r>
              <a:rPr lang="en-US" sz="2400" dirty="0"/>
              <a:t>  (3:15 pm – 4:15 pm)       Breakout Sessions</a:t>
            </a:r>
          </a:p>
          <a:p>
            <a:pPr marL="0" indent="0">
              <a:buNone/>
            </a:pPr>
            <a:r>
              <a:rPr lang="en-US" sz="2400" dirty="0"/>
              <a:t>  (4:15 pm – 5:00 pm)       Closing Remarks and Looking Forward</a:t>
            </a:r>
          </a:p>
        </p:txBody>
      </p:sp>
    </p:spTree>
    <p:extLst>
      <p:ext uri="{BB962C8B-B14F-4D97-AF65-F5344CB8AC3E}">
        <p14:creationId xmlns:p14="http://schemas.microsoft.com/office/powerpoint/2010/main" val="84440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>
                    <a:lumMod val="90000"/>
                    <a:lumOff val="10000"/>
                  </a:schemeClr>
                </a:solidFill>
              </a:rPr>
              <a:t>Invite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79"/>
            <a:ext cx="4754880" cy="4758575"/>
          </a:xfrm>
        </p:spPr>
        <p:txBody>
          <a:bodyPr>
            <a:normAutofit/>
          </a:bodyPr>
          <a:lstStyle/>
          <a:p>
            <a:pPr lvl="0"/>
            <a:endParaRPr lang="en-US" sz="800" dirty="0"/>
          </a:p>
          <a:p>
            <a:pPr lvl="0"/>
            <a:r>
              <a:rPr lang="en-US" sz="3200" dirty="0"/>
              <a:t>Judges</a:t>
            </a:r>
          </a:p>
          <a:p>
            <a:pPr lvl="0"/>
            <a:r>
              <a:rPr lang="en-US" sz="3200" dirty="0"/>
              <a:t>Attorneys</a:t>
            </a:r>
          </a:p>
          <a:p>
            <a:pPr lvl="0"/>
            <a:r>
              <a:rPr lang="en-US" sz="3200" dirty="0"/>
              <a:t>Law Enforcement</a:t>
            </a:r>
          </a:p>
          <a:p>
            <a:pPr lvl="0"/>
            <a:r>
              <a:rPr lang="en-US" sz="3200" dirty="0"/>
              <a:t>State and Local Leaders </a:t>
            </a:r>
          </a:p>
          <a:p>
            <a:pPr lvl="0"/>
            <a:r>
              <a:rPr lang="en-US" sz="3200" dirty="0"/>
              <a:t>Systems Representatives </a:t>
            </a:r>
          </a:p>
          <a:p>
            <a:pPr lvl="0"/>
            <a:r>
              <a:rPr lang="en-US" sz="3200" dirty="0"/>
              <a:t>Legislators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lvl="0"/>
            <a:endParaRPr lang="en-US" sz="800" dirty="0"/>
          </a:p>
          <a:p>
            <a:pPr lvl="0"/>
            <a:r>
              <a:rPr lang="en-US" sz="3200" dirty="0"/>
              <a:t>Faith Community</a:t>
            </a:r>
          </a:p>
          <a:p>
            <a:pPr lvl="0"/>
            <a:r>
              <a:rPr lang="en-US" sz="3200" dirty="0"/>
              <a:t>Service Providers</a:t>
            </a:r>
          </a:p>
          <a:p>
            <a:pPr lvl="0"/>
            <a:r>
              <a:rPr lang="en-US" sz="3200" dirty="0"/>
              <a:t>Nonprofits/Philanthropy</a:t>
            </a:r>
          </a:p>
          <a:p>
            <a:pPr lvl="0"/>
            <a:r>
              <a:rPr lang="en-US" sz="3200" dirty="0"/>
              <a:t>Advocacy Groups</a:t>
            </a:r>
          </a:p>
          <a:p>
            <a:pPr lvl="0"/>
            <a:r>
              <a:rPr lang="en-US" sz="3200" dirty="0"/>
              <a:t>National Organizations</a:t>
            </a:r>
          </a:p>
          <a:p>
            <a:pPr lvl="0"/>
            <a:r>
              <a:rPr lang="en-US" sz="3200" dirty="0"/>
              <a:t>Academia</a:t>
            </a:r>
          </a:p>
          <a:p>
            <a:pPr lvl="0"/>
            <a:r>
              <a:rPr lang="en-US" sz="3200" dirty="0"/>
              <a:t>Media</a:t>
            </a:r>
          </a:p>
        </p:txBody>
      </p:sp>
    </p:spTree>
    <p:extLst>
      <p:ext uri="{BB962C8B-B14F-4D97-AF65-F5344CB8AC3E}">
        <p14:creationId xmlns:p14="http://schemas.microsoft.com/office/powerpoint/2010/main" val="369731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>
                    <a:lumMod val="90000"/>
                    <a:lumOff val="10000"/>
                  </a:schemeClr>
                </a:solidFill>
              </a:rPr>
              <a:t>Next Steps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800" dirty="0"/>
          </a:p>
          <a:p>
            <a:r>
              <a:rPr lang="en-US" sz="3600" dirty="0"/>
              <a:t>Next meeting date</a:t>
            </a:r>
          </a:p>
          <a:p>
            <a:r>
              <a:rPr lang="en-US" sz="3600" dirty="0"/>
              <a:t>Action items before next meeting</a:t>
            </a:r>
          </a:p>
          <a:p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232483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101</TotalTime>
  <Words>239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</vt:lpstr>
      <vt:lpstr>Banded</vt:lpstr>
      <vt:lpstr>Beyond the Bench Planning Committee Call</vt:lpstr>
      <vt:lpstr>Meeting Agenda</vt:lpstr>
      <vt:lpstr>Planning Committee Members (confirmed)</vt:lpstr>
      <vt:lpstr>Event Agenda</vt:lpstr>
      <vt:lpstr>Invite List</vt:lpstr>
      <vt:lpstr>Next Steps</vt:lpstr>
    </vt:vector>
  </TitlesOfParts>
  <Company>Supreme Court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the Bench Planning Committee Call</dc:title>
  <dc:creator>Jamie Bernstein</dc:creator>
  <cp:lastModifiedBy>Aleatha Carr</cp:lastModifiedBy>
  <cp:revision>22</cp:revision>
  <dcterms:created xsi:type="dcterms:W3CDTF">2016-10-07T14:56:30Z</dcterms:created>
  <dcterms:modified xsi:type="dcterms:W3CDTF">2017-02-24T18:42:19Z</dcterms:modified>
</cp:coreProperties>
</file>