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6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layton" initials="DS" lastIdx="1" clrIdx="0">
    <p:extLst>
      <p:ext uri="{19B8F6BF-5375-455C-9EA6-DF929625EA0E}">
        <p15:presenceInfo xmlns:p15="http://schemas.microsoft.com/office/powerpoint/2012/main" userId="David Slay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422"/>
    <a:srgbClr val="3F4E63"/>
    <a:srgbClr val="85A0BE"/>
    <a:srgbClr val="394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8" y="3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4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r">
              <a:defRPr sz="1200"/>
            </a:lvl1pPr>
          </a:lstStyle>
          <a:p>
            <a:fld id="{BEF4640C-3796-4CDC-81E7-2F7148370A41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r">
              <a:defRPr sz="1200"/>
            </a:lvl1pPr>
          </a:lstStyle>
          <a:p>
            <a:fld id="{1A7850D1-F9FA-446F-93F3-7865304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r">
              <a:defRPr sz="1200"/>
            </a:lvl1pPr>
          </a:lstStyle>
          <a:p>
            <a:fld id="{AB7C0D82-6DCE-424D-916A-EEF85F027D1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3" tIns="46661" rIns="93323" bIns="466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3" tIns="46661" rIns="93323" bIns="466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r">
              <a:defRPr sz="1200"/>
            </a:lvl1pPr>
          </a:lstStyle>
          <a:p>
            <a:fld id="{B6EEDC06-4AE9-4A8F-B208-EF377B2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0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836" y="635635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1F757D4-DA7F-4A6A-B4F6-91B18944D4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502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8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836" y="635635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1F757D4-DA7F-4A6A-B4F6-91B18944D4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9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3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9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57D4-DA7F-4A6A-B4F6-91B18944D4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310313"/>
            <a:ext cx="12192000" cy="548640"/>
          </a:xfrm>
          <a:prstGeom prst="rect">
            <a:avLst/>
          </a:prstGeom>
          <a:solidFill>
            <a:srgbClr val="54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3" name="Picture 3" descr="Column_11x17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t="2305"/>
          <a:stretch/>
        </p:blipFill>
        <p:spPr bwMode="auto">
          <a:xfrm>
            <a:off x="-64168" y="-39757"/>
            <a:ext cx="12256168" cy="63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838201" y="6390243"/>
            <a:ext cx="664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150" baseline="0" dirty="0">
                <a:solidFill>
                  <a:schemeClr val="bg1"/>
                </a:solidFill>
                <a:latin typeface="Aatrix OCRB" panose="020B0600020202020204" pitchFamily="33" charset="0"/>
                <a:cs typeface="Microsoft Sans Serif" panose="020B0604020202020204" pitchFamily="34" charset="0"/>
              </a:rPr>
              <a:t>TEXAS JUDICIAL COUNCIL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077" y="5906240"/>
            <a:ext cx="832616" cy="8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0" y="4619211"/>
            <a:ext cx="914400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25400" algn="ctr" eaLnBrk="0" fontAlgn="base" hangingPunct="0">
              <a:spcBef>
                <a:spcPct val="0"/>
              </a:spcBef>
              <a:spcAft>
                <a:spcPts val="20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1139" y="1106905"/>
            <a:ext cx="10345554" cy="422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4800" dirty="0"/>
              <a:t>New Jail Screening and</a:t>
            </a:r>
            <a:br>
              <a:rPr lang="en-US" sz="4800" dirty="0"/>
            </a:br>
            <a:r>
              <a:rPr lang="en-US" sz="4800" dirty="0"/>
              <a:t>Mental Health Procedures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3600" dirty="0"/>
              <a:t>Justice Bill Boyce</a:t>
            </a:r>
            <a:br>
              <a:rPr lang="en-US" sz="3600" dirty="0"/>
            </a:br>
            <a:r>
              <a:rPr lang="en-US" sz="3600" dirty="0"/>
              <a:t>Texas Judicial Council</a:t>
            </a:r>
            <a:br>
              <a:rPr lang="en-US" sz="3600" dirty="0"/>
            </a:br>
            <a:r>
              <a:rPr lang="en-US" sz="3600" dirty="0"/>
              <a:t>August 2017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004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72285"/>
            <a:ext cx="9509760" cy="1233424"/>
          </a:xfrm>
        </p:spPr>
        <p:txBody>
          <a:bodyPr anchor="t"/>
          <a:lstStyle/>
          <a:p>
            <a:r>
              <a:rPr lang="en-US" dirty="0"/>
              <a:t>Multi-Branch Concern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3490"/>
            <a:ext cx="7312476" cy="4240884"/>
          </a:xfrm>
        </p:spPr>
        <p:txBody>
          <a:bodyPr>
            <a:normAutofit/>
          </a:bodyPr>
          <a:lstStyle/>
          <a:p>
            <a:r>
              <a:rPr lang="en-US" sz="2600" dirty="0"/>
              <a:t>House Select Committee on Mental Health,</a:t>
            </a:r>
            <a:br>
              <a:rPr lang="en-US" sz="2600" dirty="0"/>
            </a:br>
            <a:r>
              <a:rPr lang="en-US" sz="2600" dirty="0"/>
              <a:t> chaired by Rep. Four Price</a:t>
            </a:r>
          </a:p>
          <a:p>
            <a:pPr lvl="1"/>
            <a:r>
              <a:rPr lang="en-US" sz="2200" dirty="0"/>
              <a:t>Interim Report issued December 2016</a:t>
            </a:r>
          </a:p>
          <a:p>
            <a:pPr lvl="1"/>
            <a:endParaRPr lang="en-US" dirty="0"/>
          </a:p>
          <a:p>
            <a:r>
              <a:rPr lang="en-US" sz="2600" dirty="0"/>
              <a:t>State of the Judiciary Address 2017: Chief Justice Hecht calls for attention to procedures for mentally ill defendants</a:t>
            </a:r>
          </a:p>
          <a:p>
            <a:endParaRPr lang="en-US" dirty="0"/>
          </a:p>
          <a:p>
            <a:r>
              <a:rPr lang="en-US" sz="2700" dirty="0"/>
              <a:t>Multiple mental health-related bills introduced</a:t>
            </a:r>
            <a:br>
              <a:rPr lang="en-US" sz="2700" dirty="0"/>
            </a:br>
            <a:r>
              <a:rPr lang="en-US" sz="2700" dirty="0"/>
              <a:t>during the 85</a:t>
            </a:r>
            <a:r>
              <a:rPr lang="en-US" sz="2700" baseline="30000" dirty="0"/>
              <a:t>th</a:t>
            </a:r>
            <a:r>
              <a:rPr lang="en-US" sz="2700" dirty="0"/>
              <a:t> Legislature</a:t>
            </a:r>
          </a:p>
          <a:p>
            <a:pPr lvl="2"/>
            <a:endParaRPr lang="en-US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8658131" y="1274847"/>
            <a:ext cx="3233673" cy="400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96" y="1434545"/>
            <a:ext cx="3100686" cy="40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0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71348"/>
            <a:ext cx="9509760" cy="1233424"/>
          </a:xfrm>
        </p:spPr>
        <p:txBody>
          <a:bodyPr anchor="t"/>
          <a:lstStyle/>
          <a:p>
            <a:r>
              <a:rPr lang="en-US" dirty="0"/>
              <a:t>The Legislature Responds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04772"/>
            <a:ext cx="9509760" cy="4402996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Key bills passed and signed into law 2017</a:t>
            </a:r>
          </a:p>
          <a:p>
            <a:endParaRPr lang="en-US" dirty="0"/>
          </a:p>
          <a:p>
            <a:pPr lvl="1"/>
            <a:r>
              <a:rPr lang="en-US" sz="2200" dirty="0"/>
              <a:t>SB 1326 (Author: Sen. Zaffirini; Sponsor: Rep. Price, et al.)</a:t>
            </a:r>
          </a:p>
          <a:p>
            <a:pPr lvl="2"/>
            <a:r>
              <a:rPr lang="en-US" sz="2000" dirty="0"/>
              <a:t>Mental health screening under CCP Art. 16.22</a:t>
            </a:r>
          </a:p>
          <a:p>
            <a:pPr lvl="2"/>
            <a:r>
              <a:rPr lang="en-US" sz="2000" dirty="0"/>
              <a:t>PR bonds under CCP Art. 17.032 </a:t>
            </a:r>
          </a:p>
          <a:p>
            <a:pPr lvl="2"/>
            <a:r>
              <a:rPr lang="en-US" sz="2000" dirty="0"/>
              <a:t>Competency restoration for misdemeanor defendants under CCP Art. 46B</a:t>
            </a:r>
          </a:p>
          <a:p>
            <a:pPr lvl="2"/>
            <a:endParaRPr lang="en-US" dirty="0"/>
          </a:p>
          <a:p>
            <a:pPr lvl="1"/>
            <a:r>
              <a:rPr lang="en-US" sz="2200" dirty="0"/>
              <a:t>SB 292 (Author: Sen. Huffman, et al.; Sponsor: Rep. Price, et al.):  Matching grant program to reduce recidivism, arrests and incarceration among individuals with mental illness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HB 13 (Author: Rep. Price, et al.; Sponsor: Sen. Schwertner):  Matching grant program through HHS Commission to support community mental health programs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70459"/>
            <a:ext cx="9509760" cy="1233424"/>
          </a:xfrm>
        </p:spPr>
        <p:txBody>
          <a:bodyPr anchor="t"/>
          <a:lstStyle/>
          <a:p>
            <a:r>
              <a:rPr lang="en-US" dirty="0"/>
              <a:t>Other Mental Health Legislation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07035"/>
            <a:ext cx="9509760" cy="4588026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SB 1849 (Sandra Bland Act) (Author: Sen. </a:t>
            </a:r>
            <a:r>
              <a:rPr lang="en-US" sz="2600" dirty="0" err="1"/>
              <a:t>Whitmire</a:t>
            </a:r>
            <a:r>
              <a:rPr lang="en-US" sz="2600" dirty="0"/>
              <a:t>; Sponsor: Rep. Coleman, et al.)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Some overlap with SB 1326 provisions addressing mental health screening under CCP Art. 16.22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Add CCP Art. 16.23:  “Diversion of Persons Suffering Mental Health Crisis or Substance Abuse Issue” to a “proper treatment center” if available under a “good faith effort” standard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Amend Gov’t Code section 539.002:  “Grants for Establishment and Expansion of Community Collaboratives”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Creation of detailed jail standards, reporting requirements, procedure for investigation of jail deaths, training for jail administrators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5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1905000"/>
            <a:ext cx="12188826" cy="320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9389" y="2643154"/>
            <a:ext cx="10688053" cy="172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Segment Two:  Screening &amp; Assessment</a:t>
            </a:r>
          </a:p>
        </p:txBody>
      </p:sp>
    </p:spTree>
    <p:extLst>
      <p:ext uri="{BB962C8B-B14F-4D97-AF65-F5344CB8AC3E}">
        <p14:creationId xmlns:p14="http://schemas.microsoft.com/office/powerpoint/2010/main" val="40085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7431" y="364615"/>
            <a:ext cx="9509760" cy="1233424"/>
          </a:xfrm>
        </p:spPr>
        <p:txBody>
          <a:bodyPr anchor="t"/>
          <a:lstStyle/>
          <a:p>
            <a:r>
              <a:rPr lang="en-US" dirty="0"/>
              <a:t>Notice of Possible Mental Health Issue to Magistrate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8861" y="1614314"/>
            <a:ext cx="9509760" cy="4127627"/>
          </a:xfrm>
        </p:spPr>
        <p:txBody>
          <a:bodyPr>
            <a:normAutofit/>
          </a:bodyPr>
          <a:lstStyle/>
          <a:p>
            <a:r>
              <a:rPr lang="en-US" sz="2400" dirty="0"/>
              <a:t>Notice to magistrate of reasonable cause to believe that defendant charged with Class B misdemeanor or higher has a mental illness or an intellectual disability (not limited to Class B or higher under Sandra Bland Act)</a:t>
            </a:r>
          </a:p>
          <a:p>
            <a:pPr lvl="1"/>
            <a:endParaRPr lang="en-US" dirty="0"/>
          </a:p>
          <a:p>
            <a:pPr lvl="1"/>
            <a:r>
              <a:rPr lang="en-US" sz="2200" dirty="0"/>
              <a:t>Shorter timeframe than current statutory requirement of 72 hours: </a:t>
            </a:r>
            <a:r>
              <a:rPr lang="en-US" sz="2200" dirty="0">
                <a:solidFill>
                  <a:srgbClr val="FF0000"/>
                </a:solidFill>
              </a:rPr>
              <a:t>12 hours</a:t>
            </a:r>
            <a:endParaRPr lang="en-US" sz="2200" dirty="0"/>
          </a:p>
          <a:p>
            <a:pPr lvl="2"/>
            <a:endParaRPr lang="en-US" sz="2000" dirty="0"/>
          </a:p>
          <a:p>
            <a:pPr lvl="1"/>
            <a:r>
              <a:rPr lang="en-US" sz="2200" dirty="0"/>
              <a:t>Notice comes from “sheriff </a:t>
            </a:r>
            <a:r>
              <a:rPr lang="en-US" sz="2200" dirty="0">
                <a:solidFill>
                  <a:srgbClr val="FF0000"/>
                </a:solidFill>
              </a:rPr>
              <a:t>or municipal jailer</a:t>
            </a:r>
            <a:r>
              <a:rPr lang="en-US" sz="2200" dirty="0"/>
              <a:t> having custody of a defendant” (no reference to “municipal jailer” in Sandra </a:t>
            </a:r>
            <a:r>
              <a:rPr lang="en-US" sz="2200"/>
              <a:t>Bland Act)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No new requirement to collect information, only to pass it along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092311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16.22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615"/>
            <a:ext cx="9509760" cy="1233424"/>
          </a:xfrm>
        </p:spPr>
        <p:txBody>
          <a:bodyPr anchor="t"/>
          <a:lstStyle/>
          <a:p>
            <a:r>
              <a:rPr lang="en-US" dirty="0"/>
              <a:t>When Magistrate Receives Notice of Potential Mental Health Issue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6514"/>
            <a:ext cx="9509760" cy="4127627"/>
          </a:xfrm>
        </p:spPr>
        <p:txBody>
          <a:bodyPr/>
          <a:lstStyle/>
          <a:p>
            <a:r>
              <a:rPr lang="en-US" sz="2600" dirty="0"/>
              <a:t>If magistrate determines there is reasonable cause to believe defendant has a mental illness or is intellectually disabled, then magistrate </a:t>
            </a:r>
            <a:r>
              <a:rPr lang="en-US" sz="2600" dirty="0">
                <a:solidFill>
                  <a:srgbClr val="FF0000"/>
                </a:solidFill>
              </a:rPr>
              <a:t>shall</a:t>
            </a:r>
            <a:r>
              <a:rPr lang="en-US" sz="2600" dirty="0"/>
              <a:t> order local MH/IDD authority or another qualified expert to:</a:t>
            </a:r>
          </a:p>
          <a:p>
            <a:pPr lvl="1"/>
            <a:endParaRPr lang="en-US" dirty="0"/>
          </a:p>
          <a:p>
            <a:pPr lvl="1"/>
            <a:r>
              <a:rPr lang="en-US" sz="2200" dirty="0"/>
              <a:t>Collect information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Provide written assessment </a:t>
            </a:r>
            <a:r>
              <a:rPr lang="en-US" sz="2200" dirty="0">
                <a:solidFill>
                  <a:srgbClr val="FF0000"/>
                </a:solidFill>
              </a:rPr>
              <a:t>on form approved by Texas Correctional Office on Offenders with Medical or Mental Impairments 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096000" y="5799193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16.22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6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2302" y="362991"/>
            <a:ext cx="9509760" cy="1233424"/>
          </a:xfrm>
        </p:spPr>
        <p:txBody>
          <a:bodyPr anchor="t"/>
          <a:lstStyle/>
          <a:p>
            <a:r>
              <a:rPr lang="en-US" dirty="0"/>
              <a:t>Assessment Not Always Required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52302" y="1609929"/>
            <a:ext cx="9509760" cy="4127627"/>
          </a:xfrm>
        </p:spPr>
        <p:txBody>
          <a:bodyPr/>
          <a:lstStyle/>
          <a:p>
            <a:r>
              <a:rPr lang="en-US" sz="2600" dirty="0"/>
              <a:t>Written assessment is not required if, within the year, defendant already has been determined to have mental illness or intellectual disability </a:t>
            </a:r>
          </a:p>
          <a:p>
            <a:pPr lvl="1"/>
            <a:endParaRPr lang="en-US" sz="2600" dirty="0"/>
          </a:p>
          <a:p>
            <a:r>
              <a:rPr lang="en-US" sz="2600" dirty="0"/>
              <a:t>If defendant refuses to submit to information collection, then magistrate can order defendant to submit to an examination “</a:t>
            </a:r>
            <a:r>
              <a:rPr lang="en-US" sz="2600" dirty="0">
                <a:solidFill>
                  <a:srgbClr val="FF0000"/>
                </a:solidFill>
              </a:rPr>
              <a:t>in a jail</a:t>
            </a:r>
            <a:r>
              <a:rPr lang="en-US" sz="2600" dirty="0"/>
              <a:t> or in another place determined to be appropriate” by the local authority “for a period not to exceed </a:t>
            </a:r>
            <a:r>
              <a:rPr lang="en-US" sz="2600" dirty="0">
                <a:solidFill>
                  <a:srgbClr val="FF0000"/>
                </a:solidFill>
              </a:rPr>
              <a:t>72 hours</a:t>
            </a:r>
            <a:r>
              <a:rPr lang="en-US" sz="2600" dirty="0"/>
              <a:t>” – instead of 21 days.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182" y="5797851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16.22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9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9558"/>
            <a:ext cx="9509760" cy="1233424"/>
          </a:xfrm>
        </p:spPr>
        <p:txBody>
          <a:bodyPr anchor="t"/>
          <a:lstStyle/>
          <a:p>
            <a:r>
              <a:rPr lang="en-US" dirty="0"/>
              <a:t>Written Assessment Timeline and Actions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4412"/>
            <a:ext cx="9509760" cy="4472317"/>
          </a:xfrm>
        </p:spPr>
        <p:txBody>
          <a:bodyPr>
            <a:normAutofit/>
          </a:bodyPr>
          <a:lstStyle/>
          <a:p>
            <a:r>
              <a:rPr lang="en-US" sz="2600" dirty="0"/>
              <a:t>Written assessment must be provided to magistrate </a:t>
            </a:r>
          </a:p>
          <a:p>
            <a:pPr lvl="1"/>
            <a:r>
              <a:rPr lang="en-US" sz="2200" dirty="0"/>
              <a:t>Not later than </a:t>
            </a:r>
            <a:r>
              <a:rPr lang="en-US" sz="2200" dirty="0">
                <a:solidFill>
                  <a:srgbClr val="FF0000"/>
                </a:solidFill>
              </a:rPr>
              <a:t>96 hours</a:t>
            </a:r>
            <a:r>
              <a:rPr lang="en-US" sz="2200" dirty="0"/>
              <a:t> after the order for a defendant who is in custody</a:t>
            </a:r>
          </a:p>
          <a:p>
            <a:pPr lvl="1"/>
            <a:r>
              <a:rPr lang="en-US" sz="2200" dirty="0"/>
              <a:t>Not later than 30 days after the order for a defendant released from custody</a:t>
            </a:r>
          </a:p>
          <a:p>
            <a:pPr lvl="2"/>
            <a:endParaRPr lang="en-US" dirty="0"/>
          </a:p>
          <a:p>
            <a:r>
              <a:rPr lang="en-US" sz="2600" dirty="0"/>
              <a:t>Upon receipt of assessment, court can: </a:t>
            </a:r>
          </a:p>
          <a:p>
            <a:pPr lvl="1"/>
            <a:r>
              <a:rPr lang="en-US" sz="2400" dirty="0"/>
              <a:t>Resume criminal proceedings and </a:t>
            </a:r>
            <a:r>
              <a:rPr lang="en-US" sz="2400" dirty="0">
                <a:solidFill>
                  <a:srgbClr val="FF0000"/>
                </a:solidFill>
              </a:rPr>
              <a:t>address release on personal bond if defendant is being held in custody</a:t>
            </a:r>
          </a:p>
          <a:p>
            <a:pPr lvl="1"/>
            <a:r>
              <a:rPr lang="en-US" sz="2400" dirty="0"/>
              <a:t>Resume or initiate competency proceedings under Article 46B</a:t>
            </a:r>
          </a:p>
          <a:p>
            <a:pPr lvl="1"/>
            <a:r>
              <a:rPr lang="en-US" sz="2400" dirty="0"/>
              <a:t>Use assessment in connection with punishment, as part of PSI, or to set conditions for community supervision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Refer defendant to appropriate specialty court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16.22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Required Reporting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52550" y="1614314"/>
            <a:ext cx="9509760" cy="4127627"/>
          </a:xfrm>
        </p:spPr>
        <p:txBody>
          <a:bodyPr>
            <a:normAutofit/>
          </a:bodyPr>
          <a:lstStyle/>
          <a:p>
            <a:r>
              <a:rPr lang="en-US" sz="2600" dirty="0"/>
              <a:t>Magistrates shall submit monthly reports to OCA regarding the </a:t>
            </a:r>
            <a:r>
              <a:rPr lang="en-US" sz="2600" dirty="0">
                <a:solidFill>
                  <a:srgbClr val="FF0000"/>
                </a:solidFill>
              </a:rPr>
              <a:t>number of written assessments provided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Magistrates shall provide copies of assessments to the trial courts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Number of written assessments will be captured from trial courts on Judicial Council Monthly District and County Court Activity Reports </a:t>
            </a:r>
          </a:p>
          <a:p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16.22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2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Segment Three:  Personal Bonds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74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85117"/>
            <a:ext cx="10515600" cy="1325563"/>
          </a:xfrm>
        </p:spPr>
        <p:txBody>
          <a:bodyPr anchor="t"/>
          <a:lstStyle/>
          <a:p>
            <a:r>
              <a:rPr lang="en-US" dirty="0"/>
              <a:t>Roadmap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3930" y="1610680"/>
            <a:ext cx="10515600" cy="3404101"/>
          </a:xfrm>
        </p:spPr>
        <p:txBody>
          <a:bodyPr>
            <a:normAutofit/>
          </a:bodyPr>
          <a:lstStyle/>
          <a:p>
            <a:r>
              <a:rPr lang="en-US" sz="2800" dirty="0"/>
              <a:t>Segment One:		Overview</a:t>
            </a:r>
          </a:p>
          <a:p>
            <a:r>
              <a:rPr lang="en-US" sz="2800" dirty="0"/>
              <a:t>Segment Two:		Screening &amp; Assessment</a:t>
            </a:r>
          </a:p>
          <a:p>
            <a:r>
              <a:rPr lang="en-US" sz="2800" dirty="0"/>
              <a:t>Segment Three:		Personal Bonds</a:t>
            </a:r>
          </a:p>
          <a:p>
            <a:r>
              <a:rPr lang="en-US" sz="2800" dirty="0"/>
              <a:t>Segment Four:		Competency</a:t>
            </a:r>
          </a:p>
          <a:p>
            <a:r>
              <a:rPr lang="en-US" sz="2800" dirty="0"/>
              <a:t>Segment Five:  		Implementation</a:t>
            </a:r>
          </a:p>
        </p:txBody>
      </p:sp>
      <p:pic>
        <p:nvPicPr>
          <p:cNvPr id="7" name="Picture 6" descr="Mental Health Treatment Clip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17333" y1="8215" x2="17333" y2="8215"/>
                        <a14:backgroundMark x1="23333" y1="50142" x2="23333" y2="50142"/>
                        <a14:backgroundMark x1="7000" y1="56091" x2="7000" y2="56091"/>
                        <a14:backgroundMark x1="69667" y1="47309" x2="69667" y2="47309"/>
                        <a14:backgroundMark x1="64333" y1="27195" x2="64333" y2="27195"/>
                        <a14:backgroundMark x1="77000" y1="23229" x2="77000" y2="23229"/>
                        <a14:backgroundMark x1="57667" y1="58074" x2="57667" y2="58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06" y="659786"/>
            <a:ext cx="3043124" cy="35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3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341120" y="341630"/>
            <a:ext cx="9509760" cy="1233424"/>
          </a:xfrm>
        </p:spPr>
        <p:txBody>
          <a:bodyPr anchor="t"/>
          <a:lstStyle/>
          <a:p>
            <a:r>
              <a:rPr lang="en-US" dirty="0"/>
              <a:t>What is a Personal Bond?</a:t>
            </a:r>
          </a:p>
        </p:txBody>
      </p:sp>
      <p:sp>
        <p:nvSpPr>
          <p:cNvPr id="6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341120" y="1612670"/>
            <a:ext cx="9509760" cy="4127627"/>
          </a:xfrm>
        </p:spPr>
        <p:txBody>
          <a:bodyPr/>
          <a:lstStyle/>
          <a:p>
            <a:r>
              <a:rPr lang="en-US" sz="2600" dirty="0"/>
              <a:t>Three kinds of Bonds:</a:t>
            </a:r>
          </a:p>
          <a:p>
            <a:pPr lvl="1"/>
            <a:r>
              <a:rPr lang="en-US" sz="2200" dirty="0"/>
              <a:t>Cash Bond</a:t>
            </a:r>
          </a:p>
          <a:p>
            <a:pPr lvl="1"/>
            <a:r>
              <a:rPr lang="en-US" sz="2200" dirty="0"/>
              <a:t>Surety Bond, a/k/a Bail Bond</a:t>
            </a:r>
          </a:p>
          <a:p>
            <a:pPr lvl="1"/>
            <a:r>
              <a:rPr lang="en-US" sz="2200" dirty="0"/>
              <a:t>Personal Bond</a:t>
            </a:r>
          </a:p>
          <a:p>
            <a:r>
              <a:rPr lang="en-US" sz="2400" dirty="0"/>
              <a:t>Personal Bonds do not require defendant to put up money in advance of release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800774"/>
            <a:ext cx="5260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Code of Criminal Procedure Art. 17.03, 17.04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Requirement to Release on Personal Bond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52550" y="1612670"/>
            <a:ext cx="9509760" cy="4127627"/>
          </a:xfrm>
        </p:spPr>
        <p:txBody>
          <a:bodyPr/>
          <a:lstStyle/>
          <a:p>
            <a:endParaRPr lang="en-US" dirty="0"/>
          </a:p>
          <a:p>
            <a:r>
              <a:rPr lang="en-US" sz="2600" dirty="0"/>
              <a:t>Excluding defendants charged with 13 enumerated “violent offenses,” magistrate </a:t>
            </a:r>
            <a:r>
              <a:rPr lang="en-US" sz="2600" dirty="0">
                <a:solidFill>
                  <a:srgbClr val="FF0000"/>
                </a:solidFill>
              </a:rPr>
              <a:t>shall</a:t>
            </a:r>
            <a:r>
              <a:rPr lang="en-US" sz="2600" dirty="0"/>
              <a:t> release a defendant on a personal bond </a:t>
            </a:r>
            <a:r>
              <a:rPr lang="en-US" sz="2600" dirty="0">
                <a:solidFill>
                  <a:srgbClr val="FF0000"/>
                </a:solidFill>
              </a:rPr>
              <a:t>notwithstanding Article 17.03(b), a bond schedule, or standing order</a:t>
            </a:r>
            <a:r>
              <a:rPr lang="en-US" sz="2600" dirty="0"/>
              <a:t> unless good cause is shown otherwise.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17.032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64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249"/>
            <a:ext cx="9509760" cy="1233424"/>
          </a:xfrm>
        </p:spPr>
        <p:txBody>
          <a:bodyPr anchor="t"/>
          <a:lstStyle/>
          <a:p>
            <a:r>
              <a:rPr lang="en-US" dirty="0"/>
              <a:t>When to Use Personal Bond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597673"/>
            <a:ext cx="9509760" cy="4305822"/>
          </a:xfrm>
        </p:spPr>
        <p:txBody>
          <a:bodyPr>
            <a:normAutofit/>
          </a:bodyPr>
          <a:lstStyle/>
          <a:p>
            <a:r>
              <a:rPr lang="en-US" sz="3200" dirty="0"/>
              <a:t>Personal bond to be used if:</a:t>
            </a:r>
          </a:p>
          <a:p>
            <a:endParaRPr lang="en-US" sz="1000" dirty="0"/>
          </a:p>
          <a:p>
            <a:pPr lvl="1"/>
            <a:r>
              <a:rPr lang="en-US" sz="2400" dirty="0"/>
              <a:t>Defendant is not charged with and has not previously been convicted of a statutorily defined “violent offense”</a:t>
            </a:r>
          </a:p>
          <a:p>
            <a:pPr lvl="1"/>
            <a:endParaRPr lang="en-US" sz="1400" dirty="0"/>
          </a:p>
          <a:p>
            <a:pPr lvl="1"/>
            <a:r>
              <a:rPr lang="en-US" sz="2400" dirty="0"/>
              <a:t>Defendant is examined by a local MH/IDD authority or expert under CCP Art. 16.22, and written assessment </a:t>
            </a:r>
          </a:p>
          <a:p>
            <a:pPr lvl="2"/>
            <a:r>
              <a:rPr lang="en-US" sz="2400" dirty="0"/>
              <a:t>Concludes defendant has mental illness/IDD and is nonetheless competent to stand trial</a:t>
            </a:r>
          </a:p>
          <a:p>
            <a:pPr lvl="2"/>
            <a:r>
              <a:rPr lang="en-US" sz="2400" dirty="0"/>
              <a:t>Recommends mental health treatment or IDD services for the defendant</a:t>
            </a:r>
          </a:p>
          <a:p>
            <a:pPr marL="685800" lvl="2" indent="0">
              <a:buNone/>
            </a:pPr>
            <a:endParaRPr lang="en-US" sz="2200" dirty="0"/>
          </a:p>
          <a:p>
            <a:pPr lvl="2"/>
            <a:endParaRPr lang="en-US" sz="2200" dirty="0"/>
          </a:p>
          <a:p>
            <a:pPr lvl="3"/>
            <a:endParaRPr lang="en-US" sz="2200" dirty="0"/>
          </a:p>
          <a:p>
            <a:endParaRPr lang="en-US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0682" y="5803399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17.032</a:t>
            </a:r>
          </a:p>
        </p:txBody>
      </p:sp>
    </p:spTree>
    <p:extLst>
      <p:ext uri="{BB962C8B-B14F-4D97-AF65-F5344CB8AC3E}">
        <p14:creationId xmlns:p14="http://schemas.microsoft.com/office/powerpoint/2010/main" val="1844226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249"/>
            <a:ext cx="9509760" cy="1233424"/>
          </a:xfrm>
        </p:spPr>
        <p:txBody>
          <a:bodyPr anchor="t"/>
          <a:lstStyle/>
          <a:p>
            <a:r>
              <a:rPr lang="en-US" dirty="0"/>
              <a:t>When to Use Personal Bond cont’d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597674"/>
            <a:ext cx="9509760" cy="3712264"/>
          </a:xfrm>
        </p:spPr>
        <p:txBody>
          <a:bodyPr>
            <a:normAutofit/>
          </a:bodyPr>
          <a:lstStyle/>
          <a:p>
            <a:r>
              <a:rPr lang="en-US" sz="3200" dirty="0"/>
              <a:t>Personal bond to be used if:</a:t>
            </a:r>
          </a:p>
          <a:p>
            <a:endParaRPr lang="en-US" sz="1000" dirty="0"/>
          </a:p>
          <a:p>
            <a:pPr lvl="2"/>
            <a:endParaRPr lang="en-US" sz="1400" dirty="0"/>
          </a:p>
          <a:p>
            <a:pPr lvl="1"/>
            <a:r>
              <a:rPr lang="en-US" sz="2400" dirty="0"/>
              <a:t>Magistrate determines that appropriate community-based mental health or intellectual disability services are available; and</a:t>
            </a:r>
          </a:p>
          <a:p>
            <a:pPr lvl="1"/>
            <a:endParaRPr lang="en-US" sz="14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Magistrate finds that release on PR bond would reasonably ensure defendant’s appearance in court, and safety of community/victim, after considering all of the circumstances and a pretrial risk assessment</a:t>
            </a:r>
          </a:p>
          <a:p>
            <a:endParaRPr lang="en-US" sz="2800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0682" y="5803399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17.032</a:t>
            </a:r>
          </a:p>
        </p:txBody>
      </p:sp>
    </p:spTree>
    <p:extLst>
      <p:ext uri="{BB962C8B-B14F-4D97-AF65-F5344CB8AC3E}">
        <p14:creationId xmlns:p14="http://schemas.microsoft.com/office/powerpoint/2010/main" val="301715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Personal Bond Conditions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6202"/>
            <a:ext cx="9509760" cy="4127627"/>
          </a:xfrm>
        </p:spPr>
        <p:txBody>
          <a:bodyPr/>
          <a:lstStyle/>
          <a:p>
            <a:r>
              <a:rPr lang="en-US" sz="2600" dirty="0"/>
              <a:t>Unless good cause is shown, magistrate shall require outpatient or inpatient MH/IDD treatment/services as a condition of release on PR bond as recommended by local authority or </a:t>
            </a:r>
            <a:r>
              <a:rPr lang="en-US" sz="2600" dirty="0">
                <a:solidFill>
                  <a:srgbClr val="FF0000"/>
                </a:solidFill>
              </a:rPr>
              <a:t>another qualified MH/IDD expert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In addition, magistrate may require compliance with other conditions reasonably necessary to </a:t>
            </a:r>
            <a:r>
              <a:rPr lang="en-US" sz="2600" dirty="0">
                <a:solidFill>
                  <a:srgbClr val="FF0000"/>
                </a:solidFill>
              </a:rPr>
              <a:t>ensure the defendant’s appearance in court and the safety of the community/victim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365760" lvl="1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17.032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0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Segment Four:  Competency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4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Key Changes to Art. 46B, Code of Criminal Procedure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6202"/>
            <a:ext cx="9509760" cy="4127627"/>
          </a:xfrm>
        </p:spPr>
        <p:txBody>
          <a:bodyPr>
            <a:normAutofit/>
          </a:bodyPr>
          <a:lstStyle/>
          <a:p>
            <a:r>
              <a:rPr lang="en-US" sz="2600" dirty="0"/>
              <a:t>Promote jail-based and outpatient/local competency restoration, reduce reliance on state hospitals for restoration</a:t>
            </a:r>
          </a:p>
          <a:p>
            <a:pPr lvl="1"/>
            <a:endParaRPr lang="en-US" sz="2600" dirty="0"/>
          </a:p>
          <a:p>
            <a:r>
              <a:rPr lang="en-US" sz="2600" dirty="0"/>
              <a:t>New procedures for competency restoration of defendants charged with Class B misdemeanors</a:t>
            </a:r>
          </a:p>
          <a:p>
            <a:endParaRPr lang="en-US" sz="2600" dirty="0"/>
          </a:p>
          <a:p>
            <a:r>
              <a:rPr lang="en-US" sz="2600" dirty="0"/>
              <a:t>Separate approaches to medical treatment and education components of restoration</a:t>
            </a:r>
          </a:p>
          <a:p>
            <a:endParaRPr lang="en-US" sz="2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7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615"/>
            <a:ext cx="9509760" cy="1233424"/>
          </a:xfrm>
        </p:spPr>
        <p:txBody>
          <a:bodyPr anchor="t"/>
          <a:lstStyle/>
          <a:p>
            <a:r>
              <a:rPr lang="en-US" dirty="0"/>
              <a:t>Jail-Based Competency Restoration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52550" y="1609469"/>
            <a:ext cx="9509760" cy="4127627"/>
          </a:xfrm>
        </p:spPr>
        <p:txBody>
          <a:bodyPr>
            <a:normAutofit/>
          </a:bodyPr>
          <a:lstStyle/>
          <a:p>
            <a:r>
              <a:rPr lang="en-US" sz="2600" dirty="0"/>
              <a:t>Expand </a:t>
            </a:r>
            <a:r>
              <a:rPr lang="en-US" sz="2600" dirty="0">
                <a:solidFill>
                  <a:srgbClr val="FF0000"/>
                </a:solidFill>
              </a:rPr>
              <a:t>jail-based competency restoration</a:t>
            </a:r>
            <a:r>
              <a:rPr lang="en-US" sz="2600" dirty="0"/>
              <a:t> option</a:t>
            </a:r>
          </a:p>
          <a:p>
            <a:pPr lvl="1"/>
            <a:r>
              <a:rPr lang="en-US" sz="2400" dirty="0"/>
              <a:t>State-funded or county-funded</a:t>
            </a:r>
          </a:p>
          <a:p>
            <a:pPr lvl="1"/>
            <a:r>
              <a:rPr lang="en-US" sz="2400" dirty="0"/>
              <a:t>HHSC developing rules to guide facilities</a:t>
            </a:r>
          </a:p>
          <a:p>
            <a:endParaRPr lang="en-US" sz="2800" dirty="0"/>
          </a:p>
          <a:p>
            <a:r>
              <a:rPr lang="en-US" sz="2600" dirty="0"/>
              <a:t>Use jail-based option only if defendant will begin to receive competency restoration services within 72 hours of arriving at the program</a:t>
            </a:r>
          </a:p>
          <a:p>
            <a:pPr lvl="2"/>
            <a:endParaRPr lang="en-US" sz="2600" dirty="0"/>
          </a:p>
          <a:p>
            <a:pPr lvl="2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46B.073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29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75920"/>
            <a:ext cx="9509760" cy="1233424"/>
          </a:xfrm>
        </p:spPr>
        <p:txBody>
          <a:bodyPr anchor="t"/>
          <a:lstStyle/>
          <a:p>
            <a:r>
              <a:rPr lang="en-US" dirty="0"/>
              <a:t>County-Funded Jail-Based Competency Restoration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09344"/>
            <a:ext cx="9509760" cy="4127627"/>
          </a:xfrm>
        </p:spPr>
        <p:txBody>
          <a:bodyPr/>
          <a:lstStyle/>
          <a:p>
            <a:pPr marL="274320" lvl="1">
              <a:spcBef>
                <a:spcPts val="1800"/>
              </a:spcBef>
            </a:pPr>
            <a:r>
              <a:rPr lang="en-US" sz="2600" dirty="0"/>
              <a:t>New CCP Art. 46B.091 governs county implementation of jail-based restoration programs</a:t>
            </a:r>
          </a:p>
          <a:p>
            <a:pPr marL="274320" lvl="1">
              <a:spcBef>
                <a:spcPts val="1800"/>
              </a:spcBef>
            </a:pPr>
            <a:endParaRPr lang="en-US" dirty="0"/>
          </a:p>
          <a:p>
            <a:pPr lvl="1"/>
            <a:r>
              <a:rPr lang="en-US" sz="2200" dirty="0"/>
              <a:t>County contracts with local mental/behavioral health authority to provide jail-based competency restoration services</a:t>
            </a:r>
          </a:p>
          <a:p>
            <a:pPr lvl="1"/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77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Competency Restoration: Class A or Felonies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6202"/>
            <a:ext cx="9509760" cy="4127627"/>
          </a:xfrm>
        </p:spPr>
        <p:txBody>
          <a:bodyPr>
            <a:normAutofit/>
          </a:bodyPr>
          <a:lstStyle/>
          <a:p>
            <a:r>
              <a:rPr lang="en-US" sz="2600" dirty="0"/>
              <a:t>If defendant is charged with a </a:t>
            </a:r>
            <a:r>
              <a:rPr lang="en-US" sz="2600" dirty="0">
                <a:solidFill>
                  <a:srgbClr val="FF0000"/>
                </a:solidFill>
              </a:rPr>
              <a:t>Class A misdemeanor</a:t>
            </a:r>
            <a:r>
              <a:rPr lang="en-US" sz="2600" dirty="0"/>
              <a:t> or higher offense, court shall:</a:t>
            </a:r>
          </a:p>
          <a:p>
            <a:pPr lvl="1"/>
            <a:endParaRPr lang="en-US" dirty="0"/>
          </a:p>
          <a:p>
            <a:pPr lvl="1"/>
            <a:r>
              <a:rPr lang="en-US" sz="2200" dirty="0"/>
              <a:t>Commit the defendant to a mental health facility or jail-based competency restoration program under Article 46B.073; or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Release the defendant on bail to outpatient competency restoration program under Article 46B.072 using existing procedures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09600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46B.071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3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Segment One:  Overview</a:t>
            </a:r>
          </a:p>
          <a:p>
            <a:pPr lvl="0" algn="ctr"/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2079812"/>
            <a:ext cx="9601200" cy="172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41279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3721" y="365760"/>
            <a:ext cx="9509760" cy="1233424"/>
          </a:xfrm>
        </p:spPr>
        <p:txBody>
          <a:bodyPr anchor="t"/>
          <a:lstStyle/>
          <a:p>
            <a:r>
              <a:rPr lang="en-US" dirty="0"/>
              <a:t>Competency Restoration: Class B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436481"/>
            <a:ext cx="9509760" cy="4593098"/>
          </a:xfrm>
        </p:spPr>
        <p:txBody>
          <a:bodyPr>
            <a:normAutofit/>
          </a:bodyPr>
          <a:lstStyle/>
          <a:p>
            <a:r>
              <a:rPr lang="en-US" sz="2600" dirty="0"/>
              <a:t>If defendant is charged with a </a:t>
            </a:r>
            <a:r>
              <a:rPr lang="en-US" sz="2600" dirty="0">
                <a:solidFill>
                  <a:srgbClr val="FF0000"/>
                </a:solidFill>
              </a:rPr>
              <a:t>Class B misdemeanor</a:t>
            </a:r>
            <a:r>
              <a:rPr lang="en-US" sz="2600" dirty="0"/>
              <a:t>, court shall:</a:t>
            </a:r>
          </a:p>
          <a:p>
            <a:pPr lvl="1"/>
            <a:endParaRPr lang="en-US" dirty="0"/>
          </a:p>
          <a:p>
            <a:pPr lvl="1"/>
            <a:r>
              <a:rPr lang="en-US" sz="2200" dirty="0"/>
              <a:t>Release the defendant on bail to outpatient competency restoration under </a:t>
            </a:r>
            <a:r>
              <a:rPr lang="en-US" sz="2200" dirty="0">
                <a:solidFill>
                  <a:srgbClr val="FF0000"/>
                </a:solidFill>
              </a:rPr>
              <a:t>new Article 46B.0711</a:t>
            </a:r>
            <a:r>
              <a:rPr lang="en-US" sz="2200" dirty="0"/>
              <a:t>; or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Commit the defendant to:</a:t>
            </a:r>
          </a:p>
          <a:p>
            <a:pPr lvl="2"/>
            <a:endParaRPr lang="en-US" dirty="0"/>
          </a:p>
          <a:p>
            <a:pPr lvl="2"/>
            <a:r>
              <a:rPr lang="en-US" sz="2200" dirty="0"/>
              <a:t>a jail-based competency restoration program under Article 46B.073(e); or</a:t>
            </a:r>
          </a:p>
          <a:p>
            <a:pPr lvl="3"/>
            <a:endParaRPr lang="en-US" sz="2200" dirty="0"/>
          </a:p>
          <a:p>
            <a:pPr lvl="2"/>
            <a:r>
              <a:rPr lang="en-US" sz="2200" dirty="0"/>
              <a:t>A mental health facility or residential care facility under Article 46B.073(f)</a:t>
            </a:r>
          </a:p>
          <a:p>
            <a:pPr lvl="3"/>
            <a:r>
              <a:rPr lang="en-US" sz="1900" dirty="0"/>
              <a:t>Commit the defendant to a facility under Article 46B.073 </a:t>
            </a:r>
            <a:r>
              <a:rPr lang="en-US" sz="1900" dirty="0">
                <a:solidFill>
                  <a:srgbClr val="FF0000"/>
                </a:solidFill>
              </a:rPr>
              <a:t>only if </a:t>
            </a:r>
            <a:r>
              <a:rPr lang="en-US" sz="1900" dirty="0"/>
              <a:t>jail-based competency program is not available, </a:t>
            </a:r>
            <a:r>
              <a:rPr lang="en-US" sz="1900" dirty="0">
                <a:solidFill>
                  <a:srgbClr val="FF0000"/>
                </a:solidFill>
              </a:rPr>
              <a:t>or a licensed/qualified MH professional determines that a jail-based program is not appropriate	</a:t>
            </a:r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46B.071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8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Outpatient Competency Restoration: Class B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580024"/>
            <a:ext cx="9509760" cy="412762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For defendant who is subject to restoration under Article 46B.071, court shall order release on bail and participation in outpatient competency restoration for up to 60 days – under certain circumstances</a:t>
            </a:r>
          </a:p>
          <a:p>
            <a:pPr lvl="1"/>
            <a:endParaRPr lang="en-US" dirty="0"/>
          </a:p>
          <a:p>
            <a:pPr lvl="1"/>
            <a:r>
              <a:rPr lang="en-US" sz="2200" dirty="0"/>
              <a:t>“Subject to conditions reasonably related to ensuring public safety and the effectiveness of the defendant’s treatment”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Court must determine that Class B misdemeanor defendant found incompetent to stand trial, is not a danger to others, may be treated safely on an outpatient basis towards goal of attaining competency to stand trial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Appropriate outpatient competency restoration program is available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46B.0711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75920"/>
            <a:ext cx="9509760" cy="1233424"/>
          </a:xfrm>
        </p:spPr>
        <p:txBody>
          <a:bodyPr anchor="t"/>
          <a:lstStyle/>
          <a:p>
            <a:r>
              <a:rPr lang="en-US" dirty="0"/>
              <a:t>Outpatient Competency Restoration: Class B (cont)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4314"/>
            <a:ext cx="9509760" cy="4127627"/>
          </a:xfrm>
        </p:spPr>
        <p:txBody>
          <a:bodyPr>
            <a:normAutofit/>
          </a:bodyPr>
          <a:lstStyle/>
          <a:p>
            <a:r>
              <a:rPr lang="en-US" sz="2400" dirty="0"/>
              <a:t>Court must receive and approve comprehensive plan that provides for competency restoration treatment, identifies person who will provide the treatment</a:t>
            </a:r>
          </a:p>
          <a:p>
            <a:pPr lvl="1"/>
            <a:endParaRPr lang="en-US" sz="2400" dirty="0"/>
          </a:p>
          <a:p>
            <a:r>
              <a:rPr lang="en-US" sz="2400" dirty="0"/>
              <a:t>Court must find that the proposed treatment will be available to and will be provided to the defendant</a:t>
            </a:r>
          </a:p>
          <a:p>
            <a:pPr lvl="1"/>
            <a:endParaRPr lang="en-US" sz="2400" dirty="0"/>
          </a:p>
          <a:p>
            <a:r>
              <a:rPr lang="en-US" sz="2400" dirty="0"/>
              <a:t>Court may require defendant to participate in outpatient competency restoration program, and an “appropriate prescribed regimen of medical, psychiatric, or psychological care or treatment” </a:t>
            </a:r>
          </a:p>
          <a:p>
            <a:endParaRPr lang="en-US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46B.0711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04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Transfer for Competency Education Services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52550" y="1607362"/>
            <a:ext cx="9509760" cy="4127627"/>
          </a:xfrm>
        </p:spPr>
        <p:txBody>
          <a:bodyPr>
            <a:normAutofit/>
          </a:bodyPr>
          <a:lstStyle/>
          <a:p>
            <a:r>
              <a:rPr lang="en-US" sz="2400" dirty="0"/>
              <a:t>Competency restoration consists of clinical treatment and education services</a:t>
            </a:r>
          </a:p>
          <a:p>
            <a:r>
              <a:rPr lang="en-US" sz="2400" dirty="0"/>
              <a:t>Head of facility must notify court </a:t>
            </a:r>
            <a:r>
              <a:rPr lang="en-US" sz="2400" dirty="0">
                <a:solidFill>
                  <a:srgbClr val="FF0000"/>
                </a:solidFill>
              </a:rPr>
              <a:t>when defendant is clinically ready</a:t>
            </a:r>
            <a:r>
              <a:rPr lang="en-US" sz="2400" dirty="0"/>
              <a:t> to be transferred for </a:t>
            </a:r>
            <a:r>
              <a:rPr lang="en-US" sz="2400" dirty="0">
                <a:solidFill>
                  <a:srgbClr val="FF0000"/>
                </a:solidFill>
              </a:rPr>
              <a:t>competency education services</a:t>
            </a:r>
            <a:r>
              <a:rPr lang="en-US" sz="2400" dirty="0"/>
              <a:t> but is not yet competent to stand trial </a:t>
            </a:r>
          </a:p>
          <a:p>
            <a:r>
              <a:rPr lang="en-US" sz="2400" dirty="0"/>
              <a:t>Once notified, court </a:t>
            </a:r>
            <a:r>
              <a:rPr lang="en-US" sz="2400" dirty="0">
                <a:solidFill>
                  <a:srgbClr val="FF0000"/>
                </a:solidFill>
              </a:rPr>
              <a:t>shall</a:t>
            </a:r>
            <a:r>
              <a:rPr lang="en-US" sz="2400" dirty="0"/>
              <a:t> order defendant to receive competency education services in jail-based or outpatient program </a:t>
            </a:r>
            <a:r>
              <a:rPr lang="en-US" sz="2400" dirty="0">
                <a:solidFill>
                  <a:srgbClr val="FF0000"/>
                </a:solidFill>
              </a:rPr>
              <a:t>if appropriate and available</a:t>
            </a:r>
          </a:p>
          <a:p>
            <a:r>
              <a:rPr lang="en-US" sz="2400" dirty="0"/>
              <a:t>Sheriff required to maintain medications while in custody, unless funds are not available from the state</a:t>
            </a:r>
          </a:p>
          <a:p>
            <a:endParaRPr lang="en-US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7430" y="5527266"/>
            <a:ext cx="4568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46B.079, 46B.0805, 46B.0825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67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Trial Preference for Restored Defendants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4314"/>
            <a:ext cx="9509760" cy="4127627"/>
          </a:xfrm>
        </p:spPr>
        <p:txBody>
          <a:bodyPr/>
          <a:lstStyle/>
          <a:p>
            <a:r>
              <a:rPr lang="en-US" sz="2600" dirty="0"/>
              <a:t>Trial of a criminal action against a defendant who has been restored to competency under Article 46B.084 shall be </a:t>
            </a:r>
            <a:r>
              <a:rPr lang="en-US" sz="2600" dirty="0">
                <a:solidFill>
                  <a:srgbClr val="FF0000"/>
                </a:solidFill>
              </a:rPr>
              <a:t>given preference</a:t>
            </a:r>
            <a:r>
              <a:rPr lang="en-US" sz="2600" dirty="0"/>
              <a:t> over other matters before the court, whether civil or criminal</a:t>
            </a:r>
          </a:p>
          <a:p>
            <a:endParaRPr lang="en-US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096000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</a:t>
            </a:r>
            <a:r>
              <a:rPr lang="en-US" dirty="0"/>
              <a:t>32A.01</a:t>
            </a: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47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Required Reporting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4314"/>
            <a:ext cx="9509760" cy="4127627"/>
          </a:xfrm>
        </p:spPr>
        <p:txBody>
          <a:bodyPr>
            <a:normAutofit/>
          </a:bodyPr>
          <a:lstStyle/>
          <a:p>
            <a:r>
              <a:rPr lang="en-US" sz="2600" dirty="0"/>
              <a:t>Court shall submit monthly reports to OCA regarding the </a:t>
            </a:r>
            <a:r>
              <a:rPr lang="en-US" sz="2600" dirty="0">
                <a:solidFill>
                  <a:srgbClr val="FF0000"/>
                </a:solidFill>
              </a:rPr>
              <a:t>number of competency reports provided to the court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Requirement to submit copies of competency reports </a:t>
            </a:r>
            <a:r>
              <a:rPr lang="en-US" sz="2400">
                <a:solidFill>
                  <a:schemeClr val="tx1"/>
                </a:solidFill>
              </a:rPr>
              <a:t>to TCOOMMI </a:t>
            </a:r>
            <a:r>
              <a:rPr lang="en-US" sz="2400" dirty="0">
                <a:solidFill>
                  <a:schemeClr val="tx1"/>
                </a:solidFill>
              </a:rPr>
              <a:t>repealed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102699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Code of Criminal Procedure Art. </a:t>
            </a:r>
            <a:r>
              <a:rPr lang="en-US" dirty="0"/>
              <a:t>46B.026</a:t>
            </a: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40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Segment Five:  Implementation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061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How will New Community-Based Programs Be Funded?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41120" y="1614314"/>
            <a:ext cx="9509760" cy="4127627"/>
          </a:xfrm>
        </p:spPr>
        <p:txBody>
          <a:bodyPr>
            <a:normAutofit/>
          </a:bodyPr>
          <a:lstStyle/>
          <a:p>
            <a:r>
              <a:rPr lang="en-US" sz="2600" dirty="0"/>
              <a:t>HHS Commission to establish matching grant program for county-based community collaboratives to: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Reduce recidivism, arrest frequency, incarceration of persons with mental illness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Reduce waiting time for forensic commitment of persons with mental illness to a state hospital</a:t>
            </a: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6993709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Government Code Sec. 531.0993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64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80890"/>
            <a:ext cx="9509760" cy="1233424"/>
          </a:xfrm>
        </p:spPr>
        <p:txBody>
          <a:bodyPr anchor="t"/>
          <a:lstStyle/>
          <a:p>
            <a:r>
              <a:rPr lang="en-US" dirty="0"/>
              <a:t>Counties Eligible for Grant Funding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4314"/>
            <a:ext cx="9509760" cy="4127627"/>
          </a:xfrm>
        </p:spPr>
        <p:txBody>
          <a:bodyPr/>
          <a:lstStyle/>
          <a:p>
            <a:r>
              <a:rPr lang="en-US" sz="2600" dirty="0"/>
              <a:t>To receive grant funds, the community collaborative must include a county; a local mental health authority that operates in the county; and each hospital district, if any, located in the county.  Collaborative also may include “other local entities designated by the collaborative’s members.”</a:t>
            </a:r>
          </a:p>
          <a:p>
            <a:pPr lvl="1"/>
            <a:endParaRPr lang="en-US" dirty="0"/>
          </a:p>
          <a:p>
            <a:pPr lvl="1"/>
            <a:r>
              <a:rPr lang="en-US" sz="2200" dirty="0"/>
              <a:t>Counties of less than 250,000 must provide funds from non-state sources equaling at least 50% of the grant amount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Counties of more than 250,000 must provide funds from non-state sources equaling 100% of the grant amount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7001529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Government Code Sec. 531.0993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11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Community Collaboration Grants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4314"/>
            <a:ext cx="9509760" cy="4127627"/>
          </a:xfrm>
        </p:spPr>
        <p:txBody>
          <a:bodyPr/>
          <a:lstStyle/>
          <a:p>
            <a:r>
              <a:rPr lang="en-US" sz="2600" dirty="0"/>
              <a:t>Matching grant program for community mental health services</a:t>
            </a:r>
          </a:p>
          <a:p>
            <a:endParaRPr lang="en-US" dirty="0"/>
          </a:p>
          <a:p>
            <a:pPr lvl="1"/>
            <a:r>
              <a:rPr lang="en-US" sz="2200" dirty="0"/>
              <a:t>Collaboration required with local mental health authority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Match amount depends on size of county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7005941" y="5800774"/>
            <a:ext cx="455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Government Code Sec. 531.0999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7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615"/>
            <a:ext cx="9509760" cy="1233424"/>
          </a:xfrm>
        </p:spPr>
        <p:txBody>
          <a:bodyPr anchor="t"/>
          <a:lstStyle/>
          <a:p>
            <a:r>
              <a:rPr lang="en-US" dirty="0"/>
              <a:t>The Challenges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09469"/>
            <a:ext cx="9509760" cy="4127627"/>
          </a:xfrm>
        </p:spPr>
        <p:txBody>
          <a:bodyPr>
            <a:normAutofit/>
          </a:bodyPr>
          <a:lstStyle/>
          <a:p>
            <a:r>
              <a:rPr lang="en-US" sz="2600" dirty="0"/>
              <a:t>Mental health and related issues often are addressed by default as a law enforcement and court responsibility </a:t>
            </a:r>
          </a:p>
          <a:p>
            <a:r>
              <a:rPr lang="en-US" sz="2600" dirty="0"/>
              <a:t>It is estimated 20 to 24 percent of the Texas inmate population has a mental health need</a:t>
            </a:r>
          </a:p>
          <a:p>
            <a:pPr lvl="1"/>
            <a:r>
              <a:rPr lang="en-US" sz="2200" dirty="0"/>
              <a:t>$650 million in annual local justice system costs</a:t>
            </a:r>
          </a:p>
          <a:p>
            <a:pPr lvl="1"/>
            <a:r>
              <a:rPr lang="en-US" sz="2200" dirty="0"/>
              <a:t>FY 2011:  TDCJ spent more than $130 million on mental health and substance abuse services</a:t>
            </a:r>
          </a:p>
          <a:p>
            <a:pPr lvl="1"/>
            <a:r>
              <a:rPr lang="en-US" sz="2200" dirty="0"/>
              <a:t>2010:  8 adults with severe and persistent mental illness in jail or prison for every adult in a state psychiatric hospital</a:t>
            </a:r>
          </a:p>
          <a:p>
            <a:r>
              <a:rPr lang="en-US" sz="2600" dirty="0"/>
              <a:t>36,000 persons with complex needs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38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5506"/>
            <a:ext cx="9509760" cy="1233424"/>
          </a:xfrm>
        </p:spPr>
        <p:txBody>
          <a:bodyPr anchor="t"/>
          <a:lstStyle/>
          <a:p>
            <a:r>
              <a:rPr lang="en-US" dirty="0"/>
              <a:t>Implementation Steps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0360"/>
            <a:ext cx="9509760" cy="4442079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/>
              <a:t>Immediate tasks</a:t>
            </a:r>
          </a:p>
          <a:p>
            <a:endParaRPr lang="en-US" dirty="0"/>
          </a:p>
          <a:p>
            <a:pPr lvl="1"/>
            <a:r>
              <a:rPr lang="en-US" sz="2700" dirty="0"/>
              <a:t>Effective date 9.1.17</a:t>
            </a:r>
          </a:p>
          <a:p>
            <a:pPr lvl="1"/>
            <a:endParaRPr lang="en-US" sz="2700" dirty="0"/>
          </a:p>
          <a:p>
            <a:pPr lvl="1"/>
            <a:r>
              <a:rPr lang="en-US" sz="2700" dirty="0"/>
              <a:t>Resources and information available through Office of Court Administration: www.txcourts.gov/oca/ </a:t>
            </a:r>
          </a:p>
          <a:p>
            <a:pPr lvl="1"/>
            <a:endParaRPr lang="en-US" dirty="0"/>
          </a:p>
          <a:p>
            <a:pPr lvl="2"/>
            <a:r>
              <a:rPr lang="en-US" sz="2200" dirty="0"/>
              <a:t>Bench materials</a:t>
            </a:r>
          </a:p>
          <a:p>
            <a:pPr lvl="2"/>
            <a:endParaRPr lang="en-US" sz="2200" dirty="0"/>
          </a:p>
          <a:p>
            <a:pPr lvl="3"/>
            <a:r>
              <a:rPr lang="en-US" sz="2200" dirty="0"/>
              <a:t>Competency Restoration Checklist</a:t>
            </a:r>
          </a:p>
          <a:p>
            <a:pPr lvl="3"/>
            <a:endParaRPr lang="en-US" sz="2200" dirty="0"/>
          </a:p>
          <a:p>
            <a:pPr lvl="3"/>
            <a:r>
              <a:rPr lang="en-US" sz="2200" dirty="0"/>
              <a:t>Flowcharts for initial screening/assessment and competency restoration process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83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22421" y="737936"/>
            <a:ext cx="10345554" cy="530993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New Jail Screening and</a:t>
            </a:r>
            <a:br>
              <a:rPr lang="en-US" sz="4800" dirty="0"/>
            </a:br>
            <a:r>
              <a:rPr lang="en-US" sz="4800" dirty="0"/>
              <a:t>Mental Health Procedures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Justice Bill Boyce</a:t>
            </a:r>
            <a:br>
              <a:rPr lang="en-US" dirty="0"/>
            </a:br>
            <a:r>
              <a:rPr lang="en-US" dirty="0"/>
              <a:t>Texas Judicial Council</a:t>
            </a:r>
            <a:br>
              <a:rPr lang="en-US" dirty="0"/>
            </a:br>
            <a:r>
              <a:rPr lang="en-US" dirty="0"/>
              <a:t>August 2017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4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526" y="318770"/>
            <a:ext cx="9888354" cy="1282528"/>
          </a:xfrm>
        </p:spPr>
        <p:txBody>
          <a:bodyPr anchor="t"/>
          <a:lstStyle/>
          <a:p>
            <a:r>
              <a:rPr lang="en-US" dirty="0"/>
              <a:t>Long Waits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2526" y="1601299"/>
            <a:ext cx="6043464" cy="913302"/>
          </a:xfrm>
        </p:spPr>
        <p:txBody>
          <a:bodyPr/>
          <a:lstStyle/>
          <a:p>
            <a:r>
              <a:rPr lang="en-US" sz="2600" dirty="0"/>
              <a:t>Texas has seen increases in length-of-stay and waiting list at state hospitals</a:t>
            </a:r>
          </a:p>
        </p:txBody>
      </p:sp>
      <p:pic>
        <p:nvPicPr>
          <p:cNvPr id="8" name="Picture 2" descr="Image result for mental illness in jail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70" y="318770"/>
            <a:ext cx="3844890" cy="23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" y="2514600"/>
            <a:ext cx="100736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2,463 beds in FY 2015; deteriorating facilities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Length of stay:  from 58 days in 2012 to 74 days in 2015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Waiting list has more than quadrupled since 2013; as of January 2016, it stood at 424 individuals</a:t>
            </a:r>
          </a:p>
        </p:txBody>
      </p:sp>
    </p:spTree>
    <p:extLst>
      <p:ext uri="{BB962C8B-B14F-4D97-AF65-F5344CB8AC3E}">
        <p14:creationId xmlns:p14="http://schemas.microsoft.com/office/powerpoint/2010/main" val="76872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490"/>
            <a:ext cx="9509760" cy="1233424"/>
          </a:xfrm>
        </p:spPr>
        <p:txBody>
          <a:bodyPr anchor="t"/>
          <a:lstStyle/>
          <a:p>
            <a:r>
              <a:rPr lang="en-US" dirty="0"/>
              <a:t>Other Key Challenges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09344"/>
            <a:ext cx="9509760" cy="4127627"/>
          </a:xfrm>
        </p:spPr>
        <p:txBody>
          <a:bodyPr>
            <a:normAutofit/>
          </a:bodyPr>
          <a:lstStyle/>
          <a:p>
            <a:r>
              <a:rPr lang="en-US" sz="2600" dirty="0"/>
              <a:t>Providing appropriate treatment for specific populations:  persons with complex needs, first episode psychosis</a:t>
            </a:r>
          </a:p>
          <a:p>
            <a:endParaRPr lang="en-US" sz="2400" dirty="0"/>
          </a:p>
          <a:p>
            <a:r>
              <a:rPr lang="en-US" sz="2600" dirty="0"/>
              <a:t>Providing appropriate local/outpatient treatment in community</a:t>
            </a:r>
          </a:p>
          <a:p>
            <a:endParaRPr lang="en-US" sz="2400" dirty="0"/>
          </a:p>
          <a:p>
            <a:r>
              <a:rPr lang="en-US" sz="2600" dirty="0"/>
              <a:t>Addressing the shortage of mental health professionals and resources, especially in </a:t>
            </a:r>
            <a:r>
              <a:rPr lang="en-US" sz="2600" dirty="0">
                <a:solidFill>
                  <a:srgbClr val="FF0000"/>
                </a:solidFill>
              </a:rPr>
              <a:t>rural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9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71348"/>
            <a:ext cx="9509760" cy="1233424"/>
          </a:xfrm>
        </p:spPr>
        <p:txBody>
          <a:bodyPr anchor="t"/>
          <a:lstStyle/>
          <a:p>
            <a:r>
              <a:rPr lang="en-US" dirty="0"/>
              <a:t>The Big Picture: Texas Needs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6203"/>
            <a:ext cx="9509760" cy="3618738"/>
          </a:xfrm>
        </p:spPr>
        <p:txBody>
          <a:bodyPr>
            <a:normAutofit/>
          </a:bodyPr>
          <a:lstStyle/>
          <a:p>
            <a:r>
              <a:rPr lang="en-US" sz="2600" dirty="0"/>
              <a:t>Effective mental health screening and information sharing across public systems</a:t>
            </a:r>
          </a:p>
          <a:p>
            <a:pPr lvl="1"/>
            <a:endParaRPr lang="en-US" sz="2600" dirty="0"/>
          </a:p>
          <a:p>
            <a:r>
              <a:rPr lang="en-US" sz="2600" dirty="0"/>
              <a:t>Systems planning, financing, and implementation of diversion programs for mentally ill individuals in the justice system</a:t>
            </a:r>
          </a:p>
          <a:p>
            <a:pPr lvl="1"/>
            <a:endParaRPr lang="en-US" sz="2600" dirty="0"/>
          </a:p>
          <a:p>
            <a:r>
              <a:rPr lang="en-US" sz="2600" dirty="0"/>
              <a:t>Implementation and financing of community and jail-based competency restoration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4615"/>
            <a:ext cx="9509760" cy="1233424"/>
          </a:xfrm>
        </p:spPr>
        <p:txBody>
          <a:bodyPr anchor="t"/>
          <a:lstStyle/>
          <a:p>
            <a:r>
              <a:rPr lang="en-US" dirty="0"/>
              <a:t>The Texas Judicial Council Mental Health Committee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614041"/>
            <a:ext cx="9509760" cy="412762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Created in June 2016</a:t>
            </a:r>
          </a:p>
          <a:p>
            <a:r>
              <a:rPr lang="en-US" sz="2600" dirty="0"/>
              <a:t>Charge</a:t>
            </a:r>
          </a:p>
          <a:p>
            <a:pPr lvl="1"/>
            <a:r>
              <a:rPr lang="en-US" sz="2400" dirty="0"/>
              <a:t>Examine administration of civil and criminal justice for those suffering from or affected by mental illness</a:t>
            </a:r>
          </a:p>
          <a:p>
            <a:pPr lvl="1"/>
            <a:r>
              <a:rPr lang="en-US" sz="2400" dirty="0"/>
              <a:t>Review approaches for diversion of individuals with mental illness from the criminal justice system</a:t>
            </a:r>
          </a:p>
          <a:p>
            <a:pPr lvl="1"/>
            <a:r>
              <a:rPr lang="en-US" sz="2400" dirty="0"/>
              <a:t>Make recommendations on improving administration of justice in cases involving mental health issues; strategies for enhancing judicial leadership and education on mental health issues; creation of permanent judicial commission on mental health</a:t>
            </a:r>
          </a:p>
          <a:p>
            <a:pPr lvl="1"/>
            <a:r>
              <a:rPr lang="en-US" sz="2400" dirty="0"/>
              <a:t>Make recommendations on legislative changes</a:t>
            </a:r>
          </a:p>
          <a:p>
            <a:r>
              <a:rPr lang="en-US" sz="2600" dirty="0"/>
              <a:t>Recognition of </a:t>
            </a:r>
            <a:r>
              <a:rPr lang="en-US" sz="2600" dirty="0">
                <a:solidFill>
                  <a:srgbClr val="FF0000"/>
                </a:solidFill>
              </a:rPr>
              <a:t>need for resources</a:t>
            </a:r>
            <a:r>
              <a:rPr lang="en-US" sz="2600" dirty="0"/>
              <a:t> to implement recommendations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4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1120" y="365760"/>
            <a:ext cx="9509760" cy="1233424"/>
          </a:xfrm>
        </p:spPr>
        <p:txBody>
          <a:bodyPr anchor="t"/>
          <a:lstStyle/>
          <a:p>
            <a:r>
              <a:rPr lang="en-US" dirty="0"/>
              <a:t>Judicial Council Recommendations - 2016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1120" y="1233424"/>
            <a:ext cx="9509760" cy="4918723"/>
          </a:xfrm>
        </p:spPr>
        <p:txBody>
          <a:bodyPr>
            <a:noAutofit/>
          </a:bodyPr>
          <a:lstStyle/>
          <a:p>
            <a:r>
              <a:rPr lang="en-US" sz="2800" dirty="0"/>
              <a:t>3 recommendations focused on improvements to </a:t>
            </a:r>
            <a:r>
              <a:rPr lang="en-US" sz="2800" dirty="0">
                <a:solidFill>
                  <a:srgbClr val="FF0000"/>
                </a:solidFill>
              </a:rPr>
              <a:t>existing</a:t>
            </a:r>
            <a:r>
              <a:rPr lang="en-US" sz="2800" dirty="0"/>
              <a:t> statutes/programs</a:t>
            </a:r>
          </a:p>
          <a:p>
            <a:pPr lvl="1"/>
            <a:endParaRPr lang="en-US" sz="700" dirty="0"/>
          </a:p>
          <a:p>
            <a:pPr lvl="1"/>
            <a:r>
              <a:rPr lang="en-US" dirty="0"/>
              <a:t>Improve screening protocols under CCP Art. 16.22; increase flexibility for bond availability for mentally ill, non-violent defendants under CCP Art. 17.032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Allow local communities to offer competency restoration and maintenance under CCP Art. 46B in safe and clinically appropriate local settings for misdemeanor defendants</a:t>
            </a:r>
          </a:p>
          <a:p>
            <a:pPr lvl="2"/>
            <a:r>
              <a:rPr lang="en-US" sz="2000" dirty="0"/>
              <a:t>Outpatient residential, community inpatient, jail-based</a:t>
            </a:r>
          </a:p>
          <a:p>
            <a:pPr lvl="2"/>
            <a:r>
              <a:rPr lang="en-US" sz="2000" dirty="0"/>
              <a:t>Improve procedures for reimbursing counties for a restored inmate’s medication</a:t>
            </a:r>
          </a:p>
          <a:p>
            <a:pPr lvl="3"/>
            <a:endParaRPr lang="en-US" sz="2000" dirty="0"/>
          </a:p>
          <a:p>
            <a:pPr lvl="1"/>
            <a:r>
              <a:rPr lang="en-US" dirty="0"/>
              <a:t>Provide funding for jail diversion programs tailored to local needs, resources, and conditions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57D4-DA7F-4A6A-B4F6-91B18944D49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2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0B1345DE0C446A30A150F1F85703A" ma:contentTypeVersion="0" ma:contentTypeDescription="Create a new document." ma:contentTypeScope="" ma:versionID="5f507f6253f4ebf9d0124064bf7323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ee41069ef90e609daa0f046ba5b53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FE3725-FB77-4112-AC99-9D4802DC67F8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431AF3-9DFE-4988-8736-BF5D738B4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DF679A-7B75-4118-912C-EC52C0BB67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2381</Words>
  <Application>Microsoft Office PowerPoint</Application>
  <PresentationFormat>Widescreen</PresentationFormat>
  <Paragraphs>292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Aatrix OCRB</vt:lpstr>
      <vt:lpstr>Arial</vt:lpstr>
      <vt:lpstr>Calibri</vt:lpstr>
      <vt:lpstr>Calibri Light</vt:lpstr>
      <vt:lpstr>Microsoft Sans Serif</vt:lpstr>
      <vt:lpstr>Office Theme</vt:lpstr>
      <vt:lpstr>PowerPoint Presentation</vt:lpstr>
      <vt:lpstr>Roadmap</vt:lpstr>
      <vt:lpstr>PowerPoint Presentation</vt:lpstr>
      <vt:lpstr>The Challenges</vt:lpstr>
      <vt:lpstr>Long Waits </vt:lpstr>
      <vt:lpstr>Other Key Challenges</vt:lpstr>
      <vt:lpstr>The Big Picture: Texas Needs</vt:lpstr>
      <vt:lpstr>The Texas Judicial Council Mental Health Committee</vt:lpstr>
      <vt:lpstr>Judicial Council Recommendations - 2016</vt:lpstr>
      <vt:lpstr>Multi-Branch Concern</vt:lpstr>
      <vt:lpstr>The Legislature Responds</vt:lpstr>
      <vt:lpstr>Other Mental Health Legislation </vt:lpstr>
      <vt:lpstr>PowerPoint Presentation</vt:lpstr>
      <vt:lpstr>Notice of Possible Mental Health Issue to Magistrate</vt:lpstr>
      <vt:lpstr>When Magistrate Receives Notice of Potential Mental Health Issue</vt:lpstr>
      <vt:lpstr>Assessment Not Always Required</vt:lpstr>
      <vt:lpstr>Written Assessment Timeline and Actions</vt:lpstr>
      <vt:lpstr>Required Reporting </vt:lpstr>
      <vt:lpstr>PowerPoint Presentation</vt:lpstr>
      <vt:lpstr>What is a Personal Bond?</vt:lpstr>
      <vt:lpstr>Requirement to Release on Personal Bond</vt:lpstr>
      <vt:lpstr>When to Use Personal Bond</vt:lpstr>
      <vt:lpstr>When to Use Personal Bond cont’d</vt:lpstr>
      <vt:lpstr>Personal Bond Conditions</vt:lpstr>
      <vt:lpstr>PowerPoint Presentation</vt:lpstr>
      <vt:lpstr>Key Changes to Art. 46B, Code of Criminal Procedure</vt:lpstr>
      <vt:lpstr>Jail-Based Competency Restoration</vt:lpstr>
      <vt:lpstr>County-Funded Jail-Based Competency Restoration</vt:lpstr>
      <vt:lpstr>Competency Restoration: Class A or Felonies</vt:lpstr>
      <vt:lpstr>Competency Restoration: Class B</vt:lpstr>
      <vt:lpstr>Outpatient Competency Restoration: Class B</vt:lpstr>
      <vt:lpstr>Outpatient Competency Restoration: Class B (cont)</vt:lpstr>
      <vt:lpstr>Transfer for Competency Education Services</vt:lpstr>
      <vt:lpstr>Trial Preference for Restored Defendants</vt:lpstr>
      <vt:lpstr>Required Reporting </vt:lpstr>
      <vt:lpstr>PowerPoint Presentation</vt:lpstr>
      <vt:lpstr>How will New Community-Based Programs Be Funded?</vt:lpstr>
      <vt:lpstr>Counties Eligible for Grant Funding</vt:lpstr>
      <vt:lpstr>Community Collaboration Grants</vt:lpstr>
      <vt:lpstr>Implementation Steps</vt:lpstr>
      <vt:lpstr>New Jail Screening and Mental Health Procedures    Justice Bill Boyce Texas Judicial Council August 2017</vt:lpstr>
    </vt:vector>
  </TitlesOfParts>
  <Company>State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Higgins</dc:creator>
  <cp:lastModifiedBy>Meredith Higgins</cp:lastModifiedBy>
  <cp:revision>166</cp:revision>
  <cp:lastPrinted>2016-08-30T17:07:29Z</cp:lastPrinted>
  <dcterms:created xsi:type="dcterms:W3CDTF">2014-07-15T19:58:57Z</dcterms:created>
  <dcterms:modified xsi:type="dcterms:W3CDTF">2017-09-20T16:10:12Z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0x010100B900B1345DE0C446A30A150F1F85703A</vt:lpwstr>
  </property>
</Properties>
</file>