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8" r:id="rId1"/>
  </p:sldMasterIdLst>
  <p:notesMasterIdLst>
    <p:notesMasterId r:id="rId66"/>
  </p:notesMasterIdLst>
  <p:handoutMasterIdLst>
    <p:handoutMasterId r:id="rId67"/>
  </p:handoutMasterIdLst>
  <p:sldIdLst>
    <p:sldId id="257" r:id="rId2"/>
    <p:sldId id="266" r:id="rId3"/>
    <p:sldId id="264" r:id="rId4"/>
    <p:sldId id="499" r:id="rId5"/>
    <p:sldId id="316" r:id="rId6"/>
    <p:sldId id="506" r:id="rId7"/>
    <p:sldId id="310" r:id="rId8"/>
    <p:sldId id="312" r:id="rId9"/>
    <p:sldId id="313" r:id="rId10"/>
    <p:sldId id="277" r:id="rId11"/>
    <p:sldId id="286" r:id="rId12"/>
    <p:sldId id="279" r:id="rId13"/>
    <p:sldId id="300" r:id="rId14"/>
    <p:sldId id="570" r:id="rId15"/>
    <p:sldId id="571" r:id="rId16"/>
    <p:sldId id="572" r:id="rId17"/>
    <p:sldId id="522" r:id="rId18"/>
    <p:sldId id="523" r:id="rId19"/>
    <p:sldId id="586" r:id="rId20"/>
    <p:sldId id="634" r:id="rId21"/>
    <p:sldId id="346" r:id="rId22"/>
    <p:sldId id="587" r:id="rId23"/>
    <p:sldId id="352" r:id="rId24"/>
    <p:sldId id="348" r:id="rId25"/>
    <p:sldId id="339" r:id="rId26"/>
    <p:sldId id="340" r:id="rId27"/>
    <p:sldId id="521" r:id="rId28"/>
    <p:sldId id="605" r:id="rId29"/>
    <p:sldId id="662" r:id="rId30"/>
    <p:sldId id="608" r:id="rId31"/>
    <p:sldId id="609" r:id="rId32"/>
    <p:sldId id="611" r:id="rId33"/>
    <p:sldId id="646" r:id="rId34"/>
    <p:sldId id="647" r:id="rId35"/>
    <p:sldId id="648" r:id="rId36"/>
    <p:sldId id="649" r:id="rId37"/>
    <p:sldId id="389" r:id="rId38"/>
    <p:sldId id="573" r:id="rId39"/>
    <p:sldId id="396" r:id="rId40"/>
    <p:sldId id="403" r:id="rId41"/>
    <p:sldId id="546" r:id="rId42"/>
    <p:sldId id="549" r:id="rId43"/>
    <p:sldId id="567" r:id="rId44"/>
    <p:sldId id="442" r:id="rId45"/>
    <p:sldId id="444" r:id="rId46"/>
    <p:sldId id="445" r:id="rId47"/>
    <p:sldId id="659" r:id="rId48"/>
    <p:sldId id="452" r:id="rId49"/>
    <p:sldId id="576" r:id="rId50"/>
    <p:sldId id="637" r:id="rId51"/>
    <p:sldId id="591" r:id="rId52"/>
    <p:sldId id="592" r:id="rId53"/>
    <p:sldId id="671" r:id="rId54"/>
    <p:sldId id="672" r:id="rId55"/>
    <p:sldId id="673" r:id="rId56"/>
    <p:sldId id="663" r:id="rId57"/>
    <p:sldId id="664" r:id="rId58"/>
    <p:sldId id="665" r:id="rId59"/>
    <p:sldId id="666" r:id="rId60"/>
    <p:sldId id="667" r:id="rId61"/>
    <p:sldId id="668" r:id="rId62"/>
    <p:sldId id="669" r:id="rId63"/>
    <p:sldId id="670" r:id="rId64"/>
    <p:sldId id="661" r:id="rId65"/>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ABFF"/>
    <a:srgbClr val="003366"/>
    <a:srgbClr val="FF0066"/>
    <a:srgbClr val="71A0FF"/>
    <a:srgbClr val="33CC33"/>
    <a:srgbClr val="66FF66"/>
    <a:srgbClr val="808080"/>
    <a:srgbClr val="66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9" autoAdjust="0"/>
    <p:restoredTop sz="72652" autoAdjust="0"/>
  </p:normalViewPr>
  <p:slideViewPr>
    <p:cSldViewPr>
      <p:cViewPr varScale="1">
        <p:scale>
          <a:sx n="56" d="100"/>
          <a:sy n="56" d="100"/>
        </p:scale>
        <p:origin x="-7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1788"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81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8" charset="0"/>
              </a:defRPr>
            </a:lvl1pPr>
          </a:lstStyle>
          <a:p>
            <a:pPr>
              <a:defRPr/>
            </a:pPr>
            <a:endParaRPr lang="en-US"/>
          </a:p>
        </p:txBody>
      </p:sp>
      <p:sp>
        <p:nvSpPr>
          <p:cNvPr id="6881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8" charset="0"/>
              </a:defRPr>
            </a:lvl1pPr>
          </a:lstStyle>
          <a:p>
            <a:pPr>
              <a:defRPr/>
            </a:pPr>
            <a:endParaRPr lang="en-US"/>
          </a:p>
        </p:txBody>
      </p:sp>
      <p:sp>
        <p:nvSpPr>
          <p:cNvPr id="6881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8" charset="0"/>
              </a:defRPr>
            </a:lvl1pPr>
          </a:lstStyle>
          <a:p>
            <a:pPr>
              <a:defRPr/>
            </a:pPr>
            <a:endParaRPr lang="en-US"/>
          </a:p>
        </p:txBody>
      </p:sp>
      <p:sp>
        <p:nvSpPr>
          <p:cNvPr id="6881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pitchFamily="18" charset="0"/>
              </a:defRPr>
            </a:lvl1pPr>
          </a:lstStyle>
          <a:p>
            <a:pPr>
              <a:defRPr/>
            </a:pPr>
            <a:fld id="{44853EE1-440C-4A8A-8224-37DF604A199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8" charset="0"/>
              </a:defRPr>
            </a:lvl1pPr>
          </a:lstStyle>
          <a:p>
            <a:pPr>
              <a:defRPr/>
            </a:pPr>
            <a:endParaRPr lang="en-US"/>
          </a:p>
        </p:txBody>
      </p:sp>
      <p:sp>
        <p:nvSpPr>
          <p:cNvPr id="6758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pitchFamily="18" charset="0"/>
              </a:defRPr>
            </a:lvl1pPr>
          </a:lstStyle>
          <a:p>
            <a:pPr>
              <a:defRPr/>
            </a:pPr>
            <a:fld id="{7E4DF713-D366-43B4-8877-3E00C599FFD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8ACDF68-5F5C-49A1-912A-6EBAC8FD048F}" type="slidenum">
              <a:rPr lang="en-US" smtClean="0"/>
              <a:pPr/>
              <a:t>1</a:t>
            </a:fld>
            <a:endParaRPr lang="en-US" smtClean="0"/>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E4D9C8C7-4284-4B65-8E50-591556D6DA02}" type="slidenum">
              <a:rPr lang="en-US" smtClean="0"/>
              <a:pPr/>
              <a:t>10</a:t>
            </a:fld>
            <a:endParaRPr lang="en-US" smtClean="0"/>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smtClean="0"/>
              <a:t>Two categories of fibers exist: Natural and Synthetic</a:t>
            </a:r>
          </a:p>
          <a:p>
            <a:endParaRPr lang="en-US" smtClean="0"/>
          </a:p>
          <a:p>
            <a:r>
              <a:rPr lang="en-US" smtClean="0"/>
              <a:t>This is a list of the natural fibers that are out there.  The lab primarily deals with cotton, wool and silk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BCD459B-98BF-40DB-BA25-E839C7790FCD}" type="slidenum">
              <a:rPr lang="en-US" smtClean="0"/>
              <a:pPr/>
              <a:t>11</a:t>
            </a:fld>
            <a:endParaRPr lang="en-US" smtClean="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mtClean="0"/>
              <a:t>Microscopic characteristics:</a:t>
            </a:r>
          </a:p>
          <a:p>
            <a:r>
              <a:rPr lang="en-US" smtClean="0"/>
              <a:t>Diameter</a:t>
            </a:r>
          </a:p>
          <a:p>
            <a:r>
              <a:rPr lang="en-US" smtClean="0"/>
              <a:t>Cross-sectional shapes</a:t>
            </a:r>
          </a:p>
          <a:p>
            <a:r>
              <a:rPr lang="en-US" smtClean="0"/>
              <a:t>Internal features such as delusterant</a:t>
            </a:r>
          </a:p>
          <a:p>
            <a:r>
              <a:rPr lang="en-US" smtClean="0"/>
              <a:t>Optical properties</a:t>
            </a:r>
          </a:p>
          <a:p>
            <a:r>
              <a:rPr lang="en-US" smtClean="0"/>
              <a:t>Color</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99C443B-24D3-451C-857A-AFB3B416C299}" type="slidenum">
              <a:rPr lang="en-US" smtClean="0"/>
              <a:pPr/>
              <a:t>12</a:t>
            </a:fld>
            <a:endParaRPr lang="en-US" smtClean="0"/>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Exclusion: The fibers are different in some significant charactersitcs such as color, polymer type, cross sectional shape, etc.</a:t>
            </a:r>
          </a:p>
          <a:p>
            <a:endParaRPr lang="en-US" smtClean="0"/>
          </a:p>
          <a:p>
            <a:r>
              <a:rPr lang="en-US" smtClean="0"/>
              <a:t>Inclusion: Fibers are similar in all major characteristics and it is our opinion that Q could have come from the Known source.  However, there are other items out there that may have similar fibers that would also give the same results such as other garments made at the same time or other items made out of the same bolt of fabric but by a different company.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EC68FEB-FE8D-4F08-AD20-76F07D5AD837}" type="slidenum">
              <a:rPr lang="en-US" smtClean="0"/>
              <a:pPr/>
              <a:t>13</a:t>
            </a:fld>
            <a:endParaRPr lang="en-US" smtClean="0"/>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smtClean="0"/>
              <a:t>We can also do a cut vs. tear determination.  Even, unfrayed edges and yarns indicates that the fabric has been cut.  The uneven and frayed edges indicate that the fabric has been cut.  This can be important in cases to determine if a victim is telling the truth or if possibly evidence has been manufactured.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649A839-31EE-4D8B-9B29-3334F9837165}" type="slidenum">
              <a:rPr lang="en-US" smtClean="0"/>
              <a:pPr/>
              <a:t>14</a:t>
            </a:fld>
            <a:endParaRPr lang="en-US" smtClean="0"/>
          </a:p>
        </p:txBody>
      </p:sp>
      <p:sp>
        <p:nvSpPr>
          <p:cNvPr id="81923" name="Rectangle 2"/>
          <p:cNvSpPr>
            <a:spLocks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E84056E-2AC9-430D-8820-2D32157C131E}" type="slidenum">
              <a:rPr lang="en-US" smtClean="0"/>
              <a:pPr/>
              <a:t>15</a:t>
            </a:fld>
            <a:endParaRPr lang="en-US" smtClean="0"/>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2107CC9-D0AE-4499-9705-F433E131AF51}" type="slidenum">
              <a:rPr lang="en-US" smtClean="0"/>
              <a:pPr/>
              <a:t>16</a:t>
            </a:fld>
            <a:endParaRPr lang="en-US" smtClean="0"/>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AFD43F6-0E5A-4ABE-8578-4FCB8A00D955}" type="slidenum">
              <a:rPr lang="en-US" smtClean="0"/>
              <a:pPr/>
              <a:t>17</a:t>
            </a:fld>
            <a:endParaRPr lang="en-US" smtClean="0"/>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t>Teenage girl was walking on side of road when a vehicle hit and killed her and drove off without offering assistance.  The victim’s t-shirt was submitted along with fabric that was found in the wheel well of the vehicle.  The smaller pieces of fabric were too small for a physical match but color, fibers type and fabric weave could be compared to the victim’s t-shirt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71E5DB22-5271-422B-B3B3-D313FD5F16F1}" type="slidenum">
              <a:rPr lang="en-US" smtClean="0"/>
              <a:pPr/>
              <a:t>18</a:t>
            </a:fld>
            <a:endParaRPr lang="en-US" smtClean="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smtClean="0"/>
              <a:t>A physical match could be made with the larger piece of fabric back to the t-shirt to show that they were once joined.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478486CC-1DD5-4D62-9726-A7F62E9B117F}" type="slidenum">
              <a:rPr lang="en-US" smtClean="0"/>
              <a:pPr/>
              <a:t>19</a:t>
            </a:fld>
            <a:endParaRPr lang="en-US" smtClean="0"/>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5C04A37-539A-4979-9CEA-A2C30DC47B3F}" type="slidenum">
              <a:rPr lang="en-US" smtClean="0"/>
              <a:pPr/>
              <a:t>2</a:t>
            </a:fld>
            <a:endParaRPr lang="en-US" smtClean="0"/>
          </a:p>
        </p:txBody>
      </p:sp>
      <p:sp>
        <p:nvSpPr>
          <p:cNvPr id="69635" name="Rectangle 2"/>
          <p:cNvSpPr>
            <a:spLocks noGrp="1" noChangeArrowheads="1"/>
          </p:cNvSpPr>
          <p:nvPr>
            <p:ph type="body" idx="1"/>
          </p:nvPr>
        </p:nvSpPr>
        <p:spPr>
          <a:noFill/>
          <a:ln/>
        </p:spPr>
        <p:txBody>
          <a:bodyPr lIns="90488" tIns="44450" rIns="90488" bIns="44450"/>
          <a:lstStyle/>
          <a:p>
            <a:endParaRPr lang="en-US" smtClean="0"/>
          </a:p>
        </p:txBody>
      </p:sp>
      <p:sp>
        <p:nvSpPr>
          <p:cNvPr id="69636" name="Rectangle 3"/>
          <p:cNvSpPr>
            <a:spLocks noChangeArrowheads="1" noTextEdit="1"/>
          </p:cNvSpPr>
          <p:nvPr>
            <p:ph type="sldImg"/>
          </p:nvPr>
        </p:nvSpPr>
        <p:spPr>
          <a:ln w="12699" cap="flat">
            <a:solidFill>
              <a:schemeClr val="tx1"/>
            </a:solid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DD544ED5-E195-4476-87AD-6A228C15B8ED}" type="slidenum">
              <a:rPr lang="en-US" smtClean="0"/>
              <a:pPr/>
              <a:t>20</a:t>
            </a:fld>
            <a:endParaRPr lang="en-US" smtClean="0"/>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smtClean="0"/>
              <a:t>Most OEM (original manufacturer finish) automotive paint layer systems consist of 3-4 paint layers.  </a:t>
            </a:r>
          </a:p>
          <a:p>
            <a:endParaRPr lang="en-US" smtClean="0"/>
          </a:p>
          <a:p>
            <a:r>
              <a:rPr lang="en-US" smtClean="0"/>
              <a:t>Standard system: color coat and 2 primers</a:t>
            </a:r>
          </a:p>
          <a:p>
            <a:r>
              <a:rPr lang="en-US" smtClean="0"/>
              <a:t>Clear coat-base coat, one primer: clear coat, color coat, primer</a:t>
            </a:r>
          </a:p>
          <a:p>
            <a:r>
              <a:rPr lang="en-US" smtClean="0"/>
              <a:t>Clear coat-base coat, two primer: clear coat, color coat, 2 primers</a:t>
            </a:r>
          </a:p>
          <a:p>
            <a:r>
              <a:rPr lang="en-US" smtClean="0"/>
              <a:t>Tricoat system: clear coat, clear coat and flake (colored), base coat (colored and opaque), primer</a:t>
            </a:r>
          </a:p>
          <a:p>
            <a:endParaRPr lang="en-US" smtClean="0"/>
          </a:p>
          <a:p>
            <a:r>
              <a:rPr lang="en-US" smtClean="0"/>
              <a:t>Metallic bicycle finishes often have a colored clear coat, dense metallic flake layer, and two primers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257E4E9B-9B87-4E18-9ABE-5760877B0E97}" type="slidenum">
              <a:rPr lang="en-US" smtClean="0"/>
              <a:pPr/>
              <a:t>21</a:t>
            </a:fld>
            <a:endParaRPr lang="en-US" smtClean="0"/>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t>This is a repaint paint chip with 7 layers present,  can you see all 7 layers?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04F426B-5044-4BC4-9DB5-0B51F0E3E1FF}" type="slidenum">
              <a:rPr lang="en-US" smtClean="0"/>
              <a:pPr/>
              <a:t>22</a:t>
            </a:fld>
            <a:endParaRPr lang="en-US" smtClean="0"/>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02A2E99-CA10-404F-A429-4422A6BFB22C}" type="slidenum">
              <a:rPr lang="en-US" smtClean="0"/>
              <a:pPr/>
              <a:t>23</a:t>
            </a:fld>
            <a:endParaRPr lang="en-US" smtClean="0"/>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mtClean="0"/>
              <a:t>Case example of a hit and run.  The blue paint belongs to the suspect vehicle.  The red paint is from a damaged portion of the victim’s vehicle.  You can see that the victim’s vehicle has blue smears.  These smears are of a sufficient size to analyze and perform a comparison in the lab.</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673358E-6BA3-4E66-8705-AD2C5BD1AB3D}" type="slidenum">
              <a:rPr lang="en-US" smtClean="0"/>
              <a:pPr/>
              <a:t>24</a:t>
            </a:fld>
            <a:endParaRPr lang="en-US" smtClean="0"/>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n-US" smtClean="0"/>
              <a:t>This shows a side by side comparison of a paint chip and its cross section.</a:t>
            </a:r>
          </a:p>
          <a:p>
            <a:endParaRPr lang="en-US" smtClean="0"/>
          </a:p>
          <a:p>
            <a:r>
              <a:rPr lang="en-US" smtClean="0"/>
              <a:t>The paint chip allows us to compare overall color and metallic flake distribution.</a:t>
            </a:r>
          </a:p>
          <a:p>
            <a:endParaRPr lang="en-US" smtClean="0"/>
          </a:p>
          <a:p>
            <a:r>
              <a:rPr lang="en-US" smtClean="0"/>
              <a:t>The cross sections allow us to compare layer sequence, color and thickness as well as flake distribution.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5BC07C-CEF9-4D99-BE2D-74679B23A16F}" type="slidenum">
              <a:rPr lang="en-US" smtClean="0"/>
              <a:pPr/>
              <a:t>25</a:t>
            </a:fld>
            <a:endParaRPr lang="en-US" smtClean="0"/>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smtClean="0"/>
              <a:t>PDQ or Paint Data Query is a database that is housed with the RCMP and allows for a possible make and model determination of the suspect vehicle.  Search is based on binder identification of the paint layers and color coding of the layers.  Depending on the number of layers present, the list of possibilities may be very short.  Only OEM paint can be used to search the database.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D6B574FB-36EB-4056-B11E-4DF74B61A0E2}" type="slidenum">
              <a:rPr lang="en-US" smtClean="0"/>
              <a:pPr/>
              <a:t>26</a:t>
            </a:fld>
            <a:endParaRPr lang="en-US" smtClean="0"/>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smtClean="0"/>
              <a:t>Similar to that of fibers…</a:t>
            </a:r>
          </a:p>
          <a:p>
            <a:endParaRPr lang="en-US" smtClean="0"/>
          </a:p>
          <a:p>
            <a:r>
              <a:rPr lang="en-US" smtClean="0"/>
              <a:t>Exclusion, major differences exist… it is possible that there is variation on the vehicle itself so the samples may be close but not a match; therefore the lab may request additional samples from other damaged areas of the vehicle for comparison</a:t>
            </a:r>
          </a:p>
          <a:p>
            <a:endParaRPr lang="en-US" smtClean="0"/>
          </a:p>
          <a:p>
            <a:r>
              <a:rPr lang="en-US" smtClean="0"/>
              <a:t>Inclusion, no significant differences exist and therefore the Q paint could have come from the known paint.  There may be other vehicles produces with the same layers sequence but they would have to be made from the same batch of paint in the same plant at the same time and have access to the crime scene at the date/time of the crime so this evidence is significant.  Significance is added when none OEM layers exist.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0C538426-2EA6-4F6A-A78D-42E670C82B8A}" type="slidenum">
              <a:rPr lang="en-US" smtClean="0"/>
              <a:pPr/>
              <a:t>27</a:t>
            </a:fld>
            <a:endParaRPr lang="en-US" smtClean="0"/>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smtClean="0"/>
              <a:t>Hit and run case</a:t>
            </a:r>
          </a:p>
          <a:p>
            <a:endParaRPr lang="en-US" smtClean="0"/>
          </a:p>
          <a:p>
            <a:r>
              <a:rPr lang="en-US" smtClean="0"/>
              <a:t>Gold vehicle was hit by a red vehicle.  Damaged portions of the gold paint were sampled—red smears were present as well as large metal rectangles.</a:t>
            </a:r>
          </a:p>
          <a:p>
            <a:endParaRPr lang="en-US" smtClean="0"/>
          </a:p>
          <a:p>
            <a:r>
              <a:rPr lang="en-US" smtClean="0"/>
              <a:t>Known suspect paint consisted of red color coat with large rectangular metal flakes imbedded that were silver on one side and gold on the other.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09779AF-50B7-46FD-B261-BDC85653CCC9}" type="slidenum">
              <a:rPr lang="en-US" smtClean="0"/>
              <a:pPr/>
              <a:t>28</a:t>
            </a:fld>
            <a:endParaRPr lang="en-US" smtClean="0"/>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6F4F815B-AE8B-4F61-A5D0-0AD2A8383883}" type="slidenum">
              <a:rPr lang="en-US" smtClean="0"/>
              <a:pPr/>
              <a:t>29</a:t>
            </a:fld>
            <a:endParaRPr lang="en-US" smtClean="0"/>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CD4ED38-8762-471C-826C-2A505C0560FA}" type="slidenum">
              <a:rPr lang="en-US" smtClean="0"/>
              <a:pPr/>
              <a:t>3</a:t>
            </a:fld>
            <a:endParaRPr lang="en-US" smtClean="0"/>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E43C3A61-0FFE-41BF-AB79-F223E59C5B23}" type="slidenum">
              <a:rPr lang="en-US" smtClean="0"/>
              <a:pPr/>
              <a:t>30</a:t>
            </a:fld>
            <a:endParaRPr lang="en-US" smtClean="0"/>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594740C-1419-4055-BBC9-7D4586CF17F4}" type="slidenum">
              <a:rPr lang="en-US" smtClean="0"/>
              <a:pPr/>
              <a:t>31</a:t>
            </a:fld>
            <a:endParaRPr lang="en-US" smtClean="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F8718D2-FE08-40EF-B3EE-D981E41F1A3F}" type="slidenum">
              <a:rPr lang="en-US" smtClean="0"/>
              <a:pPr/>
              <a:t>32</a:t>
            </a:fld>
            <a:endParaRPr lang="en-US" smtClean="0"/>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5AFCAE5-288E-4F18-A9DF-88C8641CB724}" type="slidenum">
              <a:rPr lang="en-US" smtClean="0"/>
              <a:pPr/>
              <a:t>37</a:t>
            </a:fld>
            <a:endParaRPr lang="en-US" smtClean="0"/>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smtClean="0"/>
              <a:t>GSR is composed of three elements: lead, barium and antimony</a:t>
            </a:r>
          </a:p>
          <a:p>
            <a:r>
              <a:rPr lang="en-US" smtClean="0"/>
              <a:t>Not all ammunition contains each of these elements (ex: lead free ammunition)</a:t>
            </a:r>
          </a:p>
          <a:p>
            <a:endParaRPr lang="en-US" smtClean="0"/>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2B0818E-9A66-4F61-9E1A-EFA37A987616}" type="slidenum">
              <a:rPr lang="en-US" smtClean="0"/>
              <a:pPr/>
              <a:t>38</a:t>
            </a:fld>
            <a:endParaRPr lang="en-US" smtClean="0"/>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841C5B5-D9BD-417A-A837-ACE9DF98AC75}" type="slidenum">
              <a:rPr lang="en-US" smtClean="0"/>
              <a:pPr/>
              <a:t>39</a:t>
            </a:fld>
            <a:endParaRPr lang="en-US" smtClean="0"/>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EAE8E5CB-D027-48A8-8802-CBF692F0575C}" type="slidenum">
              <a:rPr lang="en-US" smtClean="0"/>
              <a:pPr/>
              <a:t>40</a:t>
            </a:fld>
            <a:endParaRPr lang="en-US" smtClean="0"/>
          </a:p>
        </p:txBody>
      </p:sp>
      <p:sp>
        <p:nvSpPr>
          <p:cNvPr id="104451" name="Rectangle 2"/>
          <p:cNvSpPr>
            <a:spLocks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03F3C2B-AE2C-4511-996A-0A60771E1263}" type="slidenum">
              <a:rPr lang="en-US" smtClean="0"/>
              <a:pPr/>
              <a:t>41</a:t>
            </a:fld>
            <a:endParaRPr lang="en-US" smtClean="0"/>
          </a:p>
        </p:txBody>
      </p:sp>
      <p:sp>
        <p:nvSpPr>
          <p:cNvPr id="105475" name="Rectangle 2"/>
          <p:cNvSpPr>
            <a:spLocks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smtClean="0"/>
              <a:t>Note the amount of glass that is being forced back on the striker.  Transfer glass can often be found on the strikers clothes, pants cuffs, socks, shoe soles and in their hair.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6FD6B589-BBC9-4445-B62E-B17AE6F5696A}" type="slidenum">
              <a:rPr lang="en-US" smtClean="0"/>
              <a:pPr/>
              <a:t>42</a:t>
            </a:fld>
            <a:endParaRPr lang="en-US" smtClean="0"/>
          </a:p>
        </p:txBody>
      </p:sp>
      <p:sp>
        <p:nvSpPr>
          <p:cNvPr id="106499" name="Rectangle 2"/>
          <p:cNvSpPr>
            <a:spLocks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6C35E1C-02E9-43F1-A9F7-E6978BDC9AE7}" type="slidenum">
              <a:rPr lang="en-US" smtClean="0"/>
              <a:pPr/>
              <a:t>43</a:t>
            </a:fld>
            <a:endParaRPr lang="en-US" smtClean="0"/>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99F897F-C9FC-4A6D-A332-48576DAEAF23}" type="slidenum">
              <a:rPr lang="en-US" smtClean="0"/>
              <a:pPr/>
              <a:t>4</a:t>
            </a:fld>
            <a:endParaRPr lang="en-US" smtClean="0"/>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4C70BB7-1EB4-4C23-8A8C-D8AA0B406615}" type="slidenum">
              <a:rPr lang="en-US" smtClean="0"/>
              <a:pPr/>
              <a:t>44</a:t>
            </a:fld>
            <a:endParaRPr lang="en-US" smtClean="0"/>
          </a:p>
        </p:txBody>
      </p:sp>
      <p:sp>
        <p:nvSpPr>
          <p:cNvPr id="108547" name="Rectangle 2"/>
          <p:cNvSpPr>
            <a:spLocks noGrp="1" noChangeArrowheads="1"/>
          </p:cNvSpPr>
          <p:nvPr>
            <p:ph type="body" idx="1"/>
          </p:nvPr>
        </p:nvSpPr>
        <p:spPr>
          <a:noFill/>
          <a:ln/>
        </p:spPr>
        <p:txBody>
          <a:bodyPr lIns="90488" tIns="44450" rIns="90488" bIns="44450"/>
          <a:lstStyle/>
          <a:p>
            <a:endParaRPr lang="en-US" smtClean="0"/>
          </a:p>
        </p:txBody>
      </p:sp>
      <p:sp>
        <p:nvSpPr>
          <p:cNvPr id="108548" name="Rectangle 3"/>
          <p:cNvSpPr>
            <a:spLocks noChangeArrowheads="1" noTextEdit="1"/>
          </p:cNvSpPr>
          <p:nvPr>
            <p:ph type="sldImg"/>
          </p:nvPr>
        </p:nvSpPr>
        <p:spPr>
          <a:ln w="12699" cap="flat">
            <a:solidFill>
              <a:schemeClr val="tx1"/>
            </a:solid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2D486F8-35D6-4214-83CA-D9D5922D0A2A}" type="slidenum">
              <a:rPr lang="en-US" smtClean="0"/>
              <a:pPr/>
              <a:t>45</a:t>
            </a:fld>
            <a:endParaRPr lang="en-US" smtClean="0"/>
          </a:p>
        </p:txBody>
      </p:sp>
      <p:sp>
        <p:nvSpPr>
          <p:cNvPr id="109571" name="Rectangle 2"/>
          <p:cNvSpPr>
            <a:spLocks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smtClean="0"/>
              <a:t>Here is the knife used in a homicide</a:t>
            </a:r>
          </a:p>
          <a:p>
            <a:endParaRPr lang="en-US" smtClean="0"/>
          </a:p>
          <a:p>
            <a:r>
              <a:rPr lang="en-US" smtClean="0"/>
              <a:t>Tip was left in a wall at the scene and the middle piece was found on the victim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8485E59-A27F-4A01-875F-DECDA939D78F}" type="slidenum">
              <a:rPr lang="en-US" smtClean="0"/>
              <a:pPr/>
              <a:t>46</a:t>
            </a:fld>
            <a:endParaRPr lang="en-US" smtClean="0"/>
          </a:p>
        </p:txBody>
      </p:sp>
      <p:sp>
        <p:nvSpPr>
          <p:cNvPr id="110595" name="Rectangle 2"/>
          <p:cNvSpPr>
            <a:spLocks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smtClean="0"/>
              <a:t>All three pieces fit together uniquely and therefore were once joined indicating this weapon was at the scene and in contact with the victim.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8EB959F-73EF-476E-9EEC-8F2B4397751F}" type="slidenum">
              <a:rPr lang="en-US" smtClean="0"/>
              <a:pPr/>
              <a:t>48</a:t>
            </a:fld>
            <a:endParaRPr lang="en-US" smtClean="0"/>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smtClean="0"/>
              <a:t>Tape end matches to show tape came from a particular roll.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7B7CBBE-97BD-496D-B82A-B7EEFAF96743}" type="slidenum">
              <a:rPr lang="en-US" smtClean="0"/>
              <a:pPr/>
              <a:t>49</a:t>
            </a:fld>
            <a:endParaRPr lang="en-US" smtClean="0"/>
          </a:p>
        </p:txBody>
      </p:sp>
      <p:sp>
        <p:nvSpPr>
          <p:cNvPr id="112643" name="Rectangle 2"/>
          <p:cNvSpPr>
            <a:spLocks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582BD34-9404-45D1-A255-AB47EF186A47}" type="slidenum">
              <a:rPr lang="en-US" smtClean="0"/>
              <a:pPr/>
              <a:t>50</a:t>
            </a:fld>
            <a:endParaRPr lang="en-US" smtClean="0"/>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smtClean="0"/>
              <a:t>We can also assess the number of yarns and their construction (how they are all twisted together)  Some ropes contain a central core with yarns surrounding while other contain many yarns that are twisted and then twisted with other twisted yarns.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D301EAFD-95E3-4E0F-B9BE-F931BF0B788E}" type="slidenum">
              <a:rPr lang="en-US" smtClean="0"/>
              <a:pPr/>
              <a:t>51</a:t>
            </a:fld>
            <a:endParaRPr lang="en-US" smtClean="0"/>
          </a:p>
        </p:txBody>
      </p:sp>
      <p:sp>
        <p:nvSpPr>
          <p:cNvPr id="114691" name="Rectangle 2"/>
          <p:cNvSpPr>
            <a:spLocks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smtClean="0"/>
              <a:t>Normal filaments in a halogen bulb</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0B58D10-5322-470D-974E-A93B63B328F3}" type="slidenum">
              <a:rPr lang="en-US" smtClean="0"/>
              <a:pPr/>
              <a:t>52</a:t>
            </a:fld>
            <a:endParaRPr lang="en-US" smtClean="0"/>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smtClean="0"/>
              <a:t>Two distorted (hot shock filaments with melted ends)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A5E9BEE-B78B-46D0-8DBB-DDA1933B0FA9}" type="slidenum">
              <a:rPr lang="en-US" smtClean="0"/>
              <a:pPr/>
              <a:t>64</a:t>
            </a:fld>
            <a:endParaRPr lang="en-US" smtClean="0"/>
          </a:p>
        </p:txBody>
      </p:sp>
      <p:sp>
        <p:nvSpPr>
          <p:cNvPr id="116739" name="Rectangle 2"/>
          <p:cNvSpPr>
            <a:spLocks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64DA232-FB68-4682-B406-517FC4B5A2ED}" type="slidenum">
              <a:rPr lang="en-US" smtClean="0"/>
              <a:pPr/>
              <a:t>5</a:t>
            </a:fld>
            <a:endParaRPr lang="en-US" smtClean="0"/>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smtClean="0"/>
              <a:t>Hair consists of a root portion, shaft (middle) and a tip that can be cut, tapered, broken, etc.</a:t>
            </a:r>
          </a:p>
          <a:p>
            <a:endParaRPr lang="en-US" smtClean="0"/>
          </a:p>
          <a:p>
            <a:r>
              <a:rPr lang="en-US" smtClean="0"/>
              <a:t>Microscopically hair consists of 3 regions: Cuticle, cortex and medulla</a:t>
            </a:r>
          </a:p>
          <a:p>
            <a:endParaRPr lang="en-US" smtClean="0"/>
          </a:p>
          <a:p>
            <a:r>
              <a:rPr lang="en-US" smtClean="0"/>
              <a:t>Cuticle:  Outside layer, like fish scales, used to protect the hair, have a defined shape depending on the type of animal the hair belongs to</a:t>
            </a:r>
          </a:p>
          <a:p>
            <a:r>
              <a:rPr lang="en-US" smtClean="0"/>
              <a:t>Cortex: Center (light gray portion), contains the pigment of the hair and other special features used for comparisons such as cortical fusi and ovoid bodies</a:t>
            </a:r>
          </a:p>
          <a:p>
            <a:r>
              <a:rPr lang="en-US" smtClean="0"/>
              <a:t>Medulla: Central core, thought to give structure and strength to the hair, air filled sack, some people have them and some don’t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A38DC3B-AB90-4DEF-895E-FB3B7CCE7180}" type="slidenum">
              <a:rPr lang="en-US" smtClean="0"/>
              <a:pPr/>
              <a:t>6</a:t>
            </a:fld>
            <a:endParaRPr lang="en-US" smtClean="0"/>
          </a:p>
        </p:txBody>
      </p:sp>
      <p:sp>
        <p:nvSpPr>
          <p:cNvPr id="73731" name="Rectangle 2"/>
          <p:cNvSpPr>
            <a:spLocks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smtClean="0"/>
              <a:t>Photomicrographs of 25 Caucasian individuals to show that visually you can tell these hairs apart without even doing a microscopic examination.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DD0C6B9-08A1-4554-9985-DC84DE2E9A66}" type="slidenum">
              <a:rPr lang="en-US" smtClean="0"/>
              <a:pPr/>
              <a:t>7</a:t>
            </a:fld>
            <a:endParaRPr lang="en-US" smtClean="0"/>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1C34846-F6BD-4821-905B-0A636E9A3F25}" type="slidenum">
              <a:rPr lang="en-US" smtClean="0"/>
              <a:pPr/>
              <a:t>8</a:t>
            </a:fld>
            <a:endParaRPr lang="en-US" smtClean="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1A3E091-1E46-44AC-BBE8-F597A83A39CC}" type="slidenum">
              <a:rPr lang="en-US" smtClean="0"/>
              <a:pPr/>
              <a:t>9</a:t>
            </a:fld>
            <a:endParaRPr lang="en-US" smtClean="0"/>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en-US" smtClean="0"/>
              <a:t>Exclusion: Significant differences were detected that allow for the conclusion that the Q hair did not originate from the submitted sample.</a:t>
            </a:r>
          </a:p>
          <a:p>
            <a:endParaRPr lang="en-US" smtClean="0"/>
          </a:p>
          <a:p>
            <a:r>
              <a:rPr lang="en-US" smtClean="0"/>
              <a:t>Inconclusive: The hairs may not have enough features for comparison (colorless, gray or blonde hairs often fall into this category)</a:t>
            </a:r>
          </a:p>
          <a:p>
            <a:r>
              <a:rPr lang="en-US" smtClean="0"/>
              <a:t>     		  The hairs may exhibit similarities and differences.  The differences are not significant enough for exclusion but an</a:t>
            </a:r>
          </a:p>
          <a:p>
            <a:r>
              <a:rPr lang="en-US" smtClean="0"/>
              <a:t>		   inclusive statement cannot be made.</a:t>
            </a:r>
          </a:p>
          <a:p>
            <a:endParaRPr lang="en-US" smtClean="0"/>
          </a:p>
          <a:p>
            <a:r>
              <a:rPr lang="en-US" smtClean="0"/>
              <a:t>Inclusion: No significant differences between the Q and K hairs.  The Q hair could have come from the K sample.  “it is noted that hairs do not possess a sufficient number of unique microscopic characteristics to be positively identified as having originated from a particular person to the exclusion of all others”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7E903-EB63-4E94-8168-CEA6BAF8D5E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BA74F2-EA54-4371-9996-BA6F20109D3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F7C92-36B9-428A-B46F-3CA960CE256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E981C2-BCED-4167-956D-A8F22C2287C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543EC-071F-4542-9F7D-2DC1389EAB5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0F598-8D87-4883-A7B1-1FF798B5AC8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DF3C63-138C-4B35-A020-647CE80CE94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54987F-A7F6-4441-8B71-F31B173CF27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CBA42B-06E1-45C8-A57F-3F8D5A06F55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EF61BF-0C83-4C7F-BEE9-7928D35C202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75A042-4A2D-4F90-BAFF-A2AB035E385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EBF7D0-DE2A-45C4-B22C-0BFFC782A7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7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407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p>
        </p:txBody>
      </p:sp>
      <p:sp>
        <p:nvSpPr>
          <p:cNvPr id="407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1130FF4C-D889-4ACA-B338-A1ED78E372C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838200" y="3962400"/>
            <a:ext cx="7467600" cy="2678113"/>
          </a:xfrm>
          <a:prstGeom prst="rect">
            <a:avLst/>
          </a:prstGeom>
          <a:noFill/>
          <a:ln w="9525">
            <a:noFill/>
            <a:miter lim="800000"/>
            <a:headEnd/>
            <a:tailEnd/>
          </a:ln>
          <a:effectLst/>
        </p:spPr>
        <p:txBody>
          <a:bodyPr>
            <a:spAutoFit/>
          </a:bodyPr>
          <a:lstStyle/>
          <a:p>
            <a:pPr algn="ctr" eaLnBrk="0" hangingPunct="0">
              <a:spcBef>
                <a:spcPts val="0"/>
              </a:spcBef>
              <a:defRPr/>
            </a:pPr>
            <a:r>
              <a:rPr lang="en-US" sz="6000" dirty="0">
                <a:solidFill>
                  <a:srgbClr val="FFC000"/>
                </a:solidFill>
                <a:effectLst>
                  <a:outerShdw blurRad="38100" dist="38100" dir="2700000" algn="tl">
                    <a:srgbClr val="000000">
                      <a:alpha val="43137"/>
                    </a:srgbClr>
                  </a:outerShdw>
                </a:effectLst>
                <a:latin typeface="Cambria" pitchFamily="18" charset="0"/>
                <a:cs typeface="Arial" pitchFamily="34" charset="0"/>
              </a:rPr>
              <a:t>Trace Evidence</a:t>
            </a:r>
          </a:p>
          <a:p>
            <a:pPr algn="ctr" eaLnBrk="0" hangingPunct="0">
              <a:spcBef>
                <a:spcPts val="0"/>
              </a:spcBef>
              <a:defRPr/>
            </a:pPr>
            <a:r>
              <a:rPr lang="en-US" sz="2400" dirty="0">
                <a:solidFill>
                  <a:schemeClr val="bg2"/>
                </a:solidFill>
                <a:latin typeface="Arial" pitchFamily="34" charset="0"/>
                <a:cs typeface="Arial" pitchFamily="34" charset="0"/>
              </a:rPr>
              <a:t>Melissa Valadez</a:t>
            </a:r>
          </a:p>
          <a:p>
            <a:pPr algn="ctr" eaLnBrk="0" hangingPunct="0">
              <a:spcBef>
                <a:spcPts val="0"/>
              </a:spcBef>
              <a:defRPr/>
            </a:pPr>
            <a:r>
              <a:rPr lang="en-US" sz="2400" b="0" dirty="0">
                <a:solidFill>
                  <a:schemeClr val="bg2"/>
                </a:solidFill>
                <a:latin typeface="Arial" pitchFamily="34" charset="0"/>
                <a:cs typeface="Arial" pitchFamily="34" charset="0"/>
              </a:rPr>
              <a:t>Trace Evidence Section Manager</a:t>
            </a:r>
          </a:p>
          <a:p>
            <a:pPr algn="ctr" eaLnBrk="0" hangingPunct="0">
              <a:spcBef>
                <a:spcPts val="0"/>
              </a:spcBef>
              <a:defRPr/>
            </a:pPr>
            <a:r>
              <a:rPr lang="en-US" sz="2400" b="0" dirty="0">
                <a:solidFill>
                  <a:schemeClr val="bg2"/>
                </a:solidFill>
                <a:latin typeface="Arial" pitchFamily="34" charset="0"/>
                <a:cs typeface="Arial" pitchFamily="34" charset="0"/>
              </a:rPr>
              <a:t>DPS Austin Crime Laboratory</a:t>
            </a:r>
          </a:p>
          <a:p>
            <a:pPr algn="ctr" eaLnBrk="0" hangingPunct="0">
              <a:lnSpc>
                <a:spcPct val="50000"/>
              </a:lnSpc>
              <a:spcBef>
                <a:spcPts val="0"/>
              </a:spcBef>
              <a:defRPr/>
            </a:pPr>
            <a:endParaRPr lang="en-US" sz="2400" dirty="0">
              <a:solidFill>
                <a:schemeClr val="bg2"/>
              </a:solidFill>
              <a:latin typeface="Arial" pitchFamily="34" charset="0"/>
              <a:cs typeface="Arial" pitchFamily="34" charset="0"/>
            </a:endParaRPr>
          </a:p>
          <a:p>
            <a:pPr algn="ctr" eaLnBrk="0" hangingPunct="0">
              <a:spcBef>
                <a:spcPts val="0"/>
              </a:spcBef>
              <a:defRPr/>
            </a:pPr>
            <a:r>
              <a:rPr lang="en-US" sz="2400" dirty="0">
                <a:solidFill>
                  <a:schemeClr val="bg2"/>
                </a:solidFill>
                <a:latin typeface="Arial" pitchFamily="34" charset="0"/>
                <a:cs typeface="Arial" pitchFamily="34" charset="0"/>
              </a:rPr>
              <a:t>Joint Conference on Forensic Science 2012</a:t>
            </a:r>
          </a:p>
        </p:txBody>
      </p:sp>
      <p:pic>
        <p:nvPicPr>
          <p:cNvPr id="3075" name="Picture 3" descr="LESD - lab 1009.JPG"/>
          <p:cNvPicPr>
            <a:picLocks noChangeAspect="1"/>
          </p:cNvPicPr>
          <p:nvPr/>
        </p:nvPicPr>
        <p:blipFill>
          <a:blip r:embed="rId3" cstate="print"/>
          <a:srcRect/>
          <a:stretch>
            <a:fillRect/>
          </a:stretch>
        </p:blipFill>
        <p:spPr bwMode="auto">
          <a:xfrm>
            <a:off x="3276600" y="533400"/>
            <a:ext cx="2828925"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685800" y="1600200"/>
            <a:ext cx="5486400" cy="4800600"/>
          </a:xfrm>
        </p:spPr>
        <p:txBody>
          <a:bodyPr/>
          <a:lstStyle/>
          <a:p>
            <a:pPr eaLnBrk="1" hangingPunct="1"/>
            <a:r>
              <a:rPr lang="en-US" b="1" smtClean="0">
                <a:solidFill>
                  <a:schemeClr val="bg2"/>
                </a:solidFill>
                <a:latin typeface="Arial" charset="0"/>
                <a:cs typeface="Arial" charset="0"/>
              </a:rPr>
              <a:t> Vegetable fiber</a:t>
            </a:r>
          </a:p>
          <a:p>
            <a:pPr lvl="1" eaLnBrk="1" hangingPunct="1">
              <a:buFontTx/>
              <a:buChar char="•"/>
            </a:pPr>
            <a:r>
              <a:rPr lang="en-US" sz="2400" smtClean="0">
                <a:solidFill>
                  <a:schemeClr val="bg2"/>
                </a:solidFill>
                <a:latin typeface="Arial" charset="0"/>
                <a:cs typeface="Arial" charset="0"/>
              </a:rPr>
              <a:t>Cotton, Hemp, Ramie</a:t>
            </a:r>
          </a:p>
          <a:p>
            <a:pPr eaLnBrk="1" hangingPunct="1"/>
            <a:r>
              <a:rPr lang="en-US" b="1" smtClean="0">
                <a:solidFill>
                  <a:schemeClr val="bg2"/>
                </a:solidFill>
                <a:latin typeface="Arial" charset="0"/>
                <a:cs typeface="Arial" charset="0"/>
              </a:rPr>
              <a:t> Animal fiber </a:t>
            </a:r>
          </a:p>
          <a:p>
            <a:pPr lvl="1" eaLnBrk="1" hangingPunct="1">
              <a:buFontTx/>
              <a:buChar char="•"/>
            </a:pPr>
            <a:r>
              <a:rPr lang="en-US" sz="2400" smtClean="0">
                <a:solidFill>
                  <a:schemeClr val="bg2"/>
                </a:solidFill>
                <a:latin typeface="Arial" charset="0"/>
                <a:cs typeface="Arial" charset="0"/>
              </a:rPr>
              <a:t>Wool and Silk</a:t>
            </a:r>
          </a:p>
          <a:p>
            <a:pPr eaLnBrk="1" hangingPunct="1"/>
            <a:r>
              <a:rPr lang="en-US" b="1" smtClean="0">
                <a:solidFill>
                  <a:schemeClr val="bg2"/>
                </a:solidFill>
                <a:latin typeface="Arial" charset="0"/>
                <a:cs typeface="Arial" charset="0"/>
              </a:rPr>
              <a:t>Mineral </a:t>
            </a:r>
          </a:p>
          <a:p>
            <a:pPr lvl="1" eaLnBrk="1" hangingPunct="1">
              <a:buFontTx/>
              <a:buChar char="•"/>
            </a:pPr>
            <a:r>
              <a:rPr lang="en-US" sz="2400" smtClean="0">
                <a:solidFill>
                  <a:schemeClr val="bg2"/>
                </a:solidFill>
                <a:latin typeface="Arial" charset="0"/>
                <a:cs typeface="Arial" charset="0"/>
              </a:rPr>
              <a:t>Asbestos</a:t>
            </a:r>
            <a:r>
              <a:rPr lang="en-US" sz="2400" b="1" smtClean="0">
                <a:solidFill>
                  <a:schemeClr val="bg2"/>
                </a:solidFill>
                <a:latin typeface="Arial" charset="0"/>
                <a:cs typeface="Arial" charset="0"/>
              </a:rPr>
              <a:t> </a:t>
            </a:r>
          </a:p>
          <a:p>
            <a:pPr eaLnBrk="1" hangingPunct="1"/>
            <a:r>
              <a:rPr lang="en-US" b="1" smtClean="0">
                <a:solidFill>
                  <a:schemeClr val="bg2"/>
                </a:solidFill>
                <a:latin typeface="Arial" charset="0"/>
                <a:cs typeface="Arial" charset="0"/>
              </a:rPr>
              <a:t>Man-made</a:t>
            </a:r>
          </a:p>
          <a:p>
            <a:pPr lvl="1" eaLnBrk="1" hangingPunct="1">
              <a:buFontTx/>
              <a:buChar char="•"/>
            </a:pPr>
            <a:r>
              <a:rPr lang="en-US" sz="2400" smtClean="0">
                <a:solidFill>
                  <a:schemeClr val="bg2"/>
                </a:solidFill>
                <a:latin typeface="Arial" charset="0"/>
                <a:cs typeface="Arial" charset="0"/>
              </a:rPr>
              <a:t>Acetate, Acrylic, Nylon, Polyester, Olefin, Rayon, Spandex</a:t>
            </a:r>
          </a:p>
        </p:txBody>
      </p:sp>
      <p:sp>
        <p:nvSpPr>
          <p:cNvPr id="27653" name="Rectangle 5"/>
          <p:cNvSpPr>
            <a:spLocks noGrp="1" noChangeArrowheads="1"/>
          </p:cNvSpPr>
          <p:nvPr>
            <p:ph type="title"/>
          </p:nvPr>
        </p:nvSpPr>
        <p:spPr/>
        <p:txBody>
          <a:bodyPr/>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Fiber Evidence</a:t>
            </a:r>
          </a:p>
        </p:txBody>
      </p:sp>
      <p:pic>
        <p:nvPicPr>
          <p:cNvPr id="12292" name="Picture 5"/>
          <p:cNvPicPr>
            <a:picLocks noChangeArrowheads="1"/>
          </p:cNvPicPr>
          <p:nvPr/>
        </p:nvPicPr>
        <p:blipFill>
          <a:blip r:embed="rId3" cstate="print"/>
          <a:srcRect l="11429"/>
          <a:stretch>
            <a:fillRect/>
          </a:stretch>
        </p:blipFill>
        <p:spPr bwMode="auto">
          <a:xfrm>
            <a:off x="4800600" y="1600200"/>
            <a:ext cx="2971800" cy="2133600"/>
          </a:xfrm>
          <a:prstGeom prst="rect">
            <a:avLst/>
          </a:prstGeom>
          <a:noFill/>
          <a:ln w="12699">
            <a:noFill/>
            <a:miter lim="800000"/>
            <a:headEnd/>
            <a:tailEnd/>
          </a:ln>
        </p:spPr>
      </p:pic>
      <p:pic>
        <p:nvPicPr>
          <p:cNvPr id="12293" name="Picture 4"/>
          <p:cNvPicPr>
            <a:picLocks noChangeAspect="1" noChangeArrowheads="1"/>
          </p:cNvPicPr>
          <p:nvPr/>
        </p:nvPicPr>
        <p:blipFill>
          <a:blip r:embed="rId4" cstate="print"/>
          <a:srcRect t="3419" b="17952"/>
          <a:stretch>
            <a:fillRect/>
          </a:stretch>
        </p:blipFill>
        <p:spPr bwMode="auto">
          <a:xfrm>
            <a:off x="5486400" y="4191000"/>
            <a:ext cx="3160713" cy="186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304800"/>
            <a:ext cx="7491413" cy="1143000"/>
          </a:xfrm>
        </p:spPr>
        <p:txBody>
          <a:bodyPr lIns="92075" tIns="46038" rIns="92075" bIns="46038"/>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Lab Analysis</a:t>
            </a:r>
            <a:r>
              <a:rPr lang="en-US" sz="6000" b="1" dirty="0" smtClean="0">
                <a:effectLst>
                  <a:outerShdw blurRad="38100" dist="38100" dir="2700000" algn="tl">
                    <a:srgbClr val="000000">
                      <a:alpha val="43137"/>
                    </a:srgbClr>
                  </a:outerShdw>
                </a:effectLst>
                <a:latin typeface="Cambria" pitchFamily="18" charset="0"/>
              </a:rPr>
              <a:t/>
            </a:r>
            <a:br>
              <a:rPr lang="en-US" sz="6000" b="1" dirty="0" smtClean="0">
                <a:effectLst>
                  <a:outerShdw blurRad="38100" dist="38100" dir="2700000" algn="tl">
                    <a:srgbClr val="000000">
                      <a:alpha val="43137"/>
                    </a:srgbClr>
                  </a:outerShdw>
                </a:effectLst>
                <a:latin typeface="Cambria" pitchFamily="18" charset="0"/>
              </a:rPr>
            </a:br>
            <a:endParaRPr lang="en-US" sz="3600" b="1" dirty="0" smtClean="0">
              <a:effectLst>
                <a:outerShdw blurRad="38100" dist="38100" dir="2700000" algn="tl">
                  <a:srgbClr val="000000">
                    <a:alpha val="43137"/>
                  </a:srgbClr>
                </a:outerShdw>
              </a:effectLst>
              <a:latin typeface="Cambria" pitchFamily="18" charset="0"/>
            </a:endParaRPr>
          </a:p>
        </p:txBody>
      </p:sp>
      <p:sp>
        <p:nvSpPr>
          <p:cNvPr id="13315" name="Rectangle 3"/>
          <p:cNvSpPr>
            <a:spLocks noChangeArrowheads="1"/>
          </p:cNvSpPr>
          <p:nvPr/>
        </p:nvSpPr>
        <p:spPr bwMode="auto">
          <a:xfrm>
            <a:off x="1736725" y="5375275"/>
            <a:ext cx="184150" cy="457200"/>
          </a:xfrm>
          <a:prstGeom prst="rect">
            <a:avLst/>
          </a:prstGeom>
          <a:noFill/>
          <a:ln w="9525">
            <a:noFill/>
            <a:miter lim="800000"/>
            <a:headEnd/>
            <a:tailEnd/>
          </a:ln>
        </p:spPr>
        <p:txBody>
          <a:bodyPr wrap="none" lIns="92075" tIns="46038" rIns="92075" bIns="46038">
            <a:spAutoFit/>
          </a:bodyPr>
          <a:lstStyle/>
          <a:p>
            <a:endParaRPr lang="en-US" sz="2400" b="0">
              <a:latin typeface="Times New Roman" pitchFamily="18" charset="0"/>
            </a:endParaRPr>
          </a:p>
        </p:txBody>
      </p:sp>
      <p:pic>
        <p:nvPicPr>
          <p:cNvPr id="13316" name="Picture 4" descr="00A"/>
          <p:cNvPicPr>
            <a:picLocks noChangeAspect="1" noChangeArrowheads="1"/>
          </p:cNvPicPr>
          <p:nvPr/>
        </p:nvPicPr>
        <p:blipFill>
          <a:blip r:embed="rId3" cstate="print"/>
          <a:srcRect t="15784"/>
          <a:stretch>
            <a:fillRect/>
          </a:stretch>
        </p:blipFill>
        <p:spPr bwMode="auto">
          <a:xfrm>
            <a:off x="762000" y="1447800"/>
            <a:ext cx="8001000" cy="4922838"/>
          </a:xfrm>
          <a:prstGeom prst="rect">
            <a:avLst/>
          </a:prstGeom>
          <a:noFill/>
          <a:ln w="9525">
            <a:noFill/>
            <a:miter lim="800000"/>
            <a:headEnd/>
            <a:tailEnd/>
          </a:ln>
        </p:spPr>
      </p:pic>
      <p:pic>
        <p:nvPicPr>
          <p:cNvPr id="13317" name="Picture 5" descr="9A1"/>
          <p:cNvPicPr>
            <a:picLocks noChangeAspect="1" noChangeArrowheads="1"/>
          </p:cNvPicPr>
          <p:nvPr/>
        </p:nvPicPr>
        <p:blipFill>
          <a:blip r:embed="rId4" cstate="print"/>
          <a:srcRect l="17000" t="17822" r="17000"/>
          <a:stretch>
            <a:fillRect/>
          </a:stretch>
        </p:blipFill>
        <p:spPr bwMode="auto">
          <a:xfrm>
            <a:off x="6081713" y="4048125"/>
            <a:ext cx="2314575" cy="1936750"/>
          </a:xfrm>
          <a:prstGeom prst="rect">
            <a:avLst/>
          </a:prstGeom>
          <a:solidFill>
            <a:schemeClr val="bg2"/>
          </a:solidFill>
          <a:ln w="9525">
            <a:solidFill>
              <a:schemeClr val="bg1"/>
            </a:solidFill>
            <a:miter lim="800000"/>
            <a:headEnd/>
            <a:tailEnd/>
          </a:ln>
        </p:spPr>
      </p:pic>
      <p:sp>
        <p:nvSpPr>
          <p:cNvPr id="13318" name="Rectangle 6"/>
          <p:cNvSpPr>
            <a:spLocks noChangeArrowheads="1"/>
          </p:cNvSpPr>
          <p:nvPr/>
        </p:nvSpPr>
        <p:spPr bwMode="auto">
          <a:xfrm>
            <a:off x="838200" y="1524000"/>
            <a:ext cx="3581400" cy="2185988"/>
          </a:xfrm>
          <a:prstGeom prst="rect">
            <a:avLst/>
          </a:prstGeom>
          <a:noFill/>
          <a:ln w="9525">
            <a:noFill/>
            <a:miter lim="800000"/>
            <a:headEnd/>
            <a:tailEnd/>
          </a:ln>
        </p:spPr>
        <p:txBody>
          <a:bodyPr lIns="92075" tIns="46038" rIns="92075" bIns="46038">
            <a:spAutoFit/>
          </a:bodyPr>
          <a:lstStyle/>
          <a:p>
            <a:pPr eaLnBrk="0" hangingPunct="0"/>
            <a:r>
              <a:rPr lang="en-US" sz="2000" b="0">
                <a:solidFill>
                  <a:schemeClr val="bg2"/>
                </a:solidFill>
                <a:cs typeface="Arial" charset="0"/>
              </a:rPr>
              <a:t>Optical Properties</a:t>
            </a:r>
          </a:p>
          <a:p>
            <a:pPr eaLnBrk="0" hangingPunct="0"/>
            <a:r>
              <a:rPr lang="en-US" sz="2000" b="0">
                <a:solidFill>
                  <a:schemeClr val="bg2"/>
                </a:solidFill>
                <a:cs typeface="Arial" charset="0"/>
              </a:rPr>
              <a:t>Diameter</a:t>
            </a:r>
          </a:p>
          <a:p>
            <a:pPr eaLnBrk="0" hangingPunct="0"/>
            <a:r>
              <a:rPr lang="en-US" sz="2000" b="0">
                <a:solidFill>
                  <a:schemeClr val="bg2"/>
                </a:solidFill>
                <a:cs typeface="Arial" charset="0"/>
              </a:rPr>
              <a:t>Delusterant</a:t>
            </a:r>
          </a:p>
          <a:p>
            <a:pPr eaLnBrk="0" hangingPunct="0"/>
            <a:r>
              <a:rPr lang="en-US" sz="2000" b="0">
                <a:solidFill>
                  <a:schemeClr val="bg2"/>
                </a:solidFill>
                <a:cs typeface="Arial" charset="0"/>
              </a:rPr>
              <a:t>Cross-section</a:t>
            </a:r>
          </a:p>
          <a:p>
            <a:pPr eaLnBrk="0" hangingPunct="0"/>
            <a:r>
              <a:rPr lang="en-US" sz="2000" b="0">
                <a:solidFill>
                  <a:schemeClr val="bg2"/>
                </a:solidFill>
                <a:cs typeface="Arial" charset="0"/>
              </a:rPr>
              <a:t>Polymer type</a:t>
            </a:r>
          </a:p>
          <a:p>
            <a:pPr eaLnBrk="0" hangingPunct="0"/>
            <a:r>
              <a:rPr lang="en-US" sz="2000" b="0">
                <a:solidFill>
                  <a:schemeClr val="bg2"/>
                </a:solidFill>
                <a:cs typeface="Arial" charset="0"/>
              </a:rPr>
              <a:t>Color comparisons</a:t>
            </a:r>
          </a:p>
          <a:p>
            <a:pPr eaLnBrk="0" hangingPunct="0"/>
            <a:endParaRPr lang="en-US" sz="1600" b="0">
              <a:solidFill>
                <a:schemeClr val="bg1"/>
              </a:solidFill>
              <a:cs typeface="Arial" charset="0"/>
            </a:endParaRPr>
          </a:p>
        </p:txBody>
      </p:sp>
      <p:sp>
        <p:nvSpPr>
          <p:cNvPr id="13319" name="Rectangle 7"/>
          <p:cNvSpPr>
            <a:spLocks noChangeArrowheads="1"/>
          </p:cNvSpPr>
          <p:nvPr/>
        </p:nvSpPr>
        <p:spPr bwMode="auto">
          <a:xfrm>
            <a:off x="3733800" y="4800600"/>
            <a:ext cx="1497013" cy="400050"/>
          </a:xfrm>
          <a:prstGeom prst="rect">
            <a:avLst/>
          </a:prstGeom>
          <a:noFill/>
          <a:ln w="9525">
            <a:noFill/>
            <a:miter lim="800000"/>
            <a:headEnd/>
            <a:tailEnd/>
          </a:ln>
        </p:spPr>
        <p:txBody>
          <a:bodyPr wrap="none" lIns="92075" tIns="46038" rIns="92075" bIns="46038">
            <a:spAutoFit/>
          </a:bodyPr>
          <a:lstStyle/>
          <a:p>
            <a:pPr eaLnBrk="0" hangingPunct="0"/>
            <a:r>
              <a:rPr lang="en-US" sz="2000" b="0">
                <a:solidFill>
                  <a:schemeClr val="bg2"/>
                </a:solidFill>
                <a:cs typeface="Arial" charset="0"/>
              </a:rPr>
              <a:t>Delusterant</a:t>
            </a:r>
          </a:p>
        </p:txBody>
      </p:sp>
      <p:sp>
        <p:nvSpPr>
          <p:cNvPr id="13320" name="AutoShape 8"/>
          <p:cNvSpPr>
            <a:spLocks noChangeArrowheads="1"/>
          </p:cNvSpPr>
          <p:nvPr/>
        </p:nvSpPr>
        <p:spPr bwMode="auto">
          <a:xfrm rot="4015610">
            <a:off x="3541713" y="4424363"/>
            <a:ext cx="609600" cy="152400"/>
          </a:xfrm>
          <a:prstGeom prst="leftArrow">
            <a:avLst>
              <a:gd name="adj1" fmla="val 50000"/>
              <a:gd name="adj2" fmla="val 99963"/>
            </a:avLst>
          </a:prstGeom>
          <a:solidFill>
            <a:schemeClr val="bg2"/>
          </a:solidFill>
          <a:ln w="12699">
            <a:solidFill>
              <a:schemeClr val="bg2"/>
            </a:solidFill>
            <a:miter lim="800000"/>
            <a:headEnd/>
            <a:tailEnd/>
          </a:ln>
        </p:spPr>
        <p:txBody>
          <a:bodyPr wrap="none" anchor="ctr"/>
          <a:lstStyle/>
          <a:p>
            <a:endParaRPr lang="en-US">
              <a:solidFill>
                <a:schemeClr val="bg2"/>
              </a:solidFill>
            </a:endParaRPr>
          </a:p>
        </p:txBody>
      </p:sp>
      <p:sp>
        <p:nvSpPr>
          <p:cNvPr id="13321" name="Rectangle 9"/>
          <p:cNvSpPr>
            <a:spLocks noChangeArrowheads="1"/>
          </p:cNvSpPr>
          <p:nvPr/>
        </p:nvSpPr>
        <p:spPr bwMode="auto">
          <a:xfrm>
            <a:off x="5867400" y="3657600"/>
            <a:ext cx="2795588" cy="400050"/>
          </a:xfrm>
          <a:prstGeom prst="rect">
            <a:avLst/>
          </a:prstGeom>
          <a:noFill/>
          <a:ln w="9525">
            <a:noFill/>
            <a:miter lim="800000"/>
            <a:headEnd/>
            <a:tailEnd/>
          </a:ln>
        </p:spPr>
        <p:txBody>
          <a:bodyPr wrap="none" lIns="92075" tIns="46038" rIns="92075" bIns="46038">
            <a:spAutoFit/>
          </a:bodyPr>
          <a:lstStyle/>
          <a:p>
            <a:pPr eaLnBrk="0" hangingPunct="0"/>
            <a:r>
              <a:rPr lang="en-US" sz="2000" b="0">
                <a:solidFill>
                  <a:schemeClr val="bg2"/>
                </a:solidFill>
                <a:cs typeface="Arial" charset="0"/>
              </a:rPr>
              <a:t>Cross Sectional Shape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381000"/>
            <a:ext cx="9144000" cy="1143000"/>
          </a:xfrm>
        </p:spPr>
        <p:txBody>
          <a:bodyPr/>
          <a:lstStyle/>
          <a:p>
            <a:pPr eaLnBrk="1" hangingPunct="1">
              <a:buClr>
                <a:srgbClr val="FFCC00"/>
              </a:buClr>
              <a:defRPr/>
            </a:pPr>
            <a:r>
              <a:rPr lang="en-US" sz="5000" b="1" dirty="0" smtClean="0">
                <a:effectLst>
                  <a:outerShdw blurRad="38100" dist="38100" dir="2700000" algn="tl">
                    <a:srgbClr val="000000">
                      <a:alpha val="43137"/>
                    </a:srgbClr>
                  </a:outerShdw>
                </a:effectLst>
                <a:latin typeface="Cambria" pitchFamily="18" charset="0"/>
              </a:rPr>
              <a:t>Fiber Evidence - Conclusions</a:t>
            </a:r>
          </a:p>
        </p:txBody>
      </p:sp>
      <p:sp>
        <p:nvSpPr>
          <p:cNvPr id="14339" name="Rectangle 3"/>
          <p:cNvSpPr>
            <a:spLocks noGrp="1" noChangeArrowheads="1"/>
          </p:cNvSpPr>
          <p:nvPr>
            <p:ph type="body" idx="1"/>
          </p:nvPr>
        </p:nvSpPr>
        <p:spPr>
          <a:xfrm>
            <a:off x="457200" y="2133600"/>
            <a:ext cx="8229600" cy="4144963"/>
          </a:xfrm>
        </p:spPr>
        <p:txBody>
          <a:bodyPr/>
          <a:lstStyle/>
          <a:p>
            <a:pPr eaLnBrk="1" hangingPunct="1"/>
            <a:r>
              <a:rPr lang="en-US" b="1" smtClean="0">
                <a:solidFill>
                  <a:schemeClr val="bg2"/>
                </a:solidFill>
              </a:rPr>
              <a:t>Exclusion of fiber associations</a:t>
            </a:r>
          </a:p>
          <a:p>
            <a:pPr lvl="1" eaLnBrk="1" hangingPunct="1">
              <a:buFontTx/>
              <a:buChar char="•"/>
            </a:pPr>
            <a:r>
              <a:rPr lang="en-US" smtClean="0">
                <a:solidFill>
                  <a:schemeClr val="bg2"/>
                </a:solidFill>
              </a:rPr>
              <a:t>Differences detected (not from source)</a:t>
            </a:r>
          </a:p>
          <a:p>
            <a:pPr eaLnBrk="1" hangingPunct="1"/>
            <a:endParaRPr lang="en-US" smtClean="0">
              <a:solidFill>
                <a:schemeClr val="bg2"/>
              </a:solidFill>
            </a:endParaRPr>
          </a:p>
          <a:p>
            <a:pPr eaLnBrk="1" hangingPunct="1"/>
            <a:r>
              <a:rPr lang="en-US" b="1" smtClean="0">
                <a:solidFill>
                  <a:schemeClr val="bg2"/>
                </a:solidFill>
              </a:rPr>
              <a:t>Inclusion of fiber associations</a:t>
            </a:r>
          </a:p>
          <a:p>
            <a:pPr lvl="1" eaLnBrk="1" hangingPunct="1">
              <a:buFontTx/>
              <a:buChar char="•"/>
            </a:pPr>
            <a:r>
              <a:rPr lang="en-US" smtClean="0">
                <a:solidFill>
                  <a:schemeClr val="bg2"/>
                </a:solidFill>
              </a:rPr>
              <a:t>No differences detected between fibers</a:t>
            </a:r>
          </a:p>
          <a:p>
            <a:pPr lvl="1" eaLnBrk="1" hangingPunct="1">
              <a:buFontTx/>
              <a:buChar char="•"/>
            </a:pPr>
            <a:r>
              <a:rPr lang="en-US" smtClean="0">
                <a:solidFill>
                  <a:schemeClr val="bg2"/>
                </a:solidFill>
              </a:rPr>
              <a:t>“Could have come from source”</a:t>
            </a:r>
          </a:p>
          <a:p>
            <a:pPr lvl="1" eaLnBrk="1" hangingPunct="1">
              <a:buFontTx/>
              <a:buChar char="•"/>
            </a:pPr>
            <a:r>
              <a:rPr lang="en-US" u="sng" smtClean="0">
                <a:solidFill>
                  <a:schemeClr val="bg2"/>
                </a:solidFill>
              </a:rPr>
              <a:t>Or</a:t>
            </a:r>
            <a:r>
              <a:rPr lang="en-US" smtClean="0">
                <a:solidFill>
                  <a:schemeClr val="bg2"/>
                </a:solidFill>
              </a:rPr>
              <a:t> any other source with same properties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Fibers - Cut vs. Tear</a:t>
            </a:r>
          </a:p>
        </p:txBody>
      </p:sp>
      <p:pic>
        <p:nvPicPr>
          <p:cNvPr id="15363" name="Picture 3" descr="auto0"/>
          <p:cNvPicPr>
            <a:picLocks noChangeAspect="1" noChangeArrowheads="1"/>
          </p:cNvPicPr>
          <p:nvPr/>
        </p:nvPicPr>
        <p:blipFill>
          <a:blip r:embed="rId3" cstate="print"/>
          <a:srcRect/>
          <a:stretch>
            <a:fillRect/>
          </a:stretch>
        </p:blipFill>
        <p:spPr bwMode="auto">
          <a:xfrm>
            <a:off x="381000" y="2362200"/>
            <a:ext cx="4572000" cy="3078163"/>
          </a:xfrm>
          <a:prstGeom prst="rect">
            <a:avLst/>
          </a:prstGeom>
          <a:noFill/>
          <a:ln w="12700">
            <a:noFill/>
            <a:miter lim="800000"/>
            <a:headEnd type="none" w="sm" len="sm"/>
            <a:tailEnd type="none" w="sm" len="sm"/>
          </a:ln>
        </p:spPr>
      </p:pic>
      <p:pic>
        <p:nvPicPr>
          <p:cNvPr id="15364" name="Picture 4" descr="auto0"/>
          <p:cNvPicPr>
            <a:picLocks noChangeAspect="1" noChangeArrowheads="1"/>
          </p:cNvPicPr>
          <p:nvPr/>
        </p:nvPicPr>
        <p:blipFill>
          <a:blip r:embed="rId4" cstate="print"/>
          <a:srcRect t="17978"/>
          <a:stretch>
            <a:fillRect/>
          </a:stretch>
        </p:blipFill>
        <p:spPr bwMode="auto">
          <a:xfrm>
            <a:off x="5029200" y="1600200"/>
            <a:ext cx="3730625" cy="4519613"/>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Text Box 4"/>
          <p:cNvSpPr txBox="1">
            <a:spLocks noChangeArrowheads="1"/>
          </p:cNvSpPr>
          <p:nvPr/>
        </p:nvSpPr>
        <p:spPr bwMode="auto">
          <a:xfrm>
            <a:off x="0" y="381000"/>
            <a:ext cx="9144000" cy="830263"/>
          </a:xfrm>
          <a:prstGeom prst="rect">
            <a:avLst/>
          </a:prstGeom>
          <a:noFill/>
          <a:ln w="9525">
            <a:noFill/>
            <a:miter lim="800000"/>
            <a:headEnd/>
            <a:tailEnd/>
          </a:ln>
          <a:effectLst/>
        </p:spPr>
        <p:txBody>
          <a:bodyPr>
            <a:spAutoFit/>
          </a:bodyPr>
          <a:lstStyle/>
          <a:p>
            <a:pPr algn="ctr">
              <a:spcBef>
                <a:spcPct val="50000"/>
              </a:spcBef>
              <a:defRPr/>
            </a:pPr>
            <a:r>
              <a:rPr lang="en-US" sz="4800" dirty="0">
                <a:solidFill>
                  <a:srgbClr val="FFC000"/>
                </a:solidFill>
                <a:effectLst>
                  <a:outerShdw blurRad="38100" dist="38100" dir="2700000" algn="tl">
                    <a:srgbClr val="000000">
                      <a:alpha val="43137"/>
                    </a:srgbClr>
                  </a:outerShdw>
                </a:effectLst>
                <a:latin typeface="Cambria" pitchFamily="18" charset="0"/>
              </a:rPr>
              <a:t>Case Example: Kidnapping/SA</a:t>
            </a:r>
          </a:p>
        </p:txBody>
      </p:sp>
      <p:sp>
        <p:nvSpPr>
          <p:cNvPr id="16387" name="Text Box 5"/>
          <p:cNvSpPr txBox="1">
            <a:spLocks noChangeArrowheads="1"/>
          </p:cNvSpPr>
          <p:nvPr/>
        </p:nvSpPr>
        <p:spPr bwMode="auto">
          <a:xfrm>
            <a:off x="609600" y="1752600"/>
            <a:ext cx="8305800" cy="4400550"/>
          </a:xfrm>
          <a:prstGeom prst="rect">
            <a:avLst/>
          </a:prstGeom>
          <a:noFill/>
          <a:ln w="9525">
            <a:noFill/>
            <a:miter lim="800000"/>
            <a:headEnd/>
            <a:tailEnd/>
          </a:ln>
        </p:spPr>
        <p:txBody>
          <a:bodyPr>
            <a:spAutoFit/>
          </a:bodyPr>
          <a:lstStyle/>
          <a:p>
            <a:pPr>
              <a:buFontTx/>
              <a:buChar char="•"/>
            </a:pPr>
            <a:r>
              <a:rPr lang="en-US" sz="2800" b="0">
                <a:solidFill>
                  <a:schemeClr val="bg2"/>
                </a:solidFill>
                <a:cs typeface="Arial" charset="0"/>
              </a:rPr>
              <a:t>Young girl was kidnapped, bound, and sexually      assaulted in a van</a:t>
            </a:r>
          </a:p>
          <a:p>
            <a:endParaRPr lang="en-US" sz="2800" b="0">
              <a:solidFill>
                <a:schemeClr val="bg2"/>
              </a:solidFill>
              <a:cs typeface="Arial" charset="0"/>
            </a:endParaRPr>
          </a:p>
          <a:p>
            <a:pPr>
              <a:buFontTx/>
              <a:buChar char="•"/>
            </a:pPr>
            <a:r>
              <a:rPr lang="en-US" sz="2800" b="0">
                <a:solidFill>
                  <a:schemeClr val="bg2"/>
                </a:solidFill>
                <a:cs typeface="Arial" charset="0"/>
              </a:rPr>
              <a:t>The sexual assault kit was negative for body fluids</a:t>
            </a:r>
          </a:p>
          <a:p>
            <a:pPr>
              <a:buFontTx/>
              <a:buChar char="•"/>
            </a:pPr>
            <a:endParaRPr lang="en-US" sz="2800" b="0">
              <a:solidFill>
                <a:schemeClr val="bg2"/>
              </a:solidFill>
              <a:cs typeface="Arial" charset="0"/>
            </a:endParaRPr>
          </a:p>
          <a:p>
            <a:pPr>
              <a:buFontTx/>
              <a:buChar char="•"/>
            </a:pPr>
            <a:r>
              <a:rPr lang="en-US" sz="2800" b="0">
                <a:solidFill>
                  <a:schemeClr val="bg2"/>
                </a:solidFill>
                <a:cs typeface="Arial" charset="0"/>
              </a:rPr>
              <a:t>Tape lifts of her clothing revealed the presence of:</a:t>
            </a:r>
          </a:p>
          <a:p>
            <a:pPr lvl="1">
              <a:buFontTx/>
              <a:buChar char="•"/>
            </a:pPr>
            <a:r>
              <a:rPr lang="en-US" sz="2800" b="0">
                <a:solidFill>
                  <a:schemeClr val="bg2"/>
                </a:solidFill>
                <a:cs typeface="Arial" charset="0"/>
              </a:rPr>
              <a:t> six types of carpet fibers </a:t>
            </a:r>
          </a:p>
          <a:p>
            <a:pPr lvl="1">
              <a:buFontTx/>
              <a:buChar char="•"/>
            </a:pPr>
            <a:r>
              <a:rPr lang="en-US" sz="2800" b="0">
                <a:solidFill>
                  <a:schemeClr val="bg2"/>
                </a:solidFill>
                <a:cs typeface="Arial" charset="0"/>
              </a:rPr>
              <a:t>one type of rope fiber </a:t>
            </a:r>
          </a:p>
          <a:p>
            <a:pPr lvl="1">
              <a:buFontTx/>
              <a:buChar char="•"/>
            </a:pPr>
            <a:r>
              <a:rPr lang="en-US" sz="2800" b="0">
                <a:solidFill>
                  <a:schemeClr val="bg2"/>
                </a:solidFill>
                <a:cs typeface="Arial" charset="0"/>
              </a:rPr>
              <a:t>several residues consistent with being a type of     	adhesive (tape)</a:t>
            </a:r>
            <a:r>
              <a:rPr lang="en-US" sz="2800">
                <a:cs typeface="Arial"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52400" y="5181600"/>
            <a:ext cx="9144000" cy="1524000"/>
          </a:xfrm>
        </p:spPr>
        <p:txBody>
          <a:bodyPr/>
          <a:lstStyle/>
          <a:p>
            <a:pPr algn="ctr" eaLnBrk="1" hangingPunct="1">
              <a:lnSpc>
                <a:spcPct val="90000"/>
              </a:lnSpc>
              <a:buFontTx/>
              <a:buNone/>
            </a:pPr>
            <a:r>
              <a:rPr lang="en-US" sz="2400" smtClean="0">
                <a:latin typeface="Arial" charset="0"/>
                <a:cs typeface="Arial" charset="0"/>
              </a:rPr>
              <a:t>	</a:t>
            </a:r>
            <a:r>
              <a:rPr lang="en-US" sz="2800" smtClean="0">
                <a:solidFill>
                  <a:schemeClr val="bg2"/>
                </a:solidFill>
                <a:latin typeface="Arial" charset="0"/>
                <a:cs typeface="Arial" charset="0"/>
              </a:rPr>
              <a:t>Suspect, a carpet layer, was arrested and his van seized.  Despite his attempt to empty his van, several carpet scraps and a piece of blue and white rope were recovered </a:t>
            </a:r>
          </a:p>
        </p:txBody>
      </p:sp>
      <p:sp>
        <p:nvSpPr>
          <p:cNvPr id="24579" name="Text Box 4"/>
          <p:cNvSpPr>
            <a:spLocks noGrp="1" noChangeArrowheads="1"/>
          </p:cNvSpPr>
          <p:nvPr>
            <p:ph type="title"/>
          </p:nvPr>
        </p:nvSpPr>
        <p:spPr>
          <a:xfrm>
            <a:off x="0" y="228600"/>
            <a:ext cx="9144000" cy="1143000"/>
          </a:xfrm>
        </p:spPr>
        <p:txBody>
          <a:bodyPr/>
          <a:lstStyle/>
          <a:p>
            <a:pPr eaLnBrk="1" hangingPunct="1">
              <a:spcBef>
                <a:spcPct val="50000"/>
              </a:spcBef>
              <a:defRPr/>
            </a:pPr>
            <a:r>
              <a:rPr lang="en-US" sz="4800" b="1" dirty="0" smtClean="0">
                <a:effectLst>
                  <a:outerShdw blurRad="38100" dist="38100" dir="2700000" algn="tl">
                    <a:srgbClr val="000000">
                      <a:alpha val="43137"/>
                    </a:srgbClr>
                  </a:outerShdw>
                </a:effectLst>
                <a:latin typeface="Cambria" pitchFamily="18" charset="0"/>
              </a:rPr>
              <a:t>Case Example: Kidnapping/SA</a:t>
            </a:r>
          </a:p>
        </p:txBody>
      </p:sp>
      <p:pic>
        <p:nvPicPr>
          <p:cNvPr id="17412" name="Picture 6" descr="bluegrey carpet (2)"/>
          <p:cNvPicPr>
            <a:picLocks noChangeAspect="1" noChangeArrowheads="1"/>
          </p:cNvPicPr>
          <p:nvPr/>
        </p:nvPicPr>
        <p:blipFill>
          <a:blip r:embed="rId3" cstate="print"/>
          <a:srcRect l="26964" t="14157" r="10210" b="20590"/>
          <a:stretch>
            <a:fillRect/>
          </a:stretch>
        </p:blipFill>
        <p:spPr bwMode="auto">
          <a:xfrm>
            <a:off x="762000" y="1524000"/>
            <a:ext cx="3048000" cy="2482850"/>
          </a:xfrm>
          <a:prstGeom prst="rect">
            <a:avLst/>
          </a:prstGeom>
          <a:noFill/>
          <a:ln w="9525">
            <a:noFill/>
            <a:miter lim="800000"/>
            <a:headEnd/>
            <a:tailEnd/>
          </a:ln>
        </p:spPr>
      </p:pic>
      <p:pic>
        <p:nvPicPr>
          <p:cNvPr id="17413" name="Picture 7" descr="blue carpet (2)"/>
          <p:cNvPicPr>
            <a:picLocks noChangeAspect="1" noChangeArrowheads="1"/>
          </p:cNvPicPr>
          <p:nvPr/>
        </p:nvPicPr>
        <p:blipFill>
          <a:blip r:embed="rId4" cstate="print"/>
          <a:srcRect l="7939" t="12769" r="7890" b="4176"/>
          <a:stretch>
            <a:fillRect/>
          </a:stretch>
        </p:blipFill>
        <p:spPr bwMode="auto">
          <a:xfrm>
            <a:off x="5105400" y="1524000"/>
            <a:ext cx="3048000" cy="2455863"/>
          </a:xfrm>
          <a:prstGeom prst="rect">
            <a:avLst/>
          </a:prstGeom>
          <a:noFill/>
          <a:ln w="9525">
            <a:noFill/>
            <a:miter lim="800000"/>
            <a:headEnd/>
            <a:tailEnd/>
          </a:ln>
        </p:spPr>
      </p:pic>
      <p:pic>
        <p:nvPicPr>
          <p:cNvPr id="17414" name="Picture 8" descr="rope (2)"/>
          <p:cNvPicPr>
            <a:picLocks noChangeAspect="1" noChangeArrowheads="1"/>
          </p:cNvPicPr>
          <p:nvPr/>
        </p:nvPicPr>
        <p:blipFill>
          <a:blip r:embed="rId5" cstate="print"/>
          <a:srcRect l="12694" t="16638" r="4404" b="11014"/>
          <a:stretch>
            <a:fillRect/>
          </a:stretch>
        </p:blipFill>
        <p:spPr bwMode="auto">
          <a:xfrm>
            <a:off x="2743200" y="2667000"/>
            <a:ext cx="3733800" cy="242728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6" name="Text Box 4"/>
          <p:cNvSpPr txBox="1">
            <a:spLocks noChangeArrowheads="1"/>
          </p:cNvSpPr>
          <p:nvPr/>
        </p:nvSpPr>
        <p:spPr bwMode="auto">
          <a:xfrm>
            <a:off x="0" y="228600"/>
            <a:ext cx="9144000" cy="1143000"/>
          </a:xfrm>
          <a:prstGeom prst="rect">
            <a:avLst/>
          </a:prstGeom>
          <a:noFill/>
          <a:ln w="9525">
            <a:noFill/>
            <a:miter lim="800000"/>
            <a:headEnd/>
            <a:tailEnd/>
          </a:ln>
          <a:effectLst/>
        </p:spPr>
        <p:txBody>
          <a:bodyPr anchor="ctr"/>
          <a:lstStyle/>
          <a:p>
            <a:pPr algn="ctr">
              <a:spcBef>
                <a:spcPct val="50000"/>
              </a:spcBef>
              <a:defRPr/>
            </a:pPr>
            <a:r>
              <a:rPr lang="en-US" sz="4800" dirty="0">
                <a:solidFill>
                  <a:srgbClr val="FFC000"/>
                </a:solidFill>
                <a:effectLst>
                  <a:outerShdw blurRad="38100" dist="38100" dir="2700000" algn="tl">
                    <a:srgbClr val="000000">
                      <a:alpha val="43137"/>
                    </a:srgbClr>
                  </a:outerShdw>
                </a:effectLst>
                <a:latin typeface="Cambria" pitchFamily="18" charset="0"/>
              </a:rPr>
              <a:t>Case Example: Kidnapping/SA</a:t>
            </a:r>
          </a:p>
        </p:txBody>
      </p:sp>
      <p:sp>
        <p:nvSpPr>
          <p:cNvPr id="18435" name="Text Box 6"/>
          <p:cNvSpPr txBox="1">
            <a:spLocks noChangeArrowheads="1"/>
          </p:cNvSpPr>
          <p:nvPr/>
        </p:nvSpPr>
        <p:spPr bwMode="auto">
          <a:xfrm>
            <a:off x="0" y="5305425"/>
            <a:ext cx="9144000" cy="1384300"/>
          </a:xfrm>
          <a:prstGeom prst="rect">
            <a:avLst/>
          </a:prstGeom>
          <a:noFill/>
          <a:ln w="9525">
            <a:noFill/>
            <a:miter lim="800000"/>
            <a:headEnd/>
            <a:tailEnd/>
          </a:ln>
        </p:spPr>
        <p:txBody>
          <a:bodyPr>
            <a:spAutoFit/>
          </a:bodyPr>
          <a:lstStyle/>
          <a:p>
            <a:pPr algn="ctr">
              <a:spcBef>
                <a:spcPct val="50000"/>
              </a:spcBef>
            </a:pPr>
            <a:r>
              <a:rPr lang="en-US" sz="2800" b="0">
                <a:solidFill>
                  <a:schemeClr val="bg2"/>
                </a:solidFill>
                <a:cs typeface="Arial" charset="0"/>
              </a:rPr>
              <a:t>Trace was able to match the two different carpets and the blue rope from the van to fibers recovered from victim’s clothing</a:t>
            </a:r>
          </a:p>
        </p:txBody>
      </p:sp>
      <p:pic>
        <p:nvPicPr>
          <p:cNvPr id="18436" name="Picture 7"/>
          <p:cNvPicPr preferRelativeResize="0">
            <a:picLocks noChangeArrowheads="1"/>
          </p:cNvPicPr>
          <p:nvPr/>
        </p:nvPicPr>
        <p:blipFill>
          <a:blip r:embed="rId3" cstate="print"/>
          <a:srcRect/>
          <a:stretch>
            <a:fillRect/>
          </a:stretch>
        </p:blipFill>
        <p:spPr bwMode="auto">
          <a:xfrm>
            <a:off x="228600" y="1524000"/>
            <a:ext cx="1965325" cy="1752600"/>
          </a:xfrm>
          <a:prstGeom prst="rect">
            <a:avLst/>
          </a:prstGeom>
          <a:noFill/>
          <a:ln w="0" algn="in">
            <a:noFill/>
            <a:miter lim="800000"/>
            <a:headEnd/>
            <a:tailEnd/>
          </a:ln>
        </p:spPr>
      </p:pic>
      <p:pic>
        <p:nvPicPr>
          <p:cNvPr id="18437" name="Picture 8"/>
          <p:cNvPicPr preferRelativeResize="0">
            <a:picLocks noChangeArrowheads="1"/>
          </p:cNvPicPr>
          <p:nvPr/>
        </p:nvPicPr>
        <p:blipFill>
          <a:blip r:embed="rId4" cstate="print"/>
          <a:srcRect/>
          <a:stretch>
            <a:fillRect/>
          </a:stretch>
        </p:blipFill>
        <p:spPr bwMode="auto">
          <a:xfrm>
            <a:off x="5029200" y="1752600"/>
            <a:ext cx="1828800" cy="1689100"/>
          </a:xfrm>
          <a:prstGeom prst="rect">
            <a:avLst/>
          </a:prstGeom>
          <a:noFill/>
          <a:ln w="0" algn="in">
            <a:noFill/>
            <a:miter lim="800000"/>
            <a:headEnd/>
            <a:tailEnd/>
          </a:ln>
        </p:spPr>
      </p:pic>
      <p:pic>
        <p:nvPicPr>
          <p:cNvPr id="18438" name="Picture 9"/>
          <p:cNvPicPr preferRelativeResize="0">
            <a:picLocks noChangeArrowheads="1"/>
          </p:cNvPicPr>
          <p:nvPr/>
        </p:nvPicPr>
        <p:blipFill>
          <a:blip r:embed="rId5" cstate="print"/>
          <a:srcRect/>
          <a:stretch>
            <a:fillRect/>
          </a:stretch>
        </p:blipFill>
        <p:spPr bwMode="auto">
          <a:xfrm>
            <a:off x="6858000" y="1752600"/>
            <a:ext cx="1752600" cy="1676400"/>
          </a:xfrm>
          <a:prstGeom prst="rect">
            <a:avLst/>
          </a:prstGeom>
          <a:noFill/>
          <a:ln w="0" algn="in">
            <a:noFill/>
            <a:miter lim="800000"/>
            <a:headEnd/>
            <a:tailEnd/>
          </a:ln>
        </p:spPr>
      </p:pic>
      <p:pic>
        <p:nvPicPr>
          <p:cNvPr id="18439" name="Picture 10"/>
          <p:cNvPicPr preferRelativeResize="0">
            <a:picLocks noChangeArrowheads="1"/>
          </p:cNvPicPr>
          <p:nvPr/>
        </p:nvPicPr>
        <p:blipFill>
          <a:blip r:embed="rId6" cstate="print"/>
          <a:srcRect/>
          <a:stretch>
            <a:fillRect/>
          </a:stretch>
        </p:blipFill>
        <p:spPr bwMode="auto">
          <a:xfrm>
            <a:off x="2209800" y="1524000"/>
            <a:ext cx="1905000" cy="1752600"/>
          </a:xfrm>
          <a:prstGeom prst="rect">
            <a:avLst/>
          </a:prstGeom>
          <a:noFill/>
          <a:ln w="0" algn="in">
            <a:noFill/>
            <a:miter lim="800000"/>
            <a:headEnd/>
            <a:tailEnd/>
          </a:ln>
        </p:spPr>
      </p:pic>
      <p:pic>
        <p:nvPicPr>
          <p:cNvPr id="18440" name="Picture 11"/>
          <p:cNvPicPr preferRelativeResize="0">
            <a:picLocks noChangeArrowheads="1"/>
          </p:cNvPicPr>
          <p:nvPr/>
        </p:nvPicPr>
        <p:blipFill>
          <a:blip r:embed="rId7" cstate="print"/>
          <a:srcRect/>
          <a:stretch>
            <a:fillRect/>
          </a:stretch>
        </p:blipFill>
        <p:spPr bwMode="auto">
          <a:xfrm>
            <a:off x="2057400" y="3573463"/>
            <a:ext cx="1828800" cy="1684337"/>
          </a:xfrm>
          <a:prstGeom prst="rect">
            <a:avLst/>
          </a:prstGeom>
          <a:noFill/>
          <a:ln w="0" algn="in">
            <a:noFill/>
            <a:miter lim="800000"/>
            <a:headEnd/>
            <a:tailEnd/>
          </a:ln>
        </p:spPr>
      </p:pic>
      <p:pic>
        <p:nvPicPr>
          <p:cNvPr id="18441" name="Picture 12"/>
          <p:cNvPicPr preferRelativeResize="0">
            <a:picLocks noChangeArrowheads="1"/>
          </p:cNvPicPr>
          <p:nvPr/>
        </p:nvPicPr>
        <p:blipFill>
          <a:blip r:embed="rId8" cstate="print"/>
          <a:srcRect/>
          <a:stretch>
            <a:fillRect/>
          </a:stretch>
        </p:blipFill>
        <p:spPr bwMode="auto">
          <a:xfrm>
            <a:off x="3943350" y="3581400"/>
            <a:ext cx="1924050" cy="1676400"/>
          </a:xfrm>
          <a:prstGeom prst="rect">
            <a:avLst/>
          </a:prstGeom>
          <a:noFill/>
          <a:ln w="0" algn="in">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2" name="Picture 4" descr="DSC00911"/>
          <p:cNvPicPr>
            <a:picLocks noChangeAspect="1" noChangeArrowheads="1"/>
          </p:cNvPicPr>
          <p:nvPr/>
        </p:nvPicPr>
        <p:blipFill>
          <a:blip r:embed="rId3" cstate="print"/>
          <a:srcRect l="4347" t="17455" b="10545"/>
          <a:stretch>
            <a:fillRect/>
          </a:stretch>
        </p:blipFill>
        <p:spPr bwMode="auto">
          <a:xfrm>
            <a:off x="152400" y="1066800"/>
            <a:ext cx="2743200" cy="2743200"/>
          </a:xfrm>
          <a:prstGeom prst="rect">
            <a:avLst/>
          </a:prstGeom>
          <a:noFill/>
          <a:ln w="9525">
            <a:noFill/>
            <a:miter lim="800000"/>
            <a:headEnd/>
            <a:tailEnd/>
          </a:ln>
        </p:spPr>
      </p:pic>
      <p:pic>
        <p:nvPicPr>
          <p:cNvPr id="309253" name="Picture 5" descr="DSC00913"/>
          <p:cNvPicPr>
            <a:picLocks noChangeAspect="1" noChangeArrowheads="1"/>
          </p:cNvPicPr>
          <p:nvPr/>
        </p:nvPicPr>
        <p:blipFill>
          <a:blip r:embed="rId4" cstate="print"/>
          <a:srcRect t="21281" b="16309"/>
          <a:stretch>
            <a:fillRect/>
          </a:stretch>
        </p:blipFill>
        <p:spPr bwMode="auto">
          <a:xfrm>
            <a:off x="1066800" y="3352800"/>
            <a:ext cx="4038600" cy="3352800"/>
          </a:xfrm>
          <a:prstGeom prst="rect">
            <a:avLst/>
          </a:prstGeom>
          <a:noFill/>
          <a:ln w="9525">
            <a:noFill/>
            <a:miter lim="800000"/>
            <a:headEnd/>
            <a:tailEnd/>
          </a:ln>
        </p:spPr>
      </p:pic>
      <p:pic>
        <p:nvPicPr>
          <p:cNvPr id="309254" name="Picture 6" descr="DSC00914"/>
          <p:cNvPicPr>
            <a:picLocks noChangeAspect="1" noChangeArrowheads="1"/>
          </p:cNvPicPr>
          <p:nvPr/>
        </p:nvPicPr>
        <p:blipFill>
          <a:blip r:embed="rId5" cstate="print"/>
          <a:srcRect t="14569" r="9926" b="35100"/>
          <a:stretch>
            <a:fillRect/>
          </a:stretch>
        </p:blipFill>
        <p:spPr bwMode="auto">
          <a:xfrm>
            <a:off x="5486400" y="4724400"/>
            <a:ext cx="3457575" cy="1447800"/>
          </a:xfrm>
          <a:prstGeom prst="rect">
            <a:avLst/>
          </a:prstGeom>
          <a:noFill/>
          <a:ln w="9525">
            <a:noFill/>
            <a:miter lim="800000"/>
            <a:headEnd/>
            <a:tailEnd/>
          </a:ln>
        </p:spPr>
      </p:pic>
      <p:pic>
        <p:nvPicPr>
          <p:cNvPr id="309255" name="Picture 7" descr="DSC00917"/>
          <p:cNvPicPr>
            <a:picLocks noChangeAspect="1" noChangeArrowheads="1"/>
          </p:cNvPicPr>
          <p:nvPr/>
        </p:nvPicPr>
        <p:blipFill>
          <a:blip r:embed="rId6" cstate="print"/>
          <a:srcRect l="8624" t="13905" r="12526" b="11382"/>
          <a:stretch>
            <a:fillRect/>
          </a:stretch>
        </p:blipFill>
        <p:spPr bwMode="auto">
          <a:xfrm>
            <a:off x="6324600" y="1066800"/>
            <a:ext cx="2438400" cy="3086100"/>
          </a:xfrm>
          <a:prstGeom prst="rect">
            <a:avLst/>
          </a:prstGeom>
          <a:noFill/>
          <a:ln w="9525">
            <a:noFill/>
            <a:miter lim="800000"/>
            <a:headEnd/>
            <a:tailEnd/>
          </a:ln>
        </p:spPr>
      </p:pic>
      <p:sp>
        <p:nvSpPr>
          <p:cNvPr id="309256" name="Text Box 8"/>
          <p:cNvSpPr txBox="1">
            <a:spLocks noChangeArrowheads="1"/>
          </p:cNvSpPr>
          <p:nvPr/>
        </p:nvSpPr>
        <p:spPr bwMode="auto">
          <a:xfrm>
            <a:off x="2971800" y="2422525"/>
            <a:ext cx="2209800" cy="461963"/>
          </a:xfrm>
          <a:prstGeom prst="rect">
            <a:avLst/>
          </a:prstGeom>
          <a:noFill/>
          <a:ln w="9525">
            <a:noFill/>
            <a:miter lim="800000"/>
            <a:headEnd/>
            <a:tailEnd/>
          </a:ln>
        </p:spPr>
        <p:txBody>
          <a:bodyPr>
            <a:spAutoFit/>
          </a:bodyPr>
          <a:lstStyle/>
          <a:p>
            <a:pPr eaLnBrk="0" hangingPunct="0"/>
            <a:r>
              <a:rPr lang="en-US" sz="2400">
                <a:solidFill>
                  <a:schemeClr val="bg2"/>
                </a:solidFill>
                <a:cs typeface="Arial" charset="0"/>
              </a:rPr>
              <a:t>Victim’s shirt</a:t>
            </a:r>
          </a:p>
        </p:txBody>
      </p:sp>
      <p:sp>
        <p:nvSpPr>
          <p:cNvPr id="309257" name="Text Box 9"/>
          <p:cNvSpPr txBox="1">
            <a:spLocks noChangeArrowheads="1"/>
          </p:cNvSpPr>
          <p:nvPr/>
        </p:nvSpPr>
        <p:spPr bwMode="auto">
          <a:xfrm>
            <a:off x="5265738" y="4110038"/>
            <a:ext cx="3878262" cy="461962"/>
          </a:xfrm>
          <a:prstGeom prst="rect">
            <a:avLst/>
          </a:prstGeom>
          <a:noFill/>
          <a:ln w="9525">
            <a:noFill/>
            <a:miter lim="800000"/>
            <a:headEnd/>
            <a:tailEnd/>
          </a:ln>
        </p:spPr>
        <p:txBody>
          <a:bodyPr wrap="none">
            <a:spAutoFit/>
          </a:bodyPr>
          <a:lstStyle/>
          <a:p>
            <a:pPr eaLnBrk="0" hangingPunct="0"/>
            <a:r>
              <a:rPr lang="en-US" sz="2400">
                <a:solidFill>
                  <a:schemeClr val="bg2"/>
                </a:solidFill>
                <a:cs typeface="Arial" charset="0"/>
              </a:rPr>
              <a:t>Fabric piece from vehicle</a:t>
            </a:r>
          </a:p>
        </p:txBody>
      </p:sp>
      <p:sp>
        <p:nvSpPr>
          <p:cNvPr id="309258" name="Text Box 10"/>
          <p:cNvSpPr txBox="1">
            <a:spLocks noChangeArrowheads="1"/>
          </p:cNvSpPr>
          <p:nvPr/>
        </p:nvSpPr>
        <p:spPr bwMode="auto">
          <a:xfrm>
            <a:off x="5962650" y="6156325"/>
            <a:ext cx="2919413" cy="461963"/>
          </a:xfrm>
          <a:prstGeom prst="rect">
            <a:avLst/>
          </a:prstGeom>
          <a:noFill/>
          <a:ln w="9525">
            <a:noFill/>
            <a:miter lim="800000"/>
            <a:headEnd/>
            <a:tailEnd/>
          </a:ln>
          <a:effectLst/>
        </p:spPr>
        <p:txBody>
          <a:bodyPr wrap="none">
            <a:spAutoFit/>
          </a:bodyPr>
          <a:lstStyle/>
          <a:p>
            <a:pPr eaLnBrk="0" hangingPunct="0">
              <a:defRPr/>
            </a:pPr>
            <a:r>
              <a:rPr lang="en-US" sz="2400" dirty="0">
                <a:solidFill>
                  <a:schemeClr val="bg2"/>
                </a:solidFill>
                <a:latin typeface="+mj-lt"/>
              </a:rPr>
              <a:t>Fabric from under car</a:t>
            </a:r>
          </a:p>
        </p:txBody>
      </p:sp>
      <p:sp>
        <p:nvSpPr>
          <p:cNvPr id="309259" name="Text Box 11"/>
          <p:cNvSpPr txBox="1">
            <a:spLocks noChangeArrowheads="1"/>
          </p:cNvSpPr>
          <p:nvPr/>
        </p:nvSpPr>
        <p:spPr bwMode="auto">
          <a:xfrm>
            <a:off x="0" y="76200"/>
            <a:ext cx="9144000" cy="923925"/>
          </a:xfrm>
          <a:prstGeom prst="rect">
            <a:avLst/>
          </a:prstGeom>
          <a:noFill/>
          <a:ln w="9525">
            <a:noFill/>
            <a:miter lim="800000"/>
            <a:headEnd/>
            <a:tailEnd/>
          </a:ln>
          <a:effectLst/>
        </p:spPr>
        <p:txBody>
          <a:bodyPr>
            <a:spAutoFit/>
          </a:bodyPr>
          <a:lstStyle/>
          <a:p>
            <a:pPr algn="ctr">
              <a:spcBef>
                <a:spcPct val="50000"/>
              </a:spcBef>
              <a:defRPr/>
            </a:pPr>
            <a:r>
              <a:rPr lang="en-US" sz="5400" dirty="0">
                <a:solidFill>
                  <a:srgbClr val="FFC000"/>
                </a:solidFill>
                <a:effectLst>
                  <a:outerShdw blurRad="38100" dist="38100" dir="2700000" algn="tl">
                    <a:srgbClr val="000000">
                      <a:alpha val="43137"/>
                    </a:srgbClr>
                  </a:outerShdw>
                </a:effectLst>
                <a:latin typeface="Cambria" pitchFamily="18" charset="0"/>
              </a:rPr>
              <a:t>Case Example: Hit and Run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92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92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92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9255"/>
                                        </p:tgtEl>
                                        <p:attrNameLst>
                                          <p:attrName>style.visibility</p:attrName>
                                        </p:attrNameLst>
                                      </p:cBhvr>
                                      <p:to>
                                        <p:strVal val="visible"/>
                                      </p:to>
                                    </p:set>
                                    <p:anim calcmode="lin" valueType="num">
                                      <p:cBhvr additive="base">
                                        <p:cTn id="15" dur="500" fill="hold"/>
                                        <p:tgtEl>
                                          <p:spTgt spid="309255"/>
                                        </p:tgtEl>
                                        <p:attrNameLst>
                                          <p:attrName>ppt_x</p:attrName>
                                        </p:attrNameLst>
                                      </p:cBhvr>
                                      <p:tavLst>
                                        <p:tav tm="0">
                                          <p:val>
                                            <p:strVal val="#ppt_x"/>
                                          </p:val>
                                        </p:tav>
                                        <p:tav tm="100000">
                                          <p:val>
                                            <p:strVal val="#ppt_x"/>
                                          </p:val>
                                        </p:tav>
                                      </p:tavLst>
                                    </p:anim>
                                    <p:anim calcmode="lin" valueType="num">
                                      <p:cBhvr additive="base">
                                        <p:cTn id="16" dur="500" fill="hold"/>
                                        <p:tgtEl>
                                          <p:spTgt spid="30925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9257"/>
                                        </p:tgtEl>
                                        <p:attrNameLst>
                                          <p:attrName>style.visibility</p:attrName>
                                        </p:attrNameLst>
                                      </p:cBhvr>
                                      <p:to>
                                        <p:strVal val="visible"/>
                                      </p:to>
                                    </p:set>
                                    <p:anim calcmode="lin" valueType="num">
                                      <p:cBhvr additive="base">
                                        <p:cTn id="19" dur="500" fill="hold"/>
                                        <p:tgtEl>
                                          <p:spTgt spid="309257"/>
                                        </p:tgtEl>
                                        <p:attrNameLst>
                                          <p:attrName>ppt_x</p:attrName>
                                        </p:attrNameLst>
                                      </p:cBhvr>
                                      <p:tavLst>
                                        <p:tav tm="0">
                                          <p:val>
                                            <p:strVal val="#ppt_x"/>
                                          </p:val>
                                        </p:tav>
                                        <p:tav tm="100000">
                                          <p:val>
                                            <p:strVal val="#ppt_x"/>
                                          </p:val>
                                        </p:tav>
                                      </p:tavLst>
                                    </p:anim>
                                    <p:anim calcmode="lin" valueType="num">
                                      <p:cBhvr additive="base">
                                        <p:cTn id="20" dur="500" fill="hold"/>
                                        <p:tgtEl>
                                          <p:spTgt spid="30925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9254"/>
                                        </p:tgtEl>
                                        <p:attrNameLst>
                                          <p:attrName>style.visibility</p:attrName>
                                        </p:attrNameLst>
                                      </p:cBhvr>
                                      <p:to>
                                        <p:strVal val="visible"/>
                                      </p:to>
                                    </p:set>
                                    <p:anim calcmode="lin" valueType="num">
                                      <p:cBhvr additive="base">
                                        <p:cTn id="25" dur="500" fill="hold"/>
                                        <p:tgtEl>
                                          <p:spTgt spid="309254"/>
                                        </p:tgtEl>
                                        <p:attrNameLst>
                                          <p:attrName>ppt_x</p:attrName>
                                        </p:attrNameLst>
                                      </p:cBhvr>
                                      <p:tavLst>
                                        <p:tav tm="0">
                                          <p:val>
                                            <p:strVal val="#ppt_x"/>
                                          </p:val>
                                        </p:tav>
                                        <p:tav tm="100000">
                                          <p:val>
                                            <p:strVal val="#ppt_x"/>
                                          </p:val>
                                        </p:tav>
                                      </p:tavLst>
                                    </p:anim>
                                    <p:anim calcmode="lin" valueType="num">
                                      <p:cBhvr additive="base">
                                        <p:cTn id="26" dur="500" fill="hold"/>
                                        <p:tgtEl>
                                          <p:spTgt spid="30925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9258"/>
                                        </p:tgtEl>
                                        <p:attrNameLst>
                                          <p:attrName>style.visibility</p:attrName>
                                        </p:attrNameLst>
                                      </p:cBhvr>
                                      <p:to>
                                        <p:strVal val="visible"/>
                                      </p:to>
                                    </p:set>
                                    <p:anim calcmode="lin" valueType="num">
                                      <p:cBhvr additive="base">
                                        <p:cTn id="29" dur="500" fill="hold"/>
                                        <p:tgtEl>
                                          <p:spTgt spid="309258"/>
                                        </p:tgtEl>
                                        <p:attrNameLst>
                                          <p:attrName>ppt_x</p:attrName>
                                        </p:attrNameLst>
                                      </p:cBhvr>
                                      <p:tavLst>
                                        <p:tav tm="0">
                                          <p:val>
                                            <p:strVal val="#ppt_x"/>
                                          </p:val>
                                        </p:tav>
                                        <p:tav tm="100000">
                                          <p:val>
                                            <p:strVal val="#ppt_x"/>
                                          </p:val>
                                        </p:tav>
                                      </p:tavLst>
                                    </p:anim>
                                    <p:anim calcmode="lin" valueType="num">
                                      <p:cBhvr additive="base">
                                        <p:cTn id="30" dur="500" fill="hold"/>
                                        <p:tgtEl>
                                          <p:spTgt spid="309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6" grpId="0"/>
      <p:bldP spid="309257" grpId="0"/>
      <p:bldP spid="3092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DSC00923"/>
          <p:cNvPicPr>
            <a:picLocks noChangeAspect="1" noChangeArrowheads="1"/>
          </p:cNvPicPr>
          <p:nvPr/>
        </p:nvPicPr>
        <p:blipFill>
          <a:blip r:embed="rId3" cstate="print"/>
          <a:srcRect/>
          <a:stretch>
            <a:fillRect/>
          </a:stretch>
        </p:blipFill>
        <p:spPr bwMode="auto">
          <a:xfrm>
            <a:off x="990600" y="1509713"/>
            <a:ext cx="7239000" cy="4967287"/>
          </a:xfrm>
          <a:prstGeom prst="rect">
            <a:avLst/>
          </a:prstGeom>
          <a:noFill/>
          <a:ln w="9525">
            <a:noFill/>
            <a:miter lim="800000"/>
            <a:headEnd/>
            <a:tailEnd/>
          </a:ln>
        </p:spPr>
      </p:pic>
      <p:sp>
        <p:nvSpPr>
          <p:cNvPr id="310280" name="Text Box 8"/>
          <p:cNvSpPr txBox="1">
            <a:spLocks noChangeArrowheads="1"/>
          </p:cNvSpPr>
          <p:nvPr/>
        </p:nvSpPr>
        <p:spPr bwMode="auto">
          <a:xfrm>
            <a:off x="0" y="381000"/>
            <a:ext cx="9144000" cy="923925"/>
          </a:xfrm>
          <a:prstGeom prst="rect">
            <a:avLst/>
          </a:prstGeom>
          <a:noFill/>
          <a:ln w="9525">
            <a:noFill/>
            <a:miter lim="800000"/>
            <a:headEnd/>
            <a:tailEnd/>
          </a:ln>
          <a:effectLst/>
        </p:spPr>
        <p:txBody>
          <a:bodyPr>
            <a:spAutoFit/>
          </a:bodyPr>
          <a:lstStyle/>
          <a:p>
            <a:pPr algn="ctr">
              <a:spcBef>
                <a:spcPct val="50000"/>
              </a:spcBef>
              <a:defRPr/>
            </a:pPr>
            <a:r>
              <a:rPr lang="en-US" sz="5400" dirty="0">
                <a:solidFill>
                  <a:srgbClr val="FFC000"/>
                </a:solidFill>
                <a:effectLst>
                  <a:outerShdw blurRad="38100" dist="38100" dir="2700000" algn="tl">
                    <a:srgbClr val="000000">
                      <a:alpha val="43137"/>
                    </a:srgbClr>
                  </a:outerShdw>
                </a:effectLst>
                <a:latin typeface="Cambria" pitchFamily="18" charset="0"/>
              </a:rPr>
              <a:t>Case Example: Hit and Run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sz="6600" b="1" dirty="0" smtClean="0">
                <a:effectLst>
                  <a:outerShdw blurRad="38100" dist="38100" dir="2700000" algn="tl">
                    <a:srgbClr val="000000">
                      <a:alpha val="43137"/>
                    </a:srgbClr>
                  </a:outerShdw>
                </a:effectLst>
                <a:latin typeface="Cambria" pitchFamily="18" charset="0"/>
              </a:rPr>
              <a:t>Paint Evidence</a:t>
            </a:r>
          </a:p>
        </p:txBody>
      </p:sp>
      <p:sp>
        <p:nvSpPr>
          <p:cNvPr id="21507" name="Rectangle 3"/>
          <p:cNvSpPr>
            <a:spLocks noGrp="1" noChangeArrowheads="1"/>
          </p:cNvSpPr>
          <p:nvPr>
            <p:ph type="body" idx="1"/>
          </p:nvPr>
        </p:nvSpPr>
        <p:spPr>
          <a:xfrm>
            <a:off x="457200" y="1752600"/>
            <a:ext cx="8229600" cy="4525963"/>
          </a:xfrm>
        </p:spPr>
        <p:txBody>
          <a:bodyPr/>
          <a:lstStyle/>
          <a:p>
            <a:pPr eaLnBrk="1" hangingPunct="1"/>
            <a:r>
              <a:rPr lang="en-US" smtClean="0">
                <a:solidFill>
                  <a:schemeClr val="bg2"/>
                </a:solidFill>
                <a:latin typeface="Arial" charset="0"/>
                <a:cs typeface="Arial" charset="0"/>
              </a:rPr>
              <a:t>Batch tank for a given paint color can vary from 500 to 10,000 gallons</a:t>
            </a:r>
          </a:p>
          <a:p>
            <a:pPr eaLnBrk="1" hangingPunct="1"/>
            <a:endParaRPr lang="en-US" sz="2000" smtClean="0">
              <a:solidFill>
                <a:schemeClr val="bg2"/>
              </a:solidFill>
              <a:latin typeface="Arial" charset="0"/>
              <a:cs typeface="Arial" charset="0"/>
            </a:endParaRPr>
          </a:p>
          <a:p>
            <a:pPr eaLnBrk="1" hangingPunct="1"/>
            <a:r>
              <a:rPr lang="en-US" smtClean="0">
                <a:solidFill>
                  <a:schemeClr val="bg2"/>
                </a:solidFill>
                <a:latin typeface="Arial" charset="0"/>
                <a:cs typeface="Arial" charset="0"/>
              </a:rPr>
              <a:t>It takes approximately 2.5 to 3 gallons of color coat to finish one vehicle</a:t>
            </a:r>
          </a:p>
          <a:p>
            <a:pPr eaLnBrk="1" hangingPunct="1"/>
            <a:endParaRPr lang="en-US" sz="2000" smtClean="0">
              <a:solidFill>
                <a:schemeClr val="bg2"/>
              </a:solidFill>
              <a:latin typeface="Arial" charset="0"/>
              <a:cs typeface="Arial" charset="0"/>
            </a:endParaRPr>
          </a:p>
          <a:p>
            <a:pPr eaLnBrk="1" hangingPunct="1"/>
            <a:r>
              <a:rPr lang="en-US" smtClean="0">
                <a:solidFill>
                  <a:schemeClr val="bg2"/>
                </a:solidFill>
                <a:latin typeface="Arial" charset="0"/>
                <a:cs typeface="Arial" charset="0"/>
              </a:rPr>
              <a:t>There can be 170 to 1,600 vehicle painted with the same batch of paint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lIns="90488" tIns="46038" rIns="90488" bIns="46038" anchor="b"/>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Types of Trace Evidence</a:t>
            </a:r>
          </a:p>
        </p:txBody>
      </p:sp>
      <p:sp>
        <p:nvSpPr>
          <p:cNvPr id="4099" name="Rectangle 3"/>
          <p:cNvSpPr>
            <a:spLocks noGrp="1" noChangeArrowheads="1"/>
          </p:cNvSpPr>
          <p:nvPr>
            <p:ph type="body" sz="half" idx="1"/>
          </p:nvPr>
        </p:nvSpPr>
        <p:spPr>
          <a:xfrm>
            <a:off x="914400" y="1676400"/>
            <a:ext cx="2895600" cy="4114800"/>
          </a:xfrm>
          <a:noFill/>
        </p:spPr>
        <p:txBody>
          <a:bodyPr lIns="90488" tIns="44450" rIns="90488" bIns="44450"/>
          <a:lstStyle/>
          <a:p>
            <a:pPr marL="338138" indent="-338138" defTabSz="903288" eaLnBrk="1" hangingPunct="1"/>
            <a:r>
              <a:rPr lang="en-US" sz="4400" smtClean="0">
                <a:solidFill>
                  <a:schemeClr val="bg2"/>
                </a:solidFill>
                <a:latin typeface="Arial" charset="0"/>
                <a:cs typeface="Arial" charset="0"/>
              </a:rPr>
              <a:t>Hair </a:t>
            </a:r>
          </a:p>
          <a:p>
            <a:pPr marL="338138" indent="-338138" defTabSz="903288" eaLnBrk="1" hangingPunct="1"/>
            <a:r>
              <a:rPr lang="en-US" sz="4400" smtClean="0">
                <a:solidFill>
                  <a:schemeClr val="bg2"/>
                </a:solidFill>
                <a:latin typeface="Arial" charset="0"/>
                <a:cs typeface="Arial" charset="0"/>
              </a:rPr>
              <a:t>Fibers</a:t>
            </a:r>
          </a:p>
          <a:p>
            <a:pPr marL="338138" indent="-338138" defTabSz="903288" eaLnBrk="1" hangingPunct="1"/>
            <a:r>
              <a:rPr lang="en-US" sz="4400" smtClean="0">
                <a:solidFill>
                  <a:schemeClr val="bg2"/>
                </a:solidFill>
                <a:latin typeface="Arial" charset="0"/>
                <a:cs typeface="Arial" charset="0"/>
              </a:rPr>
              <a:t>Paint</a:t>
            </a:r>
          </a:p>
          <a:p>
            <a:pPr marL="338138" indent="-338138" defTabSz="903288" eaLnBrk="1" hangingPunct="1"/>
            <a:r>
              <a:rPr lang="en-US" sz="4400" smtClean="0">
                <a:solidFill>
                  <a:schemeClr val="bg2"/>
                </a:solidFill>
                <a:latin typeface="Arial" charset="0"/>
                <a:cs typeface="Arial" charset="0"/>
              </a:rPr>
              <a:t>Glass</a:t>
            </a:r>
          </a:p>
          <a:p>
            <a:pPr marL="338138" indent="-338138" defTabSz="903288" eaLnBrk="1" hangingPunct="1">
              <a:buFontTx/>
              <a:buNone/>
            </a:pPr>
            <a:endParaRPr lang="en-US" sz="3600" smtClean="0"/>
          </a:p>
        </p:txBody>
      </p:sp>
      <p:sp>
        <p:nvSpPr>
          <p:cNvPr id="4100" name="Rectangle 4"/>
          <p:cNvSpPr>
            <a:spLocks noGrp="1" noChangeArrowheads="1"/>
          </p:cNvSpPr>
          <p:nvPr>
            <p:ph type="body" sz="half" idx="2"/>
          </p:nvPr>
        </p:nvSpPr>
        <p:spPr>
          <a:xfrm>
            <a:off x="3429000" y="1600200"/>
            <a:ext cx="5181600" cy="4114800"/>
          </a:xfrm>
          <a:noFill/>
        </p:spPr>
        <p:txBody>
          <a:bodyPr lIns="90488" tIns="44450" rIns="90488" bIns="44450"/>
          <a:lstStyle/>
          <a:p>
            <a:pPr marL="338138" indent="-338138" defTabSz="903288" eaLnBrk="1" hangingPunct="1"/>
            <a:r>
              <a:rPr lang="en-US" sz="4400" smtClean="0">
                <a:solidFill>
                  <a:schemeClr val="bg2"/>
                </a:solidFill>
                <a:latin typeface="Arial" charset="0"/>
                <a:cs typeface="Arial" charset="0"/>
              </a:rPr>
              <a:t>Gunshot Residues</a:t>
            </a:r>
          </a:p>
          <a:p>
            <a:pPr marL="338138" indent="-338138" defTabSz="903288" eaLnBrk="1" hangingPunct="1"/>
            <a:r>
              <a:rPr lang="en-US" sz="4400" smtClean="0">
                <a:solidFill>
                  <a:schemeClr val="bg2"/>
                </a:solidFill>
                <a:latin typeface="Arial" charset="0"/>
                <a:cs typeface="Arial" charset="0"/>
              </a:rPr>
              <a:t>Shoe/Tire Impressions</a:t>
            </a:r>
          </a:p>
          <a:p>
            <a:pPr marL="338138" indent="-338138" defTabSz="903288" eaLnBrk="1" hangingPunct="1"/>
            <a:r>
              <a:rPr lang="en-US" sz="4400" smtClean="0">
                <a:solidFill>
                  <a:schemeClr val="bg2"/>
                </a:solidFill>
                <a:latin typeface="Arial" charset="0"/>
                <a:cs typeface="Arial" charset="0"/>
              </a:rPr>
              <a:t>Other: </a:t>
            </a:r>
            <a:r>
              <a:rPr lang="en-US" smtClean="0">
                <a:solidFill>
                  <a:schemeClr val="bg2"/>
                </a:solidFill>
                <a:latin typeface="Arial" charset="0"/>
                <a:cs typeface="Arial" charset="0"/>
              </a:rPr>
              <a:t>Filaments, tape, rope/cordage, unknown substances, pepper spray, lotions, lubricants, explosives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sz="5400" b="1" dirty="0" smtClean="0">
                <a:effectLst>
                  <a:outerShdw blurRad="38100" dist="38100" dir="2700000" algn="tl">
                    <a:srgbClr val="000000">
                      <a:alpha val="43137"/>
                    </a:srgbClr>
                  </a:outerShdw>
                </a:effectLst>
                <a:latin typeface="Cambria" pitchFamily="18" charset="0"/>
                <a:cs typeface="Arial" pitchFamily="34" charset="0"/>
              </a:rPr>
              <a:t>Automotive Paint Layer Systems</a:t>
            </a:r>
          </a:p>
        </p:txBody>
      </p:sp>
      <p:sp>
        <p:nvSpPr>
          <p:cNvPr id="22531" name="Rectangle 5"/>
          <p:cNvSpPr>
            <a:spLocks noChangeArrowheads="1"/>
          </p:cNvSpPr>
          <p:nvPr/>
        </p:nvSpPr>
        <p:spPr bwMode="auto">
          <a:xfrm>
            <a:off x="838200" y="2971800"/>
            <a:ext cx="2819400" cy="381000"/>
          </a:xfrm>
          <a:prstGeom prst="rect">
            <a:avLst/>
          </a:prstGeom>
          <a:solidFill>
            <a:srgbClr val="333333"/>
          </a:solidFill>
          <a:ln w="9525">
            <a:solidFill>
              <a:srgbClr val="333333"/>
            </a:solidFill>
            <a:miter lim="800000"/>
            <a:headEnd/>
            <a:tailEnd/>
          </a:ln>
        </p:spPr>
        <p:txBody>
          <a:bodyPr wrap="none" anchor="ctr"/>
          <a:lstStyle/>
          <a:p>
            <a:endParaRPr lang="en-US"/>
          </a:p>
        </p:txBody>
      </p:sp>
      <p:sp>
        <p:nvSpPr>
          <p:cNvPr id="22532" name="Rectangle 6"/>
          <p:cNvSpPr>
            <a:spLocks noChangeArrowheads="1"/>
          </p:cNvSpPr>
          <p:nvPr/>
        </p:nvSpPr>
        <p:spPr bwMode="auto">
          <a:xfrm>
            <a:off x="838200" y="2667000"/>
            <a:ext cx="2819400" cy="304800"/>
          </a:xfrm>
          <a:prstGeom prst="rect">
            <a:avLst/>
          </a:prstGeom>
          <a:solidFill>
            <a:srgbClr val="808080"/>
          </a:solidFill>
          <a:ln w="9525">
            <a:solidFill>
              <a:srgbClr val="808080"/>
            </a:solidFill>
            <a:miter lim="800000"/>
            <a:headEnd/>
            <a:tailEnd/>
          </a:ln>
        </p:spPr>
        <p:txBody>
          <a:bodyPr wrap="none" anchor="ctr"/>
          <a:lstStyle/>
          <a:p>
            <a:endParaRPr lang="en-US"/>
          </a:p>
        </p:txBody>
      </p:sp>
      <p:sp>
        <p:nvSpPr>
          <p:cNvPr id="22533" name="Rectangle 7"/>
          <p:cNvSpPr>
            <a:spLocks noChangeArrowheads="1"/>
          </p:cNvSpPr>
          <p:nvPr/>
        </p:nvSpPr>
        <p:spPr bwMode="auto">
          <a:xfrm>
            <a:off x="838200" y="1752600"/>
            <a:ext cx="2819400" cy="914400"/>
          </a:xfrm>
          <a:prstGeom prst="rect">
            <a:avLst/>
          </a:prstGeom>
          <a:solidFill>
            <a:srgbClr val="33CC33"/>
          </a:solidFill>
          <a:ln w="9525">
            <a:solidFill>
              <a:srgbClr val="33CC33"/>
            </a:solidFill>
            <a:miter lim="800000"/>
            <a:headEnd/>
            <a:tailEnd/>
          </a:ln>
        </p:spPr>
        <p:txBody>
          <a:bodyPr wrap="none" anchor="ctr"/>
          <a:lstStyle/>
          <a:p>
            <a:endParaRPr lang="en-US"/>
          </a:p>
        </p:txBody>
      </p:sp>
      <p:sp>
        <p:nvSpPr>
          <p:cNvPr id="497672" name="Text Box 8"/>
          <p:cNvSpPr txBox="1">
            <a:spLocks noChangeArrowheads="1"/>
          </p:cNvSpPr>
          <p:nvPr/>
        </p:nvSpPr>
        <p:spPr bwMode="auto">
          <a:xfrm>
            <a:off x="914400" y="3352800"/>
            <a:ext cx="2743200" cy="461963"/>
          </a:xfrm>
          <a:prstGeom prst="rect">
            <a:avLst/>
          </a:prstGeom>
          <a:noFill/>
          <a:ln w="9525">
            <a:noFill/>
            <a:miter lim="800000"/>
            <a:headEnd/>
            <a:tailEnd/>
          </a:ln>
          <a:effectLst/>
        </p:spPr>
        <p:txBody>
          <a:bodyPr>
            <a:spAutoFit/>
          </a:bodyPr>
          <a:lstStyle/>
          <a:p>
            <a:pPr algn="ctr">
              <a:spcBef>
                <a:spcPct val="50000"/>
              </a:spcBef>
              <a:defRPr/>
            </a:pPr>
            <a:r>
              <a:rPr lang="en-US" sz="2400" dirty="0">
                <a:solidFill>
                  <a:schemeClr val="bg2"/>
                </a:solidFill>
                <a:latin typeface="+mn-lt"/>
              </a:rPr>
              <a:t>Standard System</a:t>
            </a:r>
          </a:p>
        </p:txBody>
      </p:sp>
      <p:sp>
        <p:nvSpPr>
          <p:cNvPr id="22535" name="Rectangle 9"/>
          <p:cNvSpPr>
            <a:spLocks noChangeArrowheads="1"/>
          </p:cNvSpPr>
          <p:nvPr/>
        </p:nvSpPr>
        <p:spPr bwMode="auto">
          <a:xfrm>
            <a:off x="5334000" y="2971800"/>
            <a:ext cx="2819400" cy="381000"/>
          </a:xfrm>
          <a:prstGeom prst="rect">
            <a:avLst/>
          </a:prstGeom>
          <a:solidFill>
            <a:srgbClr val="333333"/>
          </a:solidFill>
          <a:ln w="9525">
            <a:solidFill>
              <a:srgbClr val="5F5F5F"/>
            </a:solidFill>
            <a:miter lim="800000"/>
            <a:headEnd/>
            <a:tailEnd/>
          </a:ln>
        </p:spPr>
        <p:txBody>
          <a:bodyPr wrap="none" anchor="ctr"/>
          <a:lstStyle/>
          <a:p>
            <a:endParaRPr lang="en-US"/>
          </a:p>
        </p:txBody>
      </p:sp>
      <p:sp>
        <p:nvSpPr>
          <p:cNvPr id="22536" name="Rectangle 10"/>
          <p:cNvSpPr>
            <a:spLocks noChangeArrowheads="1"/>
          </p:cNvSpPr>
          <p:nvPr/>
        </p:nvSpPr>
        <p:spPr bwMode="auto">
          <a:xfrm>
            <a:off x="5334000" y="2667000"/>
            <a:ext cx="2819400" cy="304800"/>
          </a:xfrm>
          <a:prstGeom prst="rect">
            <a:avLst/>
          </a:prstGeom>
          <a:solidFill>
            <a:srgbClr val="33CC33"/>
          </a:solidFill>
          <a:ln w="9525">
            <a:solidFill>
              <a:srgbClr val="33CC33"/>
            </a:solidFill>
            <a:miter lim="800000"/>
            <a:headEnd/>
            <a:tailEnd/>
          </a:ln>
        </p:spPr>
        <p:txBody>
          <a:bodyPr wrap="none" anchor="ctr"/>
          <a:lstStyle/>
          <a:p>
            <a:endParaRPr lang="en-US"/>
          </a:p>
        </p:txBody>
      </p:sp>
      <p:sp>
        <p:nvSpPr>
          <p:cNvPr id="22537" name="Rectangle 11" descr="Newsprint"/>
          <p:cNvSpPr>
            <a:spLocks noChangeArrowheads="1"/>
          </p:cNvSpPr>
          <p:nvPr/>
        </p:nvSpPr>
        <p:spPr bwMode="auto">
          <a:xfrm>
            <a:off x="5334000" y="1752600"/>
            <a:ext cx="2819400" cy="914400"/>
          </a:xfrm>
          <a:prstGeom prst="rect">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497676" name="Text Box 12"/>
          <p:cNvSpPr txBox="1">
            <a:spLocks noChangeArrowheads="1"/>
          </p:cNvSpPr>
          <p:nvPr/>
        </p:nvSpPr>
        <p:spPr bwMode="auto">
          <a:xfrm>
            <a:off x="5410200" y="3335338"/>
            <a:ext cx="2743200" cy="1384300"/>
          </a:xfrm>
          <a:prstGeom prst="rect">
            <a:avLst/>
          </a:prstGeom>
          <a:noFill/>
          <a:ln w="9525">
            <a:noFill/>
            <a:miter lim="800000"/>
            <a:headEnd/>
            <a:tailEnd/>
          </a:ln>
          <a:effectLst/>
        </p:spPr>
        <p:txBody>
          <a:bodyPr>
            <a:spAutoFit/>
          </a:bodyPr>
          <a:lstStyle/>
          <a:p>
            <a:pPr algn="ctr">
              <a:spcBef>
                <a:spcPts val="0"/>
              </a:spcBef>
              <a:defRPr/>
            </a:pPr>
            <a:r>
              <a:rPr lang="en-US" sz="2400" dirty="0">
                <a:solidFill>
                  <a:schemeClr val="bg2"/>
                </a:solidFill>
                <a:latin typeface="+mn-lt"/>
              </a:rPr>
              <a:t>Clear Coat – Base Coat</a:t>
            </a:r>
          </a:p>
          <a:p>
            <a:pPr algn="ctr">
              <a:spcBef>
                <a:spcPct val="50000"/>
              </a:spcBef>
              <a:defRPr/>
            </a:pPr>
            <a:r>
              <a:rPr lang="en-US" sz="2400" dirty="0">
                <a:solidFill>
                  <a:schemeClr val="bg2"/>
                </a:solidFill>
                <a:latin typeface="+mn-lt"/>
              </a:rPr>
              <a:t>One Primer</a:t>
            </a:r>
          </a:p>
        </p:txBody>
      </p:sp>
      <p:sp>
        <p:nvSpPr>
          <p:cNvPr id="22539" name="Rectangle 13"/>
          <p:cNvSpPr>
            <a:spLocks noChangeArrowheads="1"/>
          </p:cNvSpPr>
          <p:nvPr/>
        </p:nvSpPr>
        <p:spPr bwMode="auto">
          <a:xfrm>
            <a:off x="838200" y="5181600"/>
            <a:ext cx="2819400" cy="381000"/>
          </a:xfrm>
          <a:prstGeom prst="rect">
            <a:avLst/>
          </a:prstGeom>
          <a:solidFill>
            <a:srgbClr val="808080"/>
          </a:solidFill>
          <a:ln w="9525">
            <a:solidFill>
              <a:srgbClr val="808080"/>
            </a:solidFill>
            <a:miter lim="800000"/>
            <a:headEnd/>
            <a:tailEnd/>
          </a:ln>
        </p:spPr>
        <p:txBody>
          <a:bodyPr wrap="none" anchor="ctr"/>
          <a:lstStyle/>
          <a:p>
            <a:endParaRPr lang="en-US"/>
          </a:p>
        </p:txBody>
      </p:sp>
      <p:sp>
        <p:nvSpPr>
          <p:cNvPr id="22540" name="Rectangle 14"/>
          <p:cNvSpPr>
            <a:spLocks noChangeArrowheads="1"/>
          </p:cNvSpPr>
          <p:nvPr/>
        </p:nvSpPr>
        <p:spPr bwMode="auto">
          <a:xfrm>
            <a:off x="838200" y="5029200"/>
            <a:ext cx="2819400" cy="169863"/>
          </a:xfrm>
          <a:prstGeom prst="rect">
            <a:avLst/>
          </a:prstGeom>
          <a:solidFill>
            <a:srgbClr val="33CC33"/>
          </a:solidFill>
          <a:ln w="9525">
            <a:solidFill>
              <a:srgbClr val="33CC33"/>
            </a:solidFill>
            <a:miter lim="800000"/>
            <a:headEnd/>
            <a:tailEnd/>
          </a:ln>
        </p:spPr>
        <p:txBody>
          <a:bodyPr wrap="none" anchor="ctr"/>
          <a:lstStyle/>
          <a:p>
            <a:endParaRPr lang="en-US"/>
          </a:p>
        </p:txBody>
      </p:sp>
      <p:sp>
        <p:nvSpPr>
          <p:cNvPr id="22541" name="Rectangle 15" descr="Newsprint"/>
          <p:cNvSpPr>
            <a:spLocks noChangeArrowheads="1"/>
          </p:cNvSpPr>
          <p:nvPr/>
        </p:nvSpPr>
        <p:spPr bwMode="auto">
          <a:xfrm>
            <a:off x="838200" y="4343400"/>
            <a:ext cx="2819400" cy="703263"/>
          </a:xfrm>
          <a:prstGeom prst="rect">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497680" name="Text Box 16"/>
          <p:cNvSpPr txBox="1">
            <a:spLocks noChangeArrowheads="1"/>
          </p:cNvSpPr>
          <p:nvPr/>
        </p:nvSpPr>
        <p:spPr bwMode="auto">
          <a:xfrm>
            <a:off x="609600" y="5943600"/>
            <a:ext cx="3505200" cy="830263"/>
          </a:xfrm>
          <a:prstGeom prst="rect">
            <a:avLst/>
          </a:prstGeom>
          <a:noFill/>
          <a:ln w="9525">
            <a:noFill/>
            <a:miter lim="800000"/>
            <a:headEnd/>
            <a:tailEnd/>
          </a:ln>
          <a:effectLst/>
        </p:spPr>
        <p:txBody>
          <a:bodyPr>
            <a:spAutoFit/>
          </a:bodyPr>
          <a:lstStyle/>
          <a:p>
            <a:pPr algn="ctr">
              <a:spcBef>
                <a:spcPts val="0"/>
              </a:spcBef>
              <a:defRPr/>
            </a:pPr>
            <a:r>
              <a:rPr lang="en-US" sz="2400" dirty="0">
                <a:solidFill>
                  <a:schemeClr val="bg2"/>
                </a:solidFill>
                <a:latin typeface="+mn-lt"/>
              </a:rPr>
              <a:t>Clear Coat – Base Coat</a:t>
            </a:r>
          </a:p>
          <a:p>
            <a:pPr algn="ctr">
              <a:spcBef>
                <a:spcPts val="0"/>
              </a:spcBef>
              <a:defRPr/>
            </a:pPr>
            <a:r>
              <a:rPr lang="en-US" sz="2400" dirty="0">
                <a:solidFill>
                  <a:schemeClr val="bg2"/>
                </a:solidFill>
                <a:latin typeface="+mn-lt"/>
              </a:rPr>
              <a:t>Two Primer</a:t>
            </a:r>
          </a:p>
        </p:txBody>
      </p:sp>
      <p:sp>
        <p:nvSpPr>
          <p:cNvPr id="22543" name="Rectangle 17"/>
          <p:cNvSpPr>
            <a:spLocks noChangeArrowheads="1"/>
          </p:cNvSpPr>
          <p:nvPr/>
        </p:nvSpPr>
        <p:spPr bwMode="auto">
          <a:xfrm>
            <a:off x="838200" y="5562600"/>
            <a:ext cx="2819400" cy="381000"/>
          </a:xfrm>
          <a:prstGeom prst="rect">
            <a:avLst/>
          </a:prstGeom>
          <a:solidFill>
            <a:srgbClr val="333333"/>
          </a:solidFill>
          <a:ln w="9525">
            <a:solidFill>
              <a:srgbClr val="5F5F5F"/>
            </a:solidFill>
            <a:miter lim="800000"/>
            <a:headEnd/>
            <a:tailEnd/>
          </a:ln>
        </p:spPr>
        <p:txBody>
          <a:bodyPr wrap="none" anchor="ctr"/>
          <a:lstStyle/>
          <a:p>
            <a:endParaRPr lang="en-US"/>
          </a:p>
        </p:txBody>
      </p:sp>
      <p:sp>
        <p:nvSpPr>
          <p:cNvPr id="22544" name="Rectangle 18"/>
          <p:cNvSpPr>
            <a:spLocks noChangeArrowheads="1"/>
          </p:cNvSpPr>
          <p:nvPr/>
        </p:nvSpPr>
        <p:spPr bwMode="auto">
          <a:xfrm>
            <a:off x="5410200" y="5486400"/>
            <a:ext cx="2819400" cy="228600"/>
          </a:xfrm>
          <a:prstGeom prst="rect">
            <a:avLst/>
          </a:prstGeom>
          <a:solidFill>
            <a:srgbClr val="33CC33"/>
          </a:solidFill>
          <a:ln w="9525">
            <a:solidFill>
              <a:srgbClr val="808080"/>
            </a:solidFill>
            <a:miter lim="800000"/>
            <a:headEnd/>
            <a:tailEnd/>
          </a:ln>
        </p:spPr>
        <p:txBody>
          <a:bodyPr wrap="none" anchor="ctr"/>
          <a:lstStyle/>
          <a:p>
            <a:endParaRPr lang="en-US"/>
          </a:p>
        </p:txBody>
      </p:sp>
      <p:sp>
        <p:nvSpPr>
          <p:cNvPr id="22545" name="Rectangle 19" descr="Dashed horizontal"/>
          <p:cNvSpPr>
            <a:spLocks noChangeArrowheads="1"/>
          </p:cNvSpPr>
          <p:nvPr/>
        </p:nvSpPr>
        <p:spPr bwMode="auto">
          <a:xfrm>
            <a:off x="5410200" y="5029200"/>
            <a:ext cx="2819400" cy="457200"/>
          </a:xfrm>
          <a:prstGeom prst="rect">
            <a:avLst/>
          </a:prstGeom>
          <a:pattFill prst="dashHorz">
            <a:fgClr>
              <a:schemeClr val="tx1"/>
            </a:fgClr>
            <a:bgClr>
              <a:srgbClr val="66FF66"/>
            </a:bgClr>
          </a:pattFill>
          <a:ln w="9525">
            <a:solidFill>
              <a:srgbClr val="33CC33"/>
            </a:solidFill>
            <a:miter lim="800000"/>
            <a:headEnd/>
            <a:tailEnd/>
          </a:ln>
        </p:spPr>
        <p:txBody>
          <a:bodyPr wrap="none" anchor="ctr"/>
          <a:lstStyle/>
          <a:p>
            <a:endParaRPr lang="en-US"/>
          </a:p>
        </p:txBody>
      </p:sp>
      <p:sp>
        <p:nvSpPr>
          <p:cNvPr id="22546" name="Rectangle 20" descr="Newsprint"/>
          <p:cNvSpPr>
            <a:spLocks noChangeArrowheads="1"/>
          </p:cNvSpPr>
          <p:nvPr/>
        </p:nvSpPr>
        <p:spPr bwMode="auto">
          <a:xfrm>
            <a:off x="5410200" y="4343400"/>
            <a:ext cx="2819400" cy="703263"/>
          </a:xfrm>
          <a:prstGeom prst="rect">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497685" name="Text Box 21"/>
          <p:cNvSpPr txBox="1">
            <a:spLocks noChangeArrowheads="1"/>
          </p:cNvSpPr>
          <p:nvPr/>
        </p:nvSpPr>
        <p:spPr bwMode="auto">
          <a:xfrm>
            <a:off x="5486400" y="5943600"/>
            <a:ext cx="2743200" cy="461963"/>
          </a:xfrm>
          <a:prstGeom prst="rect">
            <a:avLst/>
          </a:prstGeom>
          <a:noFill/>
          <a:ln w="9525">
            <a:noFill/>
            <a:miter lim="800000"/>
            <a:headEnd/>
            <a:tailEnd/>
          </a:ln>
          <a:effectLst/>
        </p:spPr>
        <p:txBody>
          <a:bodyPr>
            <a:spAutoFit/>
          </a:bodyPr>
          <a:lstStyle/>
          <a:p>
            <a:pPr algn="ctr">
              <a:spcBef>
                <a:spcPct val="50000"/>
              </a:spcBef>
              <a:defRPr/>
            </a:pPr>
            <a:r>
              <a:rPr lang="en-US" sz="2400" dirty="0">
                <a:solidFill>
                  <a:schemeClr val="bg2"/>
                </a:solidFill>
                <a:latin typeface="+mn-lt"/>
              </a:rPr>
              <a:t>Tricoat System</a:t>
            </a:r>
          </a:p>
        </p:txBody>
      </p:sp>
      <p:sp>
        <p:nvSpPr>
          <p:cNvPr id="22548" name="Rectangle 22"/>
          <p:cNvSpPr>
            <a:spLocks noChangeArrowheads="1"/>
          </p:cNvSpPr>
          <p:nvPr/>
        </p:nvSpPr>
        <p:spPr bwMode="auto">
          <a:xfrm>
            <a:off x="5410200" y="5715000"/>
            <a:ext cx="2819400" cy="228600"/>
          </a:xfrm>
          <a:prstGeom prst="rect">
            <a:avLst/>
          </a:prstGeom>
          <a:solidFill>
            <a:srgbClr val="333333"/>
          </a:solidFill>
          <a:ln w="9525">
            <a:solidFill>
              <a:srgbClr val="5F5F5F"/>
            </a:solidFill>
            <a:miter lim="800000"/>
            <a:headEnd/>
            <a:tailEnd/>
          </a:ln>
        </p:spPr>
        <p:txBody>
          <a:bodyPr wrap="none" anchor="ct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77813"/>
            <a:ext cx="8229600" cy="890587"/>
          </a:xfrm>
        </p:spPr>
        <p:txBody>
          <a:bodyPr/>
          <a:lstStyle/>
          <a:p>
            <a:pPr eaLnBrk="1" hangingPunct="1">
              <a:defRPr/>
            </a:pPr>
            <a:r>
              <a:rPr lang="en-US" sz="6000" b="1" dirty="0" smtClean="0">
                <a:effectLst>
                  <a:outerShdw blurRad="38100" dist="38100" dir="2700000" algn="tl">
                    <a:srgbClr val="000000">
                      <a:alpha val="43137"/>
                    </a:srgbClr>
                  </a:outerShdw>
                </a:effectLst>
                <a:latin typeface="Cambria" pitchFamily="18" charset="0"/>
              </a:rPr>
              <a:t>Automotive Paint Chip</a:t>
            </a:r>
          </a:p>
        </p:txBody>
      </p:sp>
      <p:pic>
        <p:nvPicPr>
          <p:cNvPr id="23555" name="Picture 3" descr="auto0"/>
          <p:cNvPicPr>
            <a:picLocks noChangeAspect="1" noChangeArrowheads="1"/>
          </p:cNvPicPr>
          <p:nvPr/>
        </p:nvPicPr>
        <p:blipFill>
          <a:blip r:embed="rId3" cstate="print"/>
          <a:srcRect l="1064" t="1575" r="1064" b="755"/>
          <a:stretch>
            <a:fillRect/>
          </a:stretch>
        </p:blipFill>
        <p:spPr bwMode="auto">
          <a:xfrm>
            <a:off x="1219200" y="1752600"/>
            <a:ext cx="7010400" cy="4724400"/>
          </a:xfrm>
          <a:prstGeom prst="rect">
            <a:avLst/>
          </a:prstGeom>
          <a:noFill/>
          <a:ln w="12700">
            <a:noFill/>
            <a:miter lim="800000"/>
            <a:headEnd type="none" w="sm" len="sm"/>
            <a:tailEnd type="none" w="sm" len="sm"/>
          </a:ln>
        </p:spPr>
      </p:pic>
      <p:sp>
        <p:nvSpPr>
          <p:cNvPr id="101380" name="Text Box 4"/>
          <p:cNvSpPr txBox="1">
            <a:spLocks noChangeArrowheads="1"/>
          </p:cNvSpPr>
          <p:nvPr/>
        </p:nvSpPr>
        <p:spPr bwMode="auto">
          <a:xfrm>
            <a:off x="1295400" y="2438400"/>
            <a:ext cx="22098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solidFill>
                  <a:schemeClr val="bg2"/>
                </a:solidFill>
                <a:latin typeface="+mn-lt"/>
              </a:rPr>
              <a:t>7 Layers</a:t>
            </a:r>
            <a:endParaRPr lang="en-US" sz="1600" dirty="0">
              <a:solidFill>
                <a:schemeClr val="bg2"/>
              </a:solidFill>
              <a:latin typeface="+mn-lt"/>
            </a:endParaRPr>
          </a:p>
        </p:txBody>
      </p:sp>
      <p:sp>
        <p:nvSpPr>
          <p:cNvPr id="101381" name="Text Box 5"/>
          <p:cNvSpPr txBox="1">
            <a:spLocks noChangeArrowheads="1"/>
          </p:cNvSpPr>
          <p:nvPr/>
        </p:nvSpPr>
        <p:spPr bwMode="auto">
          <a:xfrm>
            <a:off x="2590800" y="51816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solidFill>
                  <a:schemeClr val="bg2"/>
                </a:solidFill>
                <a:latin typeface="+mn-lt"/>
              </a:rPr>
              <a:t>1</a:t>
            </a:r>
            <a:endParaRPr lang="en-US" sz="1600" dirty="0">
              <a:solidFill>
                <a:schemeClr val="bg2"/>
              </a:solidFill>
              <a:latin typeface="+mn-lt"/>
            </a:endParaRPr>
          </a:p>
        </p:txBody>
      </p:sp>
      <p:sp>
        <p:nvSpPr>
          <p:cNvPr id="101382" name="Text Box 6"/>
          <p:cNvSpPr txBox="1">
            <a:spLocks noChangeArrowheads="1"/>
          </p:cNvSpPr>
          <p:nvPr/>
        </p:nvSpPr>
        <p:spPr bwMode="auto">
          <a:xfrm>
            <a:off x="2743200" y="4419600"/>
            <a:ext cx="1143000" cy="50323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700">
                <a:solidFill>
                  <a:schemeClr val="bg2"/>
                </a:solidFill>
              </a:rPr>
              <a:t>2</a:t>
            </a:r>
            <a:endParaRPr lang="en-US" sz="1600">
              <a:solidFill>
                <a:schemeClr val="bg2"/>
              </a:solidFill>
            </a:endParaRPr>
          </a:p>
        </p:txBody>
      </p:sp>
      <p:sp>
        <p:nvSpPr>
          <p:cNvPr id="101383" name="Text Box 7"/>
          <p:cNvSpPr txBox="1">
            <a:spLocks noChangeArrowheads="1"/>
          </p:cNvSpPr>
          <p:nvPr/>
        </p:nvSpPr>
        <p:spPr bwMode="auto">
          <a:xfrm>
            <a:off x="3048000" y="39624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solidFill>
                  <a:schemeClr val="bg2"/>
                </a:solidFill>
                <a:latin typeface="+mn-lt"/>
              </a:rPr>
              <a:t>3</a:t>
            </a:r>
            <a:endParaRPr lang="en-US" sz="1600" dirty="0">
              <a:solidFill>
                <a:schemeClr val="bg2"/>
              </a:solidFill>
              <a:latin typeface="+mn-lt"/>
            </a:endParaRPr>
          </a:p>
        </p:txBody>
      </p:sp>
      <p:sp>
        <p:nvSpPr>
          <p:cNvPr id="101384" name="Text Box 8"/>
          <p:cNvSpPr txBox="1">
            <a:spLocks noChangeArrowheads="1"/>
          </p:cNvSpPr>
          <p:nvPr/>
        </p:nvSpPr>
        <p:spPr bwMode="auto">
          <a:xfrm>
            <a:off x="3048000" y="34290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latin typeface="+mn-lt"/>
              </a:rPr>
              <a:t>4</a:t>
            </a:r>
          </a:p>
        </p:txBody>
      </p:sp>
      <p:sp>
        <p:nvSpPr>
          <p:cNvPr id="101385" name="Text Box 9"/>
          <p:cNvSpPr txBox="1">
            <a:spLocks noChangeArrowheads="1"/>
          </p:cNvSpPr>
          <p:nvPr/>
        </p:nvSpPr>
        <p:spPr bwMode="auto">
          <a:xfrm>
            <a:off x="3505200" y="24384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latin typeface="+mn-lt"/>
              </a:rPr>
              <a:t>5</a:t>
            </a:r>
            <a:endParaRPr lang="en-US" sz="1600" dirty="0">
              <a:latin typeface="+mn-lt"/>
            </a:endParaRPr>
          </a:p>
        </p:txBody>
      </p:sp>
      <p:sp>
        <p:nvSpPr>
          <p:cNvPr id="101386" name="Text Box 10"/>
          <p:cNvSpPr txBox="1">
            <a:spLocks noChangeArrowheads="1"/>
          </p:cNvSpPr>
          <p:nvPr/>
        </p:nvSpPr>
        <p:spPr bwMode="auto">
          <a:xfrm>
            <a:off x="4038600" y="19812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solidFill>
                  <a:schemeClr val="bg2"/>
                </a:solidFill>
                <a:latin typeface="+mn-lt"/>
              </a:rPr>
              <a:t>6</a:t>
            </a:r>
            <a:endParaRPr lang="en-US" sz="1600" dirty="0">
              <a:solidFill>
                <a:schemeClr val="bg2"/>
              </a:solidFill>
              <a:latin typeface="+mn-lt"/>
            </a:endParaRPr>
          </a:p>
        </p:txBody>
      </p:sp>
      <p:sp>
        <p:nvSpPr>
          <p:cNvPr id="101387" name="Text Box 11"/>
          <p:cNvSpPr txBox="1">
            <a:spLocks noChangeArrowheads="1"/>
          </p:cNvSpPr>
          <p:nvPr/>
        </p:nvSpPr>
        <p:spPr bwMode="auto">
          <a:xfrm>
            <a:off x="4953000" y="19050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latin typeface="+mn-lt"/>
              </a:rPr>
              <a:t>7</a:t>
            </a:r>
            <a:endParaRPr lang="en-US" sz="160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1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1381"/>
                                        </p:tgtEl>
                                        <p:attrNameLst>
                                          <p:attrName>style.visibility</p:attrName>
                                        </p:attrNameLst>
                                      </p:cBhvr>
                                      <p:to>
                                        <p:strVal val="visible"/>
                                      </p:to>
                                    </p:set>
                                    <p:anim calcmode="lin" valueType="num">
                                      <p:cBhvr additive="base">
                                        <p:cTn id="11" dur="500" fill="hold"/>
                                        <p:tgtEl>
                                          <p:spTgt spid="101381"/>
                                        </p:tgtEl>
                                        <p:attrNameLst>
                                          <p:attrName>ppt_x</p:attrName>
                                        </p:attrNameLst>
                                      </p:cBhvr>
                                      <p:tavLst>
                                        <p:tav tm="0">
                                          <p:val>
                                            <p:strVal val="0-#ppt_w/2"/>
                                          </p:val>
                                        </p:tav>
                                        <p:tav tm="100000">
                                          <p:val>
                                            <p:strVal val="#ppt_x"/>
                                          </p:val>
                                        </p:tav>
                                      </p:tavLst>
                                    </p:anim>
                                    <p:anim calcmode="lin" valueType="num">
                                      <p:cBhvr additive="base">
                                        <p:cTn id="12" dur="500" fill="hold"/>
                                        <p:tgtEl>
                                          <p:spTgt spid="10138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1382"/>
                                        </p:tgtEl>
                                        <p:attrNameLst>
                                          <p:attrName>style.visibility</p:attrName>
                                        </p:attrNameLst>
                                      </p:cBhvr>
                                      <p:to>
                                        <p:strVal val="visible"/>
                                      </p:to>
                                    </p:set>
                                    <p:anim calcmode="lin" valueType="num">
                                      <p:cBhvr additive="base">
                                        <p:cTn id="16" dur="500" fill="hold"/>
                                        <p:tgtEl>
                                          <p:spTgt spid="101382"/>
                                        </p:tgtEl>
                                        <p:attrNameLst>
                                          <p:attrName>ppt_x</p:attrName>
                                        </p:attrNameLst>
                                      </p:cBhvr>
                                      <p:tavLst>
                                        <p:tav tm="0">
                                          <p:val>
                                            <p:strVal val="0-#ppt_w/2"/>
                                          </p:val>
                                        </p:tav>
                                        <p:tav tm="100000">
                                          <p:val>
                                            <p:strVal val="#ppt_x"/>
                                          </p:val>
                                        </p:tav>
                                      </p:tavLst>
                                    </p:anim>
                                    <p:anim calcmode="lin" valueType="num">
                                      <p:cBhvr additive="base">
                                        <p:cTn id="17" dur="500" fill="hold"/>
                                        <p:tgtEl>
                                          <p:spTgt spid="10138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01383"/>
                                        </p:tgtEl>
                                        <p:attrNameLst>
                                          <p:attrName>style.visibility</p:attrName>
                                        </p:attrNameLst>
                                      </p:cBhvr>
                                      <p:to>
                                        <p:strVal val="visible"/>
                                      </p:to>
                                    </p:set>
                                    <p:anim calcmode="lin" valueType="num">
                                      <p:cBhvr additive="base">
                                        <p:cTn id="21" dur="500" fill="hold"/>
                                        <p:tgtEl>
                                          <p:spTgt spid="101383"/>
                                        </p:tgtEl>
                                        <p:attrNameLst>
                                          <p:attrName>ppt_x</p:attrName>
                                        </p:attrNameLst>
                                      </p:cBhvr>
                                      <p:tavLst>
                                        <p:tav tm="0">
                                          <p:val>
                                            <p:strVal val="0-#ppt_w/2"/>
                                          </p:val>
                                        </p:tav>
                                        <p:tav tm="100000">
                                          <p:val>
                                            <p:strVal val="#ppt_x"/>
                                          </p:val>
                                        </p:tav>
                                      </p:tavLst>
                                    </p:anim>
                                    <p:anim calcmode="lin" valueType="num">
                                      <p:cBhvr additive="base">
                                        <p:cTn id="22" dur="500" fill="hold"/>
                                        <p:tgtEl>
                                          <p:spTgt spid="10138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101384"/>
                                        </p:tgtEl>
                                        <p:attrNameLst>
                                          <p:attrName>style.visibility</p:attrName>
                                        </p:attrNameLst>
                                      </p:cBhvr>
                                      <p:to>
                                        <p:strVal val="visible"/>
                                      </p:to>
                                    </p:set>
                                    <p:anim calcmode="lin" valueType="num">
                                      <p:cBhvr additive="base">
                                        <p:cTn id="26" dur="500" fill="hold"/>
                                        <p:tgtEl>
                                          <p:spTgt spid="101384"/>
                                        </p:tgtEl>
                                        <p:attrNameLst>
                                          <p:attrName>ppt_x</p:attrName>
                                        </p:attrNameLst>
                                      </p:cBhvr>
                                      <p:tavLst>
                                        <p:tav tm="0">
                                          <p:val>
                                            <p:strVal val="0-#ppt_w/2"/>
                                          </p:val>
                                        </p:tav>
                                        <p:tav tm="100000">
                                          <p:val>
                                            <p:strVal val="#ppt_x"/>
                                          </p:val>
                                        </p:tav>
                                      </p:tavLst>
                                    </p:anim>
                                    <p:anim calcmode="lin" valueType="num">
                                      <p:cBhvr additive="base">
                                        <p:cTn id="27" dur="500" fill="hold"/>
                                        <p:tgtEl>
                                          <p:spTgt spid="10138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101385"/>
                                        </p:tgtEl>
                                        <p:attrNameLst>
                                          <p:attrName>style.visibility</p:attrName>
                                        </p:attrNameLst>
                                      </p:cBhvr>
                                      <p:to>
                                        <p:strVal val="visible"/>
                                      </p:to>
                                    </p:set>
                                    <p:anim calcmode="lin" valueType="num">
                                      <p:cBhvr additive="base">
                                        <p:cTn id="31" dur="500" fill="hold"/>
                                        <p:tgtEl>
                                          <p:spTgt spid="101385"/>
                                        </p:tgtEl>
                                        <p:attrNameLst>
                                          <p:attrName>ppt_x</p:attrName>
                                        </p:attrNameLst>
                                      </p:cBhvr>
                                      <p:tavLst>
                                        <p:tav tm="0">
                                          <p:val>
                                            <p:strVal val="0-#ppt_w/2"/>
                                          </p:val>
                                        </p:tav>
                                        <p:tav tm="100000">
                                          <p:val>
                                            <p:strVal val="#ppt_x"/>
                                          </p:val>
                                        </p:tav>
                                      </p:tavLst>
                                    </p:anim>
                                    <p:anim calcmode="lin" valueType="num">
                                      <p:cBhvr additive="base">
                                        <p:cTn id="32" dur="500" fill="hold"/>
                                        <p:tgtEl>
                                          <p:spTgt spid="101385"/>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101386"/>
                                        </p:tgtEl>
                                        <p:attrNameLst>
                                          <p:attrName>style.visibility</p:attrName>
                                        </p:attrNameLst>
                                      </p:cBhvr>
                                      <p:to>
                                        <p:strVal val="visible"/>
                                      </p:to>
                                    </p:set>
                                    <p:anim calcmode="lin" valueType="num">
                                      <p:cBhvr additive="base">
                                        <p:cTn id="36" dur="500" fill="hold"/>
                                        <p:tgtEl>
                                          <p:spTgt spid="101386"/>
                                        </p:tgtEl>
                                        <p:attrNameLst>
                                          <p:attrName>ppt_x</p:attrName>
                                        </p:attrNameLst>
                                      </p:cBhvr>
                                      <p:tavLst>
                                        <p:tav tm="0">
                                          <p:val>
                                            <p:strVal val="0-#ppt_w/2"/>
                                          </p:val>
                                        </p:tav>
                                        <p:tav tm="100000">
                                          <p:val>
                                            <p:strVal val="#ppt_x"/>
                                          </p:val>
                                        </p:tav>
                                      </p:tavLst>
                                    </p:anim>
                                    <p:anim calcmode="lin" valueType="num">
                                      <p:cBhvr additive="base">
                                        <p:cTn id="37" dur="500" fill="hold"/>
                                        <p:tgtEl>
                                          <p:spTgt spid="101386"/>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0" nodeType="afterEffect">
                                  <p:stCondLst>
                                    <p:cond delay="0"/>
                                  </p:stCondLst>
                                  <p:childTnLst>
                                    <p:set>
                                      <p:cBhvr>
                                        <p:cTn id="40" dur="1" fill="hold">
                                          <p:stCondLst>
                                            <p:cond delay="0"/>
                                          </p:stCondLst>
                                        </p:cTn>
                                        <p:tgtEl>
                                          <p:spTgt spid="101387"/>
                                        </p:tgtEl>
                                        <p:attrNameLst>
                                          <p:attrName>style.visibility</p:attrName>
                                        </p:attrNameLst>
                                      </p:cBhvr>
                                      <p:to>
                                        <p:strVal val="visible"/>
                                      </p:to>
                                    </p:set>
                                    <p:anim calcmode="lin" valueType="num">
                                      <p:cBhvr additive="base">
                                        <p:cTn id="41" dur="500" fill="hold"/>
                                        <p:tgtEl>
                                          <p:spTgt spid="101387"/>
                                        </p:tgtEl>
                                        <p:attrNameLst>
                                          <p:attrName>ppt_x</p:attrName>
                                        </p:attrNameLst>
                                      </p:cBhvr>
                                      <p:tavLst>
                                        <p:tav tm="0">
                                          <p:val>
                                            <p:strVal val="0-#ppt_w/2"/>
                                          </p:val>
                                        </p:tav>
                                        <p:tav tm="100000">
                                          <p:val>
                                            <p:strVal val="#ppt_x"/>
                                          </p:val>
                                        </p:tav>
                                      </p:tavLst>
                                    </p:anim>
                                    <p:anim calcmode="lin" valueType="num">
                                      <p:cBhvr additive="base">
                                        <p:cTn id="42" dur="500" fill="hold"/>
                                        <p:tgtEl>
                                          <p:spTgt spid="1013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autoUpdateAnimBg="0"/>
      <p:bldP spid="101381" grpId="0" autoUpdateAnimBg="0"/>
      <p:bldP spid="101382" grpId="0" autoUpdateAnimBg="0"/>
      <p:bldP spid="101383" grpId="0" autoUpdateAnimBg="0"/>
      <p:bldP spid="101384" grpId="0" autoUpdateAnimBg="0"/>
      <p:bldP spid="101385" grpId="0" autoUpdateAnimBg="0"/>
      <p:bldP spid="101386" grpId="0" autoUpdateAnimBg="0"/>
      <p:bldP spid="10138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rrowheads="1"/>
          </p:cNvPicPr>
          <p:nvPr/>
        </p:nvPicPr>
        <p:blipFill>
          <a:blip r:embed="rId3" cstate="print"/>
          <a:srcRect t="1640" r="2226" b="764"/>
          <a:stretch>
            <a:fillRect/>
          </a:stretch>
        </p:blipFill>
        <p:spPr bwMode="auto">
          <a:xfrm>
            <a:off x="1066800" y="1600200"/>
            <a:ext cx="7162800" cy="4800600"/>
          </a:xfrm>
          <a:prstGeom prst="rect">
            <a:avLst/>
          </a:prstGeom>
          <a:noFill/>
          <a:ln w="12699">
            <a:noFill/>
            <a:miter lim="800000"/>
            <a:headEnd/>
            <a:tailEnd/>
          </a:ln>
        </p:spPr>
      </p:pic>
      <p:sp>
        <p:nvSpPr>
          <p:cNvPr id="534532" name="Text Box 4"/>
          <p:cNvSpPr txBox="1">
            <a:spLocks noChangeArrowheads="1"/>
          </p:cNvSpPr>
          <p:nvPr/>
        </p:nvSpPr>
        <p:spPr bwMode="auto">
          <a:xfrm>
            <a:off x="1600200" y="1905000"/>
            <a:ext cx="2362200" cy="70802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4000" dirty="0">
                <a:solidFill>
                  <a:schemeClr val="bg2"/>
                </a:solidFill>
                <a:latin typeface="+mn-lt"/>
              </a:rPr>
              <a:t>5 Layers</a:t>
            </a:r>
          </a:p>
        </p:txBody>
      </p:sp>
      <p:sp>
        <p:nvSpPr>
          <p:cNvPr id="534539" name="Rectangle 11"/>
          <p:cNvSpPr>
            <a:spLocks noChangeArrowheads="1"/>
          </p:cNvSpPr>
          <p:nvPr/>
        </p:nvSpPr>
        <p:spPr bwMode="auto">
          <a:xfrm>
            <a:off x="457200" y="277813"/>
            <a:ext cx="8229600" cy="890587"/>
          </a:xfrm>
          <a:prstGeom prst="rect">
            <a:avLst/>
          </a:prstGeom>
          <a:noFill/>
          <a:ln w="9525">
            <a:noFill/>
            <a:miter lim="800000"/>
            <a:headEnd/>
            <a:tailEnd/>
          </a:ln>
          <a:effectLst/>
        </p:spPr>
        <p:txBody>
          <a:bodyPr anchor="ctr"/>
          <a:lstStyle/>
          <a:p>
            <a:pPr algn="ctr">
              <a:defRPr/>
            </a:pPr>
            <a:r>
              <a:rPr lang="en-US" sz="6000" dirty="0">
                <a:solidFill>
                  <a:srgbClr val="FFC000"/>
                </a:solidFill>
                <a:effectLst>
                  <a:outerShdw blurRad="38100" dist="38100" dir="2700000" algn="tl">
                    <a:srgbClr val="000000">
                      <a:alpha val="43137"/>
                    </a:srgbClr>
                  </a:outerShdw>
                </a:effectLst>
                <a:latin typeface="Cambria" pitchFamily="18" charset="0"/>
              </a:rPr>
              <a:t>Automotive Paint Chip</a:t>
            </a:r>
          </a:p>
        </p:txBody>
      </p:sp>
      <p:sp>
        <p:nvSpPr>
          <p:cNvPr id="534540" name="Text Box 12"/>
          <p:cNvSpPr txBox="1">
            <a:spLocks noChangeArrowheads="1"/>
          </p:cNvSpPr>
          <p:nvPr/>
        </p:nvSpPr>
        <p:spPr bwMode="auto">
          <a:xfrm>
            <a:off x="1981200" y="39624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solidFill>
                  <a:schemeClr val="bg2"/>
                </a:solidFill>
                <a:latin typeface="+mn-lt"/>
              </a:rPr>
              <a:t>1</a:t>
            </a:r>
            <a:endParaRPr lang="en-US" sz="1600" dirty="0">
              <a:solidFill>
                <a:schemeClr val="bg2"/>
              </a:solidFill>
              <a:latin typeface="+mn-lt"/>
            </a:endParaRPr>
          </a:p>
        </p:txBody>
      </p:sp>
      <p:sp>
        <p:nvSpPr>
          <p:cNvPr id="534541" name="Text Box 13"/>
          <p:cNvSpPr txBox="1">
            <a:spLocks noChangeArrowheads="1"/>
          </p:cNvSpPr>
          <p:nvPr/>
        </p:nvSpPr>
        <p:spPr bwMode="auto">
          <a:xfrm>
            <a:off x="3276600" y="33528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solidFill>
                  <a:schemeClr val="bg2"/>
                </a:solidFill>
                <a:latin typeface="+mn-lt"/>
              </a:rPr>
              <a:t>2</a:t>
            </a:r>
            <a:endParaRPr lang="en-US" sz="1600" dirty="0">
              <a:solidFill>
                <a:schemeClr val="bg2"/>
              </a:solidFill>
              <a:latin typeface="+mn-lt"/>
            </a:endParaRPr>
          </a:p>
        </p:txBody>
      </p:sp>
      <p:sp>
        <p:nvSpPr>
          <p:cNvPr id="534542" name="Text Box 14"/>
          <p:cNvSpPr txBox="1">
            <a:spLocks noChangeArrowheads="1"/>
          </p:cNvSpPr>
          <p:nvPr/>
        </p:nvSpPr>
        <p:spPr bwMode="auto">
          <a:xfrm>
            <a:off x="4343400" y="28956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solidFill>
                  <a:schemeClr val="bg2"/>
                </a:solidFill>
                <a:latin typeface="+mn-lt"/>
              </a:rPr>
              <a:t>3</a:t>
            </a:r>
            <a:endParaRPr lang="en-US" sz="1600" dirty="0">
              <a:solidFill>
                <a:schemeClr val="bg2"/>
              </a:solidFill>
              <a:latin typeface="+mn-lt"/>
            </a:endParaRPr>
          </a:p>
        </p:txBody>
      </p:sp>
      <p:sp>
        <p:nvSpPr>
          <p:cNvPr id="534543" name="Text Box 15"/>
          <p:cNvSpPr txBox="1">
            <a:spLocks noChangeArrowheads="1"/>
          </p:cNvSpPr>
          <p:nvPr/>
        </p:nvSpPr>
        <p:spPr bwMode="auto">
          <a:xfrm>
            <a:off x="5867400" y="2362200"/>
            <a:ext cx="1143000" cy="5032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latin typeface="+mn-lt"/>
              </a:rPr>
              <a:t>4</a:t>
            </a:r>
          </a:p>
        </p:txBody>
      </p:sp>
      <p:sp>
        <p:nvSpPr>
          <p:cNvPr id="534544" name="Text Box 16"/>
          <p:cNvSpPr txBox="1">
            <a:spLocks noChangeArrowheads="1"/>
          </p:cNvSpPr>
          <p:nvPr/>
        </p:nvSpPr>
        <p:spPr bwMode="auto">
          <a:xfrm>
            <a:off x="7162800" y="1858963"/>
            <a:ext cx="1143000" cy="503237"/>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700" dirty="0">
                <a:latin typeface="+mn-lt"/>
              </a:rPr>
              <a:t>5</a:t>
            </a:r>
            <a:endParaRPr lang="en-US" sz="1600" dirty="0">
              <a:latin typeface="+mn-lt"/>
            </a:endParaRPr>
          </a:p>
        </p:txBody>
      </p:sp>
      <p:sp>
        <p:nvSpPr>
          <p:cNvPr id="534545" name="Text Box 17"/>
          <p:cNvSpPr txBox="1">
            <a:spLocks noChangeArrowheads="1"/>
          </p:cNvSpPr>
          <p:nvPr/>
        </p:nvSpPr>
        <p:spPr bwMode="auto">
          <a:xfrm>
            <a:off x="5334000" y="4191000"/>
            <a:ext cx="1295400" cy="954088"/>
          </a:xfrm>
          <a:prstGeom prst="rect">
            <a:avLst/>
          </a:prstGeom>
          <a:noFill/>
          <a:ln w="9525">
            <a:noFill/>
            <a:miter lim="800000"/>
            <a:headEnd/>
            <a:tailEnd/>
          </a:ln>
          <a:effectLst/>
        </p:spPr>
        <p:txBody>
          <a:bodyPr>
            <a:spAutoFit/>
          </a:bodyPr>
          <a:lstStyle/>
          <a:p>
            <a:pPr>
              <a:spcBef>
                <a:spcPct val="50000"/>
              </a:spcBef>
              <a:defRPr/>
            </a:pPr>
            <a:r>
              <a:rPr lang="en-US" sz="2800" dirty="0">
                <a:solidFill>
                  <a:schemeClr val="bg2"/>
                </a:solidFill>
                <a:latin typeface="+mn-lt"/>
              </a:rPr>
              <a:t>6 Plastic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4540"/>
                                        </p:tgtEl>
                                        <p:attrNameLst>
                                          <p:attrName>style.visibility</p:attrName>
                                        </p:attrNameLst>
                                      </p:cBhvr>
                                      <p:to>
                                        <p:strVal val="visible"/>
                                      </p:to>
                                    </p:set>
                                    <p:anim calcmode="lin" valueType="num">
                                      <p:cBhvr additive="base">
                                        <p:cTn id="7" dur="500" fill="hold"/>
                                        <p:tgtEl>
                                          <p:spTgt spid="534540"/>
                                        </p:tgtEl>
                                        <p:attrNameLst>
                                          <p:attrName>ppt_x</p:attrName>
                                        </p:attrNameLst>
                                      </p:cBhvr>
                                      <p:tavLst>
                                        <p:tav tm="0">
                                          <p:val>
                                            <p:strVal val="0-#ppt_w/2"/>
                                          </p:val>
                                        </p:tav>
                                        <p:tav tm="100000">
                                          <p:val>
                                            <p:strVal val="#ppt_x"/>
                                          </p:val>
                                        </p:tav>
                                      </p:tavLst>
                                    </p:anim>
                                    <p:anim calcmode="lin" valueType="num">
                                      <p:cBhvr additive="base">
                                        <p:cTn id="8" dur="500" fill="hold"/>
                                        <p:tgtEl>
                                          <p:spTgt spid="5345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34541"/>
                                        </p:tgtEl>
                                        <p:attrNameLst>
                                          <p:attrName>style.visibility</p:attrName>
                                        </p:attrNameLst>
                                      </p:cBhvr>
                                      <p:to>
                                        <p:strVal val="visible"/>
                                      </p:to>
                                    </p:set>
                                    <p:anim calcmode="lin" valueType="num">
                                      <p:cBhvr additive="base">
                                        <p:cTn id="12" dur="500" fill="hold"/>
                                        <p:tgtEl>
                                          <p:spTgt spid="534541"/>
                                        </p:tgtEl>
                                        <p:attrNameLst>
                                          <p:attrName>ppt_x</p:attrName>
                                        </p:attrNameLst>
                                      </p:cBhvr>
                                      <p:tavLst>
                                        <p:tav tm="0">
                                          <p:val>
                                            <p:strVal val="0-#ppt_w/2"/>
                                          </p:val>
                                        </p:tav>
                                        <p:tav tm="100000">
                                          <p:val>
                                            <p:strVal val="#ppt_x"/>
                                          </p:val>
                                        </p:tav>
                                      </p:tavLst>
                                    </p:anim>
                                    <p:anim calcmode="lin" valueType="num">
                                      <p:cBhvr additive="base">
                                        <p:cTn id="13" dur="500" fill="hold"/>
                                        <p:tgtEl>
                                          <p:spTgt spid="53454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34542"/>
                                        </p:tgtEl>
                                        <p:attrNameLst>
                                          <p:attrName>style.visibility</p:attrName>
                                        </p:attrNameLst>
                                      </p:cBhvr>
                                      <p:to>
                                        <p:strVal val="visible"/>
                                      </p:to>
                                    </p:set>
                                    <p:anim calcmode="lin" valueType="num">
                                      <p:cBhvr additive="base">
                                        <p:cTn id="17" dur="500" fill="hold"/>
                                        <p:tgtEl>
                                          <p:spTgt spid="534542"/>
                                        </p:tgtEl>
                                        <p:attrNameLst>
                                          <p:attrName>ppt_x</p:attrName>
                                        </p:attrNameLst>
                                      </p:cBhvr>
                                      <p:tavLst>
                                        <p:tav tm="0">
                                          <p:val>
                                            <p:strVal val="0-#ppt_w/2"/>
                                          </p:val>
                                        </p:tav>
                                        <p:tav tm="100000">
                                          <p:val>
                                            <p:strVal val="#ppt_x"/>
                                          </p:val>
                                        </p:tav>
                                      </p:tavLst>
                                    </p:anim>
                                    <p:anim calcmode="lin" valueType="num">
                                      <p:cBhvr additive="base">
                                        <p:cTn id="18" dur="500" fill="hold"/>
                                        <p:tgtEl>
                                          <p:spTgt spid="53454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34543"/>
                                        </p:tgtEl>
                                        <p:attrNameLst>
                                          <p:attrName>style.visibility</p:attrName>
                                        </p:attrNameLst>
                                      </p:cBhvr>
                                      <p:to>
                                        <p:strVal val="visible"/>
                                      </p:to>
                                    </p:set>
                                    <p:anim calcmode="lin" valueType="num">
                                      <p:cBhvr additive="base">
                                        <p:cTn id="22" dur="500" fill="hold"/>
                                        <p:tgtEl>
                                          <p:spTgt spid="534543"/>
                                        </p:tgtEl>
                                        <p:attrNameLst>
                                          <p:attrName>ppt_x</p:attrName>
                                        </p:attrNameLst>
                                      </p:cBhvr>
                                      <p:tavLst>
                                        <p:tav tm="0">
                                          <p:val>
                                            <p:strVal val="0-#ppt_w/2"/>
                                          </p:val>
                                        </p:tav>
                                        <p:tav tm="100000">
                                          <p:val>
                                            <p:strVal val="#ppt_x"/>
                                          </p:val>
                                        </p:tav>
                                      </p:tavLst>
                                    </p:anim>
                                    <p:anim calcmode="lin" valueType="num">
                                      <p:cBhvr additive="base">
                                        <p:cTn id="23" dur="500" fill="hold"/>
                                        <p:tgtEl>
                                          <p:spTgt spid="53454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34544"/>
                                        </p:tgtEl>
                                        <p:attrNameLst>
                                          <p:attrName>style.visibility</p:attrName>
                                        </p:attrNameLst>
                                      </p:cBhvr>
                                      <p:to>
                                        <p:strVal val="visible"/>
                                      </p:to>
                                    </p:set>
                                    <p:anim calcmode="lin" valueType="num">
                                      <p:cBhvr additive="base">
                                        <p:cTn id="27" dur="500" fill="hold"/>
                                        <p:tgtEl>
                                          <p:spTgt spid="534544"/>
                                        </p:tgtEl>
                                        <p:attrNameLst>
                                          <p:attrName>ppt_x</p:attrName>
                                        </p:attrNameLst>
                                      </p:cBhvr>
                                      <p:tavLst>
                                        <p:tav tm="0">
                                          <p:val>
                                            <p:strVal val="0-#ppt_w/2"/>
                                          </p:val>
                                        </p:tav>
                                        <p:tav tm="100000">
                                          <p:val>
                                            <p:strVal val="#ppt_x"/>
                                          </p:val>
                                        </p:tav>
                                      </p:tavLst>
                                    </p:anim>
                                    <p:anim calcmode="lin" valueType="num">
                                      <p:cBhvr additive="base">
                                        <p:cTn id="28" dur="500" fill="hold"/>
                                        <p:tgtEl>
                                          <p:spTgt spid="53454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534545"/>
                                        </p:tgtEl>
                                        <p:attrNameLst>
                                          <p:attrName>style.visibility</p:attrName>
                                        </p:attrNameLst>
                                      </p:cBhvr>
                                      <p:to>
                                        <p:strVal val="visible"/>
                                      </p:to>
                                    </p:set>
                                    <p:anim calcmode="lin" valueType="num">
                                      <p:cBhvr additive="base">
                                        <p:cTn id="32" dur="500" fill="hold"/>
                                        <p:tgtEl>
                                          <p:spTgt spid="534545"/>
                                        </p:tgtEl>
                                        <p:attrNameLst>
                                          <p:attrName>ppt_x</p:attrName>
                                        </p:attrNameLst>
                                      </p:cBhvr>
                                      <p:tavLst>
                                        <p:tav tm="0">
                                          <p:val>
                                            <p:strVal val="0-#ppt_w/2"/>
                                          </p:val>
                                        </p:tav>
                                        <p:tav tm="100000">
                                          <p:val>
                                            <p:strVal val="#ppt_x"/>
                                          </p:val>
                                        </p:tav>
                                      </p:tavLst>
                                    </p:anim>
                                    <p:anim calcmode="lin" valueType="num">
                                      <p:cBhvr additive="base">
                                        <p:cTn id="33" dur="500" fill="hold"/>
                                        <p:tgtEl>
                                          <p:spTgt spid="5345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40" grpId="0" autoUpdateAnimBg="0"/>
      <p:bldP spid="534541" grpId="0" autoUpdateAnimBg="0"/>
      <p:bldP spid="534542" grpId="0" autoUpdateAnimBg="0"/>
      <p:bldP spid="534543" grpId="0" autoUpdateAnimBg="0"/>
      <p:bldP spid="534544" grpId="0" autoUpdateAnimBg="0"/>
      <p:bldP spid="53454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914400" y="228600"/>
            <a:ext cx="7627938" cy="912813"/>
          </a:xfrm>
        </p:spPr>
        <p:txBody>
          <a:bodyPr/>
          <a:lstStyle/>
          <a:p>
            <a:pPr eaLnBrk="1" hangingPunct="1">
              <a:defRPr/>
            </a:pPr>
            <a:r>
              <a:rPr lang="en-US" sz="7200" b="1" dirty="0" smtClean="0">
                <a:effectLst>
                  <a:outerShdw blurRad="38100" dist="38100" dir="2700000" algn="tl">
                    <a:srgbClr val="000000">
                      <a:alpha val="43137"/>
                    </a:srgbClr>
                  </a:outerShdw>
                </a:effectLst>
                <a:latin typeface="Cambria" pitchFamily="18" charset="0"/>
              </a:rPr>
              <a:t>Paint Transfers</a:t>
            </a:r>
          </a:p>
        </p:txBody>
      </p:sp>
      <p:pic>
        <p:nvPicPr>
          <p:cNvPr id="25603" name="Picture 3" descr="auto0"/>
          <p:cNvPicPr>
            <a:picLocks noChangeArrowheads="1"/>
          </p:cNvPicPr>
          <p:nvPr/>
        </p:nvPicPr>
        <p:blipFill>
          <a:blip r:embed="rId3" cstate="print">
            <a:lum bright="18000"/>
          </a:blip>
          <a:srcRect/>
          <a:stretch>
            <a:fillRect/>
          </a:stretch>
        </p:blipFill>
        <p:spPr bwMode="auto">
          <a:xfrm>
            <a:off x="838200" y="1600200"/>
            <a:ext cx="3352800" cy="2593975"/>
          </a:xfrm>
          <a:prstGeom prst="rect">
            <a:avLst/>
          </a:prstGeom>
          <a:noFill/>
          <a:ln w="12700">
            <a:solidFill>
              <a:schemeClr val="bg1"/>
            </a:solidFill>
            <a:miter lim="800000"/>
            <a:headEnd type="none" w="sm" len="sm"/>
            <a:tailEnd type="none" w="sm" len="sm"/>
          </a:ln>
        </p:spPr>
      </p:pic>
      <p:pic>
        <p:nvPicPr>
          <p:cNvPr id="25604" name="Picture 4" descr="auto0"/>
          <p:cNvPicPr>
            <a:picLocks noChangeArrowheads="1"/>
          </p:cNvPicPr>
          <p:nvPr/>
        </p:nvPicPr>
        <p:blipFill>
          <a:blip r:embed="rId4" cstate="print"/>
          <a:srcRect/>
          <a:stretch>
            <a:fillRect/>
          </a:stretch>
        </p:blipFill>
        <p:spPr bwMode="auto">
          <a:xfrm>
            <a:off x="4724400" y="1600200"/>
            <a:ext cx="3581400" cy="2590800"/>
          </a:xfrm>
          <a:prstGeom prst="rect">
            <a:avLst/>
          </a:prstGeom>
          <a:noFill/>
          <a:ln w="12700">
            <a:solidFill>
              <a:schemeClr val="bg1"/>
            </a:solidFill>
            <a:miter lim="800000"/>
            <a:headEnd type="none" w="sm" len="sm"/>
            <a:tailEnd type="none" w="sm" len="sm"/>
          </a:ln>
        </p:spPr>
      </p:pic>
      <p:sp>
        <p:nvSpPr>
          <p:cNvPr id="107527" name="Text Box 7"/>
          <p:cNvSpPr txBox="1">
            <a:spLocks noChangeArrowheads="1"/>
          </p:cNvSpPr>
          <p:nvPr/>
        </p:nvSpPr>
        <p:spPr bwMode="auto">
          <a:xfrm>
            <a:off x="4572000" y="3505200"/>
            <a:ext cx="3886200" cy="461963"/>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400" dirty="0">
                <a:solidFill>
                  <a:schemeClr val="bg2"/>
                </a:solidFill>
                <a:latin typeface="+mn-lt"/>
              </a:rPr>
              <a:t>Green metallic smears</a:t>
            </a:r>
          </a:p>
        </p:txBody>
      </p:sp>
      <p:sp>
        <p:nvSpPr>
          <p:cNvPr id="25606" name="AutoShape 8"/>
          <p:cNvSpPr>
            <a:spLocks noChangeArrowheads="1"/>
          </p:cNvSpPr>
          <p:nvPr/>
        </p:nvSpPr>
        <p:spPr bwMode="auto">
          <a:xfrm rot="-4820840">
            <a:off x="6362700" y="3009900"/>
            <a:ext cx="609600" cy="76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12700">
            <a:solidFill>
              <a:schemeClr val="bg2"/>
            </a:solidFill>
            <a:miter lim="800000"/>
            <a:headEnd type="none" w="sm" len="sm"/>
            <a:tailEnd type="none" w="sm" len="sm"/>
          </a:ln>
        </p:spPr>
        <p:txBody>
          <a:bodyPr vert="eaVert" wrap="none" anchor="ctr"/>
          <a:lstStyle/>
          <a:p>
            <a:endParaRPr lang="en-US"/>
          </a:p>
        </p:txBody>
      </p:sp>
      <p:sp>
        <p:nvSpPr>
          <p:cNvPr id="107529" name="Text Box 9"/>
          <p:cNvSpPr txBox="1">
            <a:spLocks noChangeArrowheads="1"/>
          </p:cNvSpPr>
          <p:nvPr/>
        </p:nvSpPr>
        <p:spPr bwMode="auto">
          <a:xfrm>
            <a:off x="1371600" y="1173163"/>
            <a:ext cx="2286000" cy="52387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2800" dirty="0">
                <a:solidFill>
                  <a:schemeClr val="bg2"/>
                </a:solidFill>
                <a:latin typeface="+mn-lt"/>
              </a:rPr>
              <a:t>Known</a:t>
            </a:r>
          </a:p>
        </p:txBody>
      </p:sp>
      <p:sp>
        <p:nvSpPr>
          <p:cNvPr id="25608" name="Text Box 10"/>
          <p:cNvSpPr txBox="1">
            <a:spLocks noChangeArrowheads="1"/>
          </p:cNvSpPr>
          <p:nvPr/>
        </p:nvSpPr>
        <p:spPr bwMode="auto">
          <a:xfrm>
            <a:off x="5448300" y="1143000"/>
            <a:ext cx="2286000" cy="5238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800">
                <a:solidFill>
                  <a:schemeClr val="bg2"/>
                </a:solidFill>
              </a:rPr>
              <a:t>Question</a:t>
            </a:r>
            <a:endParaRPr lang="en-US" sz="2800" b="0">
              <a:solidFill>
                <a:schemeClr val="bg2"/>
              </a:solidFill>
            </a:endParaRPr>
          </a:p>
        </p:txBody>
      </p:sp>
      <p:pic>
        <p:nvPicPr>
          <p:cNvPr id="25609" name="Picture 11"/>
          <p:cNvPicPr>
            <a:picLocks noChangeArrowheads="1"/>
          </p:cNvPicPr>
          <p:nvPr/>
        </p:nvPicPr>
        <p:blipFill>
          <a:blip r:embed="rId5" cstate="print"/>
          <a:srcRect t="444" r="1529" b="1245"/>
          <a:stretch>
            <a:fillRect/>
          </a:stretch>
        </p:blipFill>
        <p:spPr bwMode="auto">
          <a:xfrm>
            <a:off x="1600200" y="4648200"/>
            <a:ext cx="4419600" cy="1981200"/>
          </a:xfrm>
          <a:prstGeom prst="rect">
            <a:avLst/>
          </a:prstGeom>
          <a:noFill/>
          <a:ln w="12699">
            <a:solidFill>
              <a:schemeClr val="bg1"/>
            </a:solidFill>
            <a:miter lim="800000"/>
            <a:headEnd/>
            <a:tailEnd/>
          </a:ln>
        </p:spPr>
      </p:pic>
      <p:sp>
        <p:nvSpPr>
          <p:cNvPr id="107532" name="Text Box 12"/>
          <p:cNvSpPr txBox="1">
            <a:spLocks noChangeArrowheads="1"/>
          </p:cNvSpPr>
          <p:nvPr/>
        </p:nvSpPr>
        <p:spPr bwMode="auto">
          <a:xfrm>
            <a:off x="6096000" y="5410200"/>
            <a:ext cx="2057400" cy="523875"/>
          </a:xfrm>
          <a:prstGeom prst="rect">
            <a:avLst/>
          </a:prstGeom>
          <a:noFill/>
          <a:ln w="9525">
            <a:noFill/>
            <a:miter lim="800000"/>
            <a:headEnd/>
            <a:tailEnd/>
          </a:ln>
          <a:effectLst/>
        </p:spPr>
        <p:txBody>
          <a:bodyPr>
            <a:spAutoFit/>
          </a:bodyPr>
          <a:lstStyle/>
          <a:p>
            <a:pPr>
              <a:spcBef>
                <a:spcPct val="50000"/>
              </a:spcBef>
              <a:defRPr/>
            </a:pPr>
            <a:r>
              <a:rPr lang="en-US" sz="2800" dirty="0">
                <a:solidFill>
                  <a:schemeClr val="bg2"/>
                </a:solidFill>
                <a:latin typeface="+mn-lt"/>
              </a:rPr>
              <a:t>Impact Sites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nhscan01"/>
          <p:cNvPicPr>
            <a:picLocks noChangeAspect="1" noChangeArrowheads="1"/>
          </p:cNvPicPr>
          <p:nvPr/>
        </p:nvPicPr>
        <p:blipFill>
          <a:blip r:embed="rId3" cstate="print">
            <a:lum bright="-18000"/>
          </a:blip>
          <a:srcRect/>
          <a:stretch>
            <a:fillRect/>
          </a:stretch>
        </p:blipFill>
        <p:spPr bwMode="auto">
          <a:xfrm>
            <a:off x="838200" y="1752600"/>
            <a:ext cx="7467600" cy="4799013"/>
          </a:xfrm>
          <a:prstGeom prst="rect">
            <a:avLst/>
          </a:prstGeom>
          <a:noFill/>
          <a:ln w="9525">
            <a:noFill/>
            <a:miter lim="800000"/>
            <a:headEnd/>
            <a:tailEnd/>
          </a:ln>
        </p:spPr>
      </p:pic>
      <p:sp>
        <p:nvSpPr>
          <p:cNvPr id="103427" name="Rectangle 3"/>
          <p:cNvSpPr>
            <a:spLocks noChangeArrowheads="1"/>
          </p:cNvSpPr>
          <p:nvPr/>
        </p:nvSpPr>
        <p:spPr bwMode="auto">
          <a:xfrm>
            <a:off x="685800" y="228600"/>
            <a:ext cx="7772400" cy="1143000"/>
          </a:xfrm>
          <a:prstGeom prst="rect">
            <a:avLst/>
          </a:prstGeom>
          <a:noFill/>
          <a:ln w="9525">
            <a:noFill/>
            <a:miter lim="800000"/>
            <a:headEnd/>
            <a:tailEnd/>
          </a:ln>
          <a:effectLst/>
        </p:spPr>
        <p:txBody>
          <a:bodyPr anchor="ctr"/>
          <a:lstStyle/>
          <a:p>
            <a:pPr algn="ctr">
              <a:defRPr/>
            </a:pPr>
            <a:r>
              <a:rPr lang="en-US" sz="6600" dirty="0">
                <a:solidFill>
                  <a:srgbClr val="FFC000"/>
                </a:solidFill>
                <a:effectLst>
                  <a:outerShdw blurRad="38100" dist="38100" dir="2700000" algn="tl">
                    <a:srgbClr val="000000">
                      <a:alpha val="43137"/>
                    </a:srgbClr>
                  </a:outerShdw>
                </a:effectLst>
                <a:latin typeface="Cambria" pitchFamily="18" charset="0"/>
              </a:rPr>
              <a:t>Lab Analysis</a:t>
            </a:r>
            <a:r>
              <a:rPr lang="en-US" sz="4800" dirty="0">
                <a:solidFill>
                  <a:srgbClr val="FFC000"/>
                </a:solidFill>
                <a:effectLst>
                  <a:outerShdw blurRad="38100" dist="38100" dir="2700000" algn="tl">
                    <a:srgbClr val="000000">
                      <a:alpha val="43137"/>
                    </a:srgbClr>
                  </a:outerShdw>
                </a:effectLst>
                <a:latin typeface="Cambria" pitchFamily="18" charset="0"/>
              </a:rPr>
              <a:t/>
            </a:r>
            <a:br>
              <a:rPr lang="en-US" sz="4800" dirty="0">
                <a:solidFill>
                  <a:srgbClr val="FFC000"/>
                </a:solidFill>
                <a:effectLst>
                  <a:outerShdw blurRad="38100" dist="38100" dir="2700000" algn="tl">
                    <a:srgbClr val="000000">
                      <a:alpha val="43137"/>
                    </a:srgbClr>
                  </a:outerShdw>
                </a:effectLst>
                <a:latin typeface="Cambria" pitchFamily="18" charset="0"/>
              </a:rPr>
            </a:br>
            <a:r>
              <a:rPr lang="en-US" sz="2800" dirty="0">
                <a:solidFill>
                  <a:srgbClr val="FFC000"/>
                </a:solidFill>
                <a:effectLst>
                  <a:outerShdw blurRad="38100" dist="38100" dir="2700000" algn="tl">
                    <a:srgbClr val="000000">
                      <a:alpha val="43137"/>
                    </a:srgbClr>
                  </a:outerShdw>
                </a:effectLst>
                <a:latin typeface="Cambria" pitchFamily="18" charset="0"/>
              </a:rPr>
              <a:t>Visual and Microscopic Comparisons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buClr>
                <a:srgbClr val="FFCC00"/>
              </a:buClr>
              <a:defRPr/>
            </a:pPr>
            <a:r>
              <a:rPr lang="en-US" sz="6000" b="1" dirty="0" smtClean="0">
                <a:effectLst>
                  <a:outerShdw blurRad="38100" dist="38100" dir="2700000" algn="tl">
                    <a:srgbClr val="000000">
                      <a:alpha val="43137"/>
                    </a:srgbClr>
                  </a:outerShdw>
                </a:effectLst>
                <a:latin typeface="Cambria" pitchFamily="18" charset="0"/>
              </a:rPr>
              <a:t>Paint Database - PDQ</a:t>
            </a:r>
          </a:p>
        </p:txBody>
      </p:sp>
      <p:sp>
        <p:nvSpPr>
          <p:cNvPr id="27651" name="Rectangle 3"/>
          <p:cNvSpPr>
            <a:spLocks noGrp="1" noChangeArrowheads="1"/>
          </p:cNvSpPr>
          <p:nvPr>
            <p:ph type="body" idx="1"/>
          </p:nvPr>
        </p:nvSpPr>
        <p:spPr/>
        <p:txBody>
          <a:bodyPr/>
          <a:lstStyle/>
          <a:p>
            <a:pPr eaLnBrk="1" hangingPunct="1"/>
            <a:r>
              <a:rPr lang="en-US" b="1" smtClean="0">
                <a:solidFill>
                  <a:schemeClr val="bg2"/>
                </a:solidFill>
                <a:latin typeface="Arial" charset="0"/>
                <a:cs typeface="Arial" charset="0"/>
              </a:rPr>
              <a:t>PDQ → </a:t>
            </a:r>
            <a:r>
              <a:rPr lang="en-US" b="1" u="sng" smtClean="0">
                <a:solidFill>
                  <a:schemeClr val="bg2"/>
                </a:solidFill>
                <a:latin typeface="Arial" charset="0"/>
                <a:cs typeface="Arial" charset="0"/>
              </a:rPr>
              <a:t>Paint Data Query</a:t>
            </a:r>
          </a:p>
          <a:p>
            <a:pPr lvl="1" eaLnBrk="1" hangingPunct="1">
              <a:buFontTx/>
              <a:buChar char="•"/>
            </a:pPr>
            <a:r>
              <a:rPr lang="en-US" sz="3200" smtClean="0">
                <a:solidFill>
                  <a:schemeClr val="bg2"/>
                </a:solidFill>
                <a:latin typeface="Arial" charset="0"/>
                <a:cs typeface="Arial" charset="0"/>
              </a:rPr>
              <a:t>Possible automotive sources of paint</a:t>
            </a:r>
          </a:p>
          <a:p>
            <a:pPr lvl="1" eaLnBrk="1" hangingPunct="1">
              <a:buFontTx/>
              <a:buChar char="•"/>
            </a:pPr>
            <a:r>
              <a:rPr lang="en-US" sz="3200" smtClean="0">
                <a:solidFill>
                  <a:schemeClr val="bg2"/>
                </a:solidFill>
                <a:latin typeface="Arial" charset="0"/>
                <a:cs typeface="Arial" charset="0"/>
              </a:rPr>
              <a:t>Search criteria</a:t>
            </a:r>
          </a:p>
          <a:p>
            <a:pPr lvl="2" eaLnBrk="1" hangingPunct="1"/>
            <a:r>
              <a:rPr lang="en-US" sz="2800" smtClean="0">
                <a:solidFill>
                  <a:schemeClr val="bg2"/>
                </a:solidFill>
                <a:latin typeface="Arial" charset="0"/>
                <a:cs typeface="Arial" charset="0"/>
              </a:rPr>
              <a:t>Automotive binders only</a:t>
            </a:r>
          </a:p>
          <a:p>
            <a:pPr lvl="2" eaLnBrk="1" hangingPunct="1"/>
            <a:r>
              <a:rPr lang="en-US" sz="2800" smtClean="0">
                <a:solidFill>
                  <a:schemeClr val="bg2"/>
                </a:solidFill>
                <a:latin typeface="Arial" charset="0"/>
                <a:cs typeface="Arial" charset="0"/>
              </a:rPr>
              <a:t>Binder identification</a:t>
            </a:r>
          </a:p>
          <a:p>
            <a:pPr lvl="2" eaLnBrk="1" hangingPunct="1"/>
            <a:r>
              <a:rPr lang="en-US" sz="2800" smtClean="0">
                <a:solidFill>
                  <a:schemeClr val="bg2"/>
                </a:solidFill>
                <a:latin typeface="Arial" charset="0"/>
                <a:cs typeface="Arial" charset="0"/>
              </a:rPr>
              <a:t>Color coding</a:t>
            </a:r>
          </a:p>
          <a:p>
            <a:pPr lvl="2" eaLnBrk="1" hangingPunct="1"/>
            <a:r>
              <a:rPr lang="en-US" sz="2800" smtClean="0">
                <a:solidFill>
                  <a:schemeClr val="bg2"/>
                </a:solidFill>
                <a:latin typeface="Arial" charset="0"/>
                <a:cs typeface="Arial" charset="0"/>
              </a:rPr>
              <a:t>Layer sequence</a:t>
            </a:r>
          </a:p>
          <a:p>
            <a:pPr lvl="2" eaLnBrk="1" hangingPunct="1"/>
            <a:r>
              <a:rPr lang="en-US" sz="2800" smtClean="0">
                <a:solidFill>
                  <a:schemeClr val="bg2"/>
                </a:solidFill>
                <a:latin typeface="Arial" charset="0"/>
                <a:cs typeface="Arial" charset="0"/>
              </a:rPr>
              <a:t>Primer color and identification most important</a:t>
            </a:r>
          </a:p>
          <a:p>
            <a:pPr lvl="1" eaLnBrk="1" hangingPunct="1">
              <a:buClr>
                <a:srgbClr val="FFCC00"/>
              </a:buClr>
              <a:buFontTx/>
              <a:buNone/>
            </a:pPr>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1828800"/>
            <a:ext cx="8229600" cy="4525963"/>
          </a:xfrm>
        </p:spPr>
        <p:txBody>
          <a:bodyPr/>
          <a:lstStyle/>
          <a:p>
            <a:pPr eaLnBrk="1" hangingPunct="1">
              <a:lnSpc>
                <a:spcPct val="90000"/>
              </a:lnSpc>
            </a:pPr>
            <a:r>
              <a:rPr lang="en-US" b="1" smtClean="0">
                <a:solidFill>
                  <a:schemeClr val="bg2"/>
                </a:solidFill>
                <a:latin typeface="Arial" charset="0"/>
                <a:cs typeface="Arial" charset="0"/>
              </a:rPr>
              <a:t>Exclusion of paint associations</a:t>
            </a:r>
          </a:p>
          <a:p>
            <a:pPr lvl="1" eaLnBrk="1" hangingPunct="1">
              <a:lnSpc>
                <a:spcPct val="90000"/>
              </a:lnSpc>
              <a:buFontTx/>
              <a:buChar char="•"/>
            </a:pPr>
            <a:r>
              <a:rPr lang="en-US" smtClean="0">
                <a:solidFill>
                  <a:schemeClr val="bg2"/>
                </a:solidFill>
                <a:latin typeface="Arial" charset="0"/>
                <a:cs typeface="Arial" charset="0"/>
              </a:rPr>
              <a:t>Differences detected (not from source)</a:t>
            </a:r>
          </a:p>
          <a:p>
            <a:pPr eaLnBrk="1" hangingPunct="1">
              <a:lnSpc>
                <a:spcPct val="90000"/>
              </a:lnSpc>
            </a:pPr>
            <a:endParaRPr lang="en-US" sz="2000" b="1" smtClean="0">
              <a:solidFill>
                <a:schemeClr val="bg2"/>
              </a:solidFill>
              <a:latin typeface="Arial" charset="0"/>
              <a:cs typeface="Arial" charset="0"/>
            </a:endParaRPr>
          </a:p>
          <a:p>
            <a:pPr eaLnBrk="1" hangingPunct="1">
              <a:lnSpc>
                <a:spcPct val="90000"/>
              </a:lnSpc>
            </a:pPr>
            <a:r>
              <a:rPr lang="en-US" b="1" smtClean="0">
                <a:solidFill>
                  <a:schemeClr val="bg2"/>
                </a:solidFill>
                <a:latin typeface="Arial" charset="0"/>
                <a:cs typeface="Arial" charset="0"/>
              </a:rPr>
              <a:t>Inclusion of paint associations</a:t>
            </a:r>
          </a:p>
          <a:p>
            <a:pPr lvl="1" eaLnBrk="1" hangingPunct="1">
              <a:lnSpc>
                <a:spcPct val="90000"/>
              </a:lnSpc>
              <a:buFontTx/>
              <a:buChar char="•"/>
            </a:pPr>
            <a:r>
              <a:rPr lang="en-US" smtClean="0">
                <a:solidFill>
                  <a:schemeClr val="bg2"/>
                </a:solidFill>
                <a:latin typeface="Arial" charset="0"/>
                <a:cs typeface="Arial" charset="0"/>
              </a:rPr>
              <a:t>No differences detected between paints</a:t>
            </a:r>
          </a:p>
          <a:p>
            <a:pPr lvl="1" eaLnBrk="1" hangingPunct="1">
              <a:lnSpc>
                <a:spcPct val="90000"/>
              </a:lnSpc>
              <a:buFontTx/>
              <a:buChar char="•"/>
            </a:pPr>
            <a:r>
              <a:rPr lang="en-US" smtClean="0">
                <a:solidFill>
                  <a:schemeClr val="bg2"/>
                </a:solidFill>
                <a:latin typeface="Arial" charset="0"/>
                <a:cs typeface="Arial" charset="0"/>
              </a:rPr>
              <a:t>“Could have come from source”</a:t>
            </a:r>
          </a:p>
          <a:p>
            <a:pPr lvl="1" eaLnBrk="1" hangingPunct="1">
              <a:lnSpc>
                <a:spcPct val="90000"/>
              </a:lnSpc>
              <a:buFontTx/>
              <a:buChar char="•"/>
            </a:pPr>
            <a:r>
              <a:rPr lang="en-US" u="sng" smtClean="0">
                <a:solidFill>
                  <a:schemeClr val="bg2"/>
                </a:solidFill>
                <a:latin typeface="Arial" charset="0"/>
                <a:cs typeface="Arial" charset="0"/>
              </a:rPr>
              <a:t>Or</a:t>
            </a:r>
            <a:r>
              <a:rPr lang="en-US" smtClean="0">
                <a:solidFill>
                  <a:schemeClr val="bg2"/>
                </a:solidFill>
                <a:latin typeface="Arial" charset="0"/>
                <a:cs typeface="Arial" charset="0"/>
              </a:rPr>
              <a:t> any other source with same properties</a:t>
            </a:r>
          </a:p>
          <a:p>
            <a:pPr lvl="1" eaLnBrk="1" hangingPunct="1">
              <a:lnSpc>
                <a:spcPct val="90000"/>
              </a:lnSpc>
              <a:buFontTx/>
              <a:buChar char="•"/>
            </a:pPr>
            <a:endParaRPr lang="en-US" sz="2000" b="1" smtClean="0">
              <a:solidFill>
                <a:schemeClr val="bg2"/>
              </a:solidFill>
              <a:latin typeface="Arial" charset="0"/>
              <a:cs typeface="Arial" charset="0"/>
            </a:endParaRPr>
          </a:p>
          <a:p>
            <a:pPr eaLnBrk="1" hangingPunct="1">
              <a:lnSpc>
                <a:spcPct val="90000"/>
              </a:lnSpc>
            </a:pPr>
            <a:r>
              <a:rPr lang="en-US" b="1" smtClean="0">
                <a:solidFill>
                  <a:schemeClr val="bg2"/>
                </a:solidFill>
                <a:latin typeface="Arial" charset="0"/>
                <a:cs typeface="Arial" charset="0"/>
              </a:rPr>
              <a:t>Possible physical match</a:t>
            </a:r>
          </a:p>
        </p:txBody>
      </p:sp>
      <p:sp>
        <p:nvSpPr>
          <p:cNvPr id="96260" name="Rectangle 4"/>
          <p:cNvSpPr>
            <a:spLocks noChangeArrowheads="1"/>
          </p:cNvSpPr>
          <p:nvPr/>
        </p:nvSpPr>
        <p:spPr bwMode="auto">
          <a:xfrm>
            <a:off x="0" y="381000"/>
            <a:ext cx="9144000" cy="1143000"/>
          </a:xfrm>
          <a:prstGeom prst="rect">
            <a:avLst/>
          </a:prstGeom>
          <a:noFill/>
          <a:ln w="9525">
            <a:noFill/>
            <a:miter lim="800000"/>
            <a:headEnd/>
            <a:tailEnd/>
          </a:ln>
          <a:effectLst/>
        </p:spPr>
        <p:txBody>
          <a:bodyPr anchor="ctr"/>
          <a:lstStyle/>
          <a:p>
            <a:pPr algn="ctr">
              <a:buClr>
                <a:srgbClr val="FFCC00"/>
              </a:buClr>
              <a:defRPr/>
            </a:pPr>
            <a:r>
              <a:rPr lang="en-US" sz="6000" dirty="0">
                <a:solidFill>
                  <a:srgbClr val="FFC000"/>
                </a:solidFill>
                <a:effectLst>
                  <a:outerShdw blurRad="38100" dist="38100" dir="2700000" algn="tl">
                    <a:srgbClr val="000000">
                      <a:alpha val="43137"/>
                    </a:srgbClr>
                  </a:outerShdw>
                </a:effectLst>
                <a:latin typeface="+mn-lt"/>
              </a:rPr>
              <a:t>Paint Evidence - Conclusions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8" name="Picture 4" descr="Picture 003"/>
          <p:cNvPicPr>
            <a:picLocks noChangeAspect="1" noChangeArrowheads="1"/>
          </p:cNvPicPr>
          <p:nvPr>
            <p:ph type="body" idx="1"/>
          </p:nvPr>
        </p:nvPicPr>
        <p:blipFill>
          <a:blip r:embed="rId3" cstate="print">
            <a:lum bright="18000" contrast="18000"/>
          </a:blip>
          <a:srcRect l="16667" t="5556" r="15277" b="18518"/>
          <a:stretch>
            <a:fillRect/>
          </a:stretch>
        </p:blipFill>
        <p:spPr>
          <a:xfrm>
            <a:off x="381000" y="2005013"/>
            <a:ext cx="4343400" cy="3633787"/>
          </a:xfrm>
          <a:noFill/>
        </p:spPr>
      </p:pic>
      <p:pic>
        <p:nvPicPr>
          <p:cNvPr id="308229" name="Picture 5" descr="Picture%20007"/>
          <p:cNvPicPr>
            <a:picLocks noChangeAspect="1" noChangeArrowheads="1"/>
          </p:cNvPicPr>
          <p:nvPr/>
        </p:nvPicPr>
        <p:blipFill>
          <a:blip r:embed="rId4" cstate="print">
            <a:lum bright="30000" contrast="30000"/>
          </a:blip>
          <a:srcRect l="24779" t="22511" r="38327" b="43513"/>
          <a:stretch>
            <a:fillRect/>
          </a:stretch>
        </p:blipFill>
        <p:spPr bwMode="auto">
          <a:xfrm>
            <a:off x="5638800" y="1290638"/>
            <a:ext cx="3200400" cy="2214562"/>
          </a:xfrm>
          <a:prstGeom prst="rect">
            <a:avLst/>
          </a:prstGeom>
          <a:noFill/>
          <a:ln w="9525">
            <a:noFill/>
            <a:miter lim="800000"/>
            <a:headEnd/>
            <a:tailEnd/>
          </a:ln>
        </p:spPr>
      </p:pic>
      <p:pic>
        <p:nvPicPr>
          <p:cNvPr id="308230" name="Picture 6" descr="DSCN0015"/>
          <p:cNvPicPr>
            <a:picLocks noChangeAspect="1" noChangeArrowheads="1"/>
          </p:cNvPicPr>
          <p:nvPr/>
        </p:nvPicPr>
        <p:blipFill>
          <a:blip r:embed="rId5" cstate="print"/>
          <a:srcRect/>
          <a:stretch>
            <a:fillRect/>
          </a:stretch>
        </p:blipFill>
        <p:spPr bwMode="auto">
          <a:xfrm>
            <a:off x="3581400" y="4391025"/>
            <a:ext cx="3086100" cy="2314575"/>
          </a:xfrm>
          <a:prstGeom prst="rect">
            <a:avLst/>
          </a:prstGeom>
          <a:noFill/>
          <a:ln w="9525">
            <a:noFill/>
            <a:miter lim="800000"/>
            <a:headEnd/>
            <a:tailEnd/>
          </a:ln>
        </p:spPr>
      </p:pic>
      <p:sp>
        <p:nvSpPr>
          <p:cNvPr id="308231" name="Text Box 7"/>
          <p:cNvSpPr txBox="1">
            <a:spLocks noChangeArrowheads="1"/>
          </p:cNvSpPr>
          <p:nvPr/>
        </p:nvSpPr>
        <p:spPr bwMode="auto">
          <a:xfrm>
            <a:off x="5867400" y="3519488"/>
            <a:ext cx="2703513" cy="523875"/>
          </a:xfrm>
          <a:prstGeom prst="rect">
            <a:avLst/>
          </a:prstGeom>
          <a:noFill/>
          <a:ln w="9525">
            <a:noFill/>
            <a:miter lim="800000"/>
            <a:headEnd/>
            <a:tailEnd/>
          </a:ln>
        </p:spPr>
        <p:txBody>
          <a:bodyPr wrap="none">
            <a:spAutoFit/>
          </a:bodyPr>
          <a:lstStyle/>
          <a:p>
            <a:pPr eaLnBrk="0" hangingPunct="0"/>
            <a:r>
              <a:rPr lang="en-US" sz="2800" b="0">
                <a:solidFill>
                  <a:schemeClr val="bg2"/>
                </a:solidFill>
                <a:cs typeface="Arial" charset="0"/>
              </a:rPr>
              <a:t>Suspect vehicle</a:t>
            </a:r>
          </a:p>
        </p:txBody>
      </p:sp>
      <p:sp>
        <p:nvSpPr>
          <p:cNvPr id="308232" name="Text Box 8"/>
          <p:cNvSpPr txBox="1">
            <a:spLocks noChangeArrowheads="1"/>
          </p:cNvSpPr>
          <p:nvPr/>
        </p:nvSpPr>
        <p:spPr bwMode="auto">
          <a:xfrm>
            <a:off x="0" y="5638800"/>
            <a:ext cx="3724275" cy="954088"/>
          </a:xfrm>
          <a:prstGeom prst="rect">
            <a:avLst/>
          </a:prstGeom>
          <a:noFill/>
          <a:ln w="9525">
            <a:noFill/>
            <a:miter lim="800000"/>
            <a:headEnd/>
            <a:tailEnd/>
          </a:ln>
        </p:spPr>
        <p:txBody>
          <a:bodyPr wrap="none">
            <a:spAutoFit/>
          </a:bodyPr>
          <a:lstStyle/>
          <a:p>
            <a:pPr algn="ctr" eaLnBrk="0" hangingPunct="0"/>
            <a:r>
              <a:rPr lang="en-US" sz="2800" b="0">
                <a:solidFill>
                  <a:schemeClr val="bg2"/>
                </a:solidFill>
                <a:cs typeface="Arial" charset="0"/>
              </a:rPr>
              <a:t>Questioned smear on </a:t>
            </a:r>
          </a:p>
          <a:p>
            <a:pPr algn="ctr" eaLnBrk="0" hangingPunct="0"/>
            <a:r>
              <a:rPr lang="en-US" sz="2800" b="0">
                <a:solidFill>
                  <a:schemeClr val="bg2"/>
                </a:solidFill>
                <a:cs typeface="Arial" charset="0"/>
              </a:rPr>
              <a:t>victim’s vehicle</a:t>
            </a:r>
          </a:p>
        </p:txBody>
      </p:sp>
      <p:sp>
        <p:nvSpPr>
          <p:cNvPr id="308233" name="Text Box 9"/>
          <p:cNvSpPr txBox="1">
            <a:spLocks noChangeArrowheads="1"/>
          </p:cNvSpPr>
          <p:nvPr/>
        </p:nvSpPr>
        <p:spPr bwMode="auto">
          <a:xfrm>
            <a:off x="0" y="381000"/>
            <a:ext cx="9144000" cy="923925"/>
          </a:xfrm>
          <a:prstGeom prst="rect">
            <a:avLst/>
          </a:prstGeom>
          <a:noFill/>
          <a:ln w="9525">
            <a:noFill/>
            <a:miter lim="800000"/>
            <a:headEnd/>
            <a:tailEnd/>
          </a:ln>
          <a:effectLst/>
        </p:spPr>
        <p:txBody>
          <a:bodyPr>
            <a:spAutoFit/>
          </a:bodyPr>
          <a:lstStyle/>
          <a:p>
            <a:pPr algn="ctr">
              <a:spcBef>
                <a:spcPct val="50000"/>
              </a:spcBef>
              <a:defRPr/>
            </a:pPr>
            <a:r>
              <a:rPr lang="en-US" sz="5400" dirty="0">
                <a:solidFill>
                  <a:srgbClr val="FFC000"/>
                </a:solidFill>
                <a:effectLst>
                  <a:outerShdw blurRad="38100" dist="38100" dir="2700000" algn="tl">
                    <a:srgbClr val="000000">
                      <a:alpha val="43137"/>
                    </a:srgbClr>
                  </a:outerShdw>
                </a:effectLst>
                <a:latin typeface="Cambria" pitchFamily="18" charset="0"/>
              </a:rPr>
              <a:t>Case Example: Hit and Run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8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nodeType="clickEffect">
                                  <p:stCondLst>
                                    <p:cond delay="0"/>
                                  </p:stCondLst>
                                  <p:childTnLst>
                                    <p:set>
                                      <p:cBhvr>
                                        <p:cTn id="14" dur="1" fill="hold">
                                          <p:stCondLst>
                                            <p:cond delay="0"/>
                                          </p:stCondLst>
                                        </p:cTn>
                                        <p:tgtEl>
                                          <p:spTgt spid="308229"/>
                                        </p:tgtEl>
                                        <p:attrNameLst>
                                          <p:attrName>style.visibility</p:attrName>
                                        </p:attrNameLst>
                                      </p:cBhvr>
                                      <p:to>
                                        <p:strVal val="visible"/>
                                      </p:to>
                                    </p:set>
                                    <p:animEffect transition="in" filter="blinds(vertical)">
                                      <p:cBhvr>
                                        <p:cTn id="15" dur="500"/>
                                        <p:tgtEl>
                                          <p:spTgt spid="308229"/>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308231"/>
                                        </p:tgtEl>
                                        <p:attrNameLst>
                                          <p:attrName>style.visibility</p:attrName>
                                        </p:attrNameLst>
                                      </p:cBhvr>
                                      <p:to>
                                        <p:strVal val="visible"/>
                                      </p:to>
                                    </p:set>
                                    <p:animEffect transition="in" filter="blinds(vertical)">
                                      <p:cBhvr>
                                        <p:cTn id="18" dur="500"/>
                                        <p:tgtEl>
                                          <p:spTgt spid="308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1" grpId="0"/>
      <p:bldP spid="3082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rrowheads="1"/>
          </p:cNvPicPr>
          <p:nvPr/>
        </p:nvPicPr>
        <p:blipFill>
          <a:blip r:embed="rId3" cstate="print"/>
          <a:srcRect t="16325" b="14285"/>
          <a:stretch>
            <a:fillRect/>
          </a:stretch>
        </p:blipFill>
        <p:spPr bwMode="auto">
          <a:xfrm>
            <a:off x="381000" y="1752600"/>
            <a:ext cx="4724400" cy="2590800"/>
          </a:xfrm>
          <a:prstGeom prst="rect">
            <a:avLst/>
          </a:prstGeom>
          <a:noFill/>
          <a:ln w="12699">
            <a:noFill/>
            <a:miter lim="800000"/>
            <a:headEnd/>
            <a:tailEnd/>
          </a:ln>
        </p:spPr>
      </p:pic>
      <p:pic>
        <p:nvPicPr>
          <p:cNvPr id="30723" name="Picture 3"/>
          <p:cNvPicPr>
            <a:picLocks noChangeArrowheads="1"/>
          </p:cNvPicPr>
          <p:nvPr/>
        </p:nvPicPr>
        <p:blipFill>
          <a:blip r:embed="rId4" cstate="print"/>
          <a:srcRect t="6976" b="25581"/>
          <a:stretch>
            <a:fillRect/>
          </a:stretch>
        </p:blipFill>
        <p:spPr bwMode="auto">
          <a:xfrm>
            <a:off x="3886200" y="4114800"/>
            <a:ext cx="5029200" cy="2514600"/>
          </a:xfrm>
          <a:prstGeom prst="rect">
            <a:avLst/>
          </a:prstGeom>
          <a:noFill/>
          <a:ln w="12699">
            <a:noFill/>
            <a:miter lim="800000"/>
            <a:headEnd/>
            <a:tailEnd/>
          </a:ln>
        </p:spPr>
      </p:pic>
      <p:sp>
        <p:nvSpPr>
          <p:cNvPr id="4" name="Text Box 9"/>
          <p:cNvSpPr txBox="1">
            <a:spLocks noChangeArrowheads="1"/>
          </p:cNvSpPr>
          <p:nvPr/>
        </p:nvSpPr>
        <p:spPr bwMode="auto">
          <a:xfrm>
            <a:off x="0" y="381000"/>
            <a:ext cx="9144000" cy="2170113"/>
          </a:xfrm>
          <a:prstGeom prst="rect">
            <a:avLst/>
          </a:prstGeom>
          <a:noFill/>
          <a:ln w="9525">
            <a:noFill/>
            <a:miter lim="800000"/>
            <a:headEnd/>
            <a:tailEnd/>
          </a:ln>
          <a:effectLst/>
        </p:spPr>
        <p:txBody>
          <a:bodyPr>
            <a:spAutoFit/>
          </a:bodyPr>
          <a:lstStyle/>
          <a:p>
            <a:pPr algn="ctr">
              <a:spcBef>
                <a:spcPct val="50000"/>
              </a:spcBef>
              <a:defRPr/>
            </a:pPr>
            <a:r>
              <a:rPr lang="en-US" sz="5400" dirty="0">
                <a:solidFill>
                  <a:srgbClr val="FFC000"/>
                </a:solidFill>
                <a:effectLst>
                  <a:outerShdw blurRad="38100" dist="38100" dir="2700000" algn="tl">
                    <a:srgbClr val="000000">
                      <a:alpha val="43137"/>
                    </a:srgbClr>
                  </a:outerShdw>
                </a:effectLst>
                <a:latin typeface="Cambria" pitchFamily="18" charset="0"/>
              </a:rPr>
              <a:t>Impression Evidence</a:t>
            </a:r>
          </a:p>
          <a:p>
            <a:pPr algn="ctr">
              <a:spcBef>
                <a:spcPct val="50000"/>
              </a:spcBef>
              <a:defRPr/>
            </a:pPr>
            <a:endParaRPr lang="en-US" sz="5400" dirty="0">
              <a:solidFill>
                <a:srgbClr val="FFC000"/>
              </a:solidFill>
              <a:effectLst>
                <a:outerShdw blurRad="38100" dist="38100" dir="2700000" algn="tl">
                  <a:srgbClr val="000000">
                    <a:alpha val="43137"/>
                  </a:srgbClr>
                </a:outerShdw>
              </a:effectLst>
              <a:latin typeface="Cambria"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381000"/>
            <a:ext cx="9144000" cy="2170113"/>
          </a:xfrm>
          <a:prstGeom prst="rect">
            <a:avLst/>
          </a:prstGeom>
          <a:noFill/>
          <a:ln w="9525">
            <a:noFill/>
            <a:miter lim="800000"/>
            <a:headEnd/>
            <a:tailEnd/>
          </a:ln>
          <a:effectLst/>
        </p:spPr>
        <p:txBody>
          <a:bodyPr>
            <a:spAutoFit/>
          </a:bodyPr>
          <a:lstStyle/>
          <a:p>
            <a:pPr algn="ctr">
              <a:spcBef>
                <a:spcPct val="50000"/>
              </a:spcBef>
              <a:defRPr/>
            </a:pPr>
            <a:r>
              <a:rPr lang="en-US" sz="5400" dirty="0">
                <a:solidFill>
                  <a:srgbClr val="FFC000"/>
                </a:solidFill>
                <a:effectLst>
                  <a:outerShdw blurRad="38100" dist="38100" dir="2700000" algn="tl">
                    <a:srgbClr val="000000">
                      <a:alpha val="43137"/>
                    </a:srgbClr>
                  </a:outerShdw>
                </a:effectLst>
                <a:latin typeface="Cambria" pitchFamily="18" charset="0"/>
              </a:rPr>
              <a:t>Impression Evidence</a:t>
            </a:r>
          </a:p>
          <a:p>
            <a:pPr algn="ctr">
              <a:spcBef>
                <a:spcPct val="50000"/>
              </a:spcBef>
              <a:defRPr/>
            </a:pPr>
            <a:endParaRPr lang="en-US" sz="5400" dirty="0">
              <a:solidFill>
                <a:srgbClr val="FFC000"/>
              </a:solidFill>
              <a:effectLst>
                <a:outerShdw blurRad="38100" dist="38100" dir="2700000" algn="tl">
                  <a:srgbClr val="000000">
                    <a:alpha val="43137"/>
                  </a:srgbClr>
                </a:outerShdw>
              </a:effectLst>
              <a:latin typeface="Cambria" pitchFamily="18" charset="0"/>
            </a:endParaRPr>
          </a:p>
        </p:txBody>
      </p:sp>
      <p:sp>
        <p:nvSpPr>
          <p:cNvPr id="5" name="Rectangle 3"/>
          <p:cNvSpPr txBox="1">
            <a:spLocks noChangeArrowheads="1"/>
          </p:cNvSpPr>
          <p:nvPr/>
        </p:nvSpPr>
        <p:spPr bwMode="auto">
          <a:xfrm>
            <a:off x="762000" y="1752600"/>
            <a:ext cx="7086600" cy="4343400"/>
          </a:xfrm>
          <a:prstGeom prst="rect">
            <a:avLst/>
          </a:prstGeom>
          <a:noFill/>
          <a:ln w="9525">
            <a:noFill/>
            <a:miter lim="800000"/>
            <a:headEnd/>
            <a:tailEnd/>
          </a:ln>
        </p:spPr>
        <p:txBody>
          <a:bodyPr/>
          <a:lstStyle/>
          <a:p>
            <a:pPr marL="342900" indent="-342900">
              <a:spcBef>
                <a:spcPct val="20000"/>
              </a:spcBef>
              <a:buFontTx/>
              <a:buChar char="•"/>
              <a:defRPr/>
            </a:pPr>
            <a:r>
              <a:rPr lang="en-US" sz="3200" kern="0" dirty="0">
                <a:solidFill>
                  <a:schemeClr val="bg2"/>
                </a:solidFill>
                <a:latin typeface="Arial" pitchFamily="34" charset="0"/>
                <a:cs typeface="Arial" pitchFamily="34" charset="0"/>
              </a:rPr>
              <a:t>Class Characteristics</a:t>
            </a:r>
          </a:p>
          <a:p>
            <a:pPr marL="742950" lvl="1" indent="-285750">
              <a:spcBef>
                <a:spcPct val="20000"/>
              </a:spcBef>
              <a:buFontTx/>
              <a:buChar char="–"/>
              <a:defRPr/>
            </a:pPr>
            <a:r>
              <a:rPr lang="en-US" sz="2400" b="0" kern="0" dirty="0">
                <a:solidFill>
                  <a:schemeClr val="bg2"/>
                </a:solidFill>
                <a:latin typeface="Arial" pitchFamily="34" charset="0"/>
                <a:cs typeface="Arial" pitchFamily="34" charset="0"/>
              </a:rPr>
              <a:t>Size</a:t>
            </a:r>
          </a:p>
          <a:p>
            <a:pPr marL="742950" lvl="1" indent="-285750">
              <a:spcBef>
                <a:spcPct val="20000"/>
              </a:spcBef>
              <a:buFontTx/>
              <a:buChar char="–"/>
              <a:defRPr/>
            </a:pPr>
            <a:r>
              <a:rPr lang="en-US" sz="2400" b="0" kern="0" dirty="0">
                <a:solidFill>
                  <a:schemeClr val="bg2"/>
                </a:solidFill>
                <a:latin typeface="Arial" pitchFamily="34" charset="0"/>
                <a:cs typeface="Arial" pitchFamily="34" charset="0"/>
              </a:rPr>
              <a:t>Tread pattern</a:t>
            </a:r>
          </a:p>
          <a:p>
            <a:pPr marL="742950" lvl="1" indent="-285750">
              <a:spcBef>
                <a:spcPct val="20000"/>
              </a:spcBef>
              <a:buFontTx/>
              <a:buChar char="–"/>
              <a:defRPr/>
            </a:pPr>
            <a:r>
              <a:rPr lang="en-US" sz="2400" b="0" kern="0" dirty="0">
                <a:solidFill>
                  <a:schemeClr val="bg2"/>
                </a:solidFill>
                <a:latin typeface="Arial" pitchFamily="34" charset="0"/>
                <a:cs typeface="Arial" pitchFamily="34" charset="0"/>
              </a:rPr>
              <a:t>Wear</a:t>
            </a:r>
          </a:p>
          <a:p>
            <a:pPr marL="742950" lvl="1" indent="-285750">
              <a:spcBef>
                <a:spcPct val="20000"/>
              </a:spcBef>
              <a:buFontTx/>
              <a:buChar char="–"/>
              <a:defRPr/>
            </a:pPr>
            <a:r>
              <a:rPr lang="en-US" sz="2400" b="0" kern="0" dirty="0">
                <a:solidFill>
                  <a:schemeClr val="bg2"/>
                </a:solidFill>
                <a:latin typeface="Arial" pitchFamily="34" charset="0"/>
                <a:cs typeface="Arial" pitchFamily="34" charset="0"/>
              </a:rPr>
              <a:t>“Could have been this shoe or other shoe with same characteristics”</a:t>
            </a:r>
          </a:p>
          <a:p>
            <a:pPr marL="742950" lvl="1" indent="-285750">
              <a:spcBef>
                <a:spcPct val="20000"/>
              </a:spcBef>
              <a:defRPr/>
            </a:pPr>
            <a:endParaRPr lang="en-US" sz="1200" b="0" kern="0" dirty="0">
              <a:solidFill>
                <a:schemeClr val="bg2"/>
              </a:solidFill>
              <a:latin typeface="Arial" pitchFamily="34" charset="0"/>
              <a:cs typeface="Arial" pitchFamily="34" charset="0"/>
            </a:endParaRPr>
          </a:p>
          <a:p>
            <a:pPr marL="342900" indent="-342900">
              <a:spcBef>
                <a:spcPct val="20000"/>
              </a:spcBef>
              <a:buFontTx/>
              <a:buChar char="•"/>
              <a:defRPr/>
            </a:pPr>
            <a:r>
              <a:rPr lang="en-US" sz="3200" kern="0" dirty="0">
                <a:solidFill>
                  <a:schemeClr val="bg2"/>
                </a:solidFill>
                <a:latin typeface="Arial" pitchFamily="34" charset="0"/>
                <a:cs typeface="Arial" pitchFamily="34" charset="0"/>
              </a:rPr>
              <a:t>Accidental Characteristics</a:t>
            </a:r>
          </a:p>
          <a:p>
            <a:pPr marL="742950" lvl="1" indent="-285750">
              <a:spcBef>
                <a:spcPct val="20000"/>
              </a:spcBef>
              <a:buFontTx/>
              <a:buChar char="–"/>
              <a:defRPr/>
            </a:pPr>
            <a:r>
              <a:rPr lang="en-US" sz="2400" b="0" kern="0" dirty="0">
                <a:solidFill>
                  <a:schemeClr val="bg2"/>
                </a:solidFill>
                <a:latin typeface="Arial" pitchFamily="34" charset="0"/>
                <a:cs typeface="Arial" pitchFamily="34" charset="0"/>
              </a:rPr>
              <a:t>Accidental marks random in nature</a:t>
            </a:r>
          </a:p>
          <a:p>
            <a:pPr marL="742950" lvl="1" indent="-285750">
              <a:spcBef>
                <a:spcPct val="20000"/>
              </a:spcBef>
              <a:buFontTx/>
              <a:buChar char="–"/>
              <a:defRPr/>
            </a:pPr>
            <a:r>
              <a:rPr lang="en-US" sz="2400" b="0" kern="0" dirty="0">
                <a:solidFill>
                  <a:schemeClr val="bg2"/>
                </a:solidFill>
                <a:latin typeface="Arial" pitchFamily="34" charset="0"/>
                <a:cs typeface="Arial" pitchFamily="34" charset="0"/>
              </a:rPr>
              <a:t>“Print made by shoe”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304800" y="304800"/>
            <a:ext cx="8610600" cy="1143000"/>
          </a:xfrm>
        </p:spPr>
        <p:txBody>
          <a:bodyPr lIns="90488" tIns="46038" rIns="90488" bIns="46038" anchor="b"/>
          <a:lstStyle/>
          <a:p>
            <a:pPr eaLnBrk="1" hangingPunct="1">
              <a:defRPr/>
            </a:pPr>
            <a:r>
              <a:rPr lang="en-US" sz="5400" b="1" dirty="0" err="1" smtClean="0">
                <a:effectLst>
                  <a:outerShdw blurRad="38100" dist="38100" dir="2700000" algn="tl">
                    <a:srgbClr val="000000">
                      <a:alpha val="43137"/>
                    </a:srgbClr>
                  </a:outerShdw>
                </a:effectLst>
                <a:latin typeface="Cambria" pitchFamily="18" charset="0"/>
              </a:rPr>
              <a:t>Locard</a:t>
            </a:r>
            <a:r>
              <a:rPr lang="en-US" sz="5400" b="1" dirty="0" smtClean="0">
                <a:effectLst>
                  <a:outerShdw blurRad="38100" dist="38100" dir="2700000" algn="tl">
                    <a:srgbClr val="000000">
                      <a:alpha val="43137"/>
                    </a:srgbClr>
                  </a:outerShdw>
                </a:effectLst>
                <a:latin typeface="Cambria" pitchFamily="18" charset="0"/>
              </a:rPr>
              <a:t> Exchange Principle</a:t>
            </a:r>
          </a:p>
        </p:txBody>
      </p:sp>
      <p:sp>
        <p:nvSpPr>
          <p:cNvPr id="5123" name="Rectangle 4"/>
          <p:cNvSpPr>
            <a:spLocks noGrp="1" noChangeArrowheads="1"/>
          </p:cNvSpPr>
          <p:nvPr>
            <p:ph type="body" idx="1"/>
          </p:nvPr>
        </p:nvSpPr>
        <p:spPr>
          <a:xfrm>
            <a:off x="381000" y="1828800"/>
            <a:ext cx="8229600" cy="4724400"/>
          </a:xfrm>
          <a:noFill/>
        </p:spPr>
        <p:txBody>
          <a:bodyPr lIns="90488" tIns="44450" rIns="90488" bIns="44450"/>
          <a:lstStyle/>
          <a:p>
            <a:pPr marL="338138" indent="-338138" defTabSz="903288" eaLnBrk="1" hangingPunct="1">
              <a:lnSpc>
                <a:spcPct val="80000"/>
              </a:lnSpc>
              <a:buFontTx/>
              <a:buNone/>
            </a:pPr>
            <a:r>
              <a:rPr lang="en-US" sz="2800" b="1" i="1" u="sng" smtClean="0">
                <a:solidFill>
                  <a:schemeClr val="bg2"/>
                </a:solidFill>
                <a:latin typeface="Arial" charset="0"/>
                <a:cs typeface="Arial" charset="0"/>
              </a:rPr>
              <a:t>Every contact leaves a trace</a:t>
            </a:r>
            <a:r>
              <a:rPr lang="en-US" sz="2800" b="1" i="1" smtClean="0">
                <a:solidFill>
                  <a:schemeClr val="bg2"/>
                </a:solidFill>
                <a:latin typeface="Arial" charset="0"/>
                <a:cs typeface="Arial" charset="0"/>
              </a:rPr>
              <a:t> </a:t>
            </a:r>
            <a:br>
              <a:rPr lang="en-US" sz="2800" b="1" i="1" smtClean="0">
                <a:solidFill>
                  <a:schemeClr val="bg2"/>
                </a:solidFill>
                <a:latin typeface="Arial" charset="0"/>
                <a:cs typeface="Arial" charset="0"/>
              </a:rPr>
            </a:br>
            <a:endParaRPr lang="en-US" sz="2800" b="1" smtClean="0">
              <a:solidFill>
                <a:schemeClr val="bg2"/>
              </a:solidFill>
              <a:latin typeface="Arial" charset="0"/>
              <a:cs typeface="Arial" charset="0"/>
            </a:endParaRPr>
          </a:p>
          <a:p>
            <a:pPr marL="338138" indent="-338138" defTabSz="903288" eaLnBrk="1" hangingPunct="1">
              <a:lnSpc>
                <a:spcPct val="80000"/>
              </a:lnSpc>
              <a:buFontTx/>
              <a:buNone/>
            </a:pPr>
            <a:r>
              <a:rPr lang="en-US" sz="2800" b="1" smtClean="0">
                <a:solidFill>
                  <a:schemeClr val="bg2"/>
                </a:solidFill>
                <a:latin typeface="Arial" charset="0"/>
                <a:cs typeface="Arial" charset="0"/>
              </a:rPr>
              <a:t>When two objects come into contact with each other, a transfer of material will occur </a:t>
            </a:r>
            <a:br>
              <a:rPr lang="en-US" sz="2800" b="1" smtClean="0">
                <a:solidFill>
                  <a:schemeClr val="bg2"/>
                </a:solidFill>
                <a:latin typeface="Arial" charset="0"/>
                <a:cs typeface="Arial" charset="0"/>
              </a:rPr>
            </a:br>
            <a:endParaRPr lang="en-US" sz="2800" b="1" smtClean="0">
              <a:solidFill>
                <a:schemeClr val="bg2"/>
              </a:solidFill>
              <a:latin typeface="Arial" charset="0"/>
              <a:cs typeface="Arial" charset="0"/>
            </a:endParaRPr>
          </a:p>
          <a:p>
            <a:pPr marL="733425" lvl="1" indent="-280988" defTabSz="903288" eaLnBrk="1" hangingPunct="1">
              <a:lnSpc>
                <a:spcPct val="80000"/>
              </a:lnSpc>
            </a:pPr>
            <a:r>
              <a:rPr lang="en-US" b="1" smtClean="0">
                <a:solidFill>
                  <a:schemeClr val="bg2"/>
                </a:solidFill>
                <a:latin typeface="Arial" charset="0"/>
                <a:cs typeface="Arial" charset="0"/>
              </a:rPr>
              <a:t>Material may not be detectable</a:t>
            </a:r>
          </a:p>
          <a:p>
            <a:pPr marL="733425" lvl="1" indent="-280988" defTabSz="903288" eaLnBrk="1" hangingPunct="1">
              <a:lnSpc>
                <a:spcPct val="80000"/>
              </a:lnSpc>
            </a:pPr>
            <a:r>
              <a:rPr lang="en-US" b="1" smtClean="0">
                <a:solidFill>
                  <a:schemeClr val="bg2"/>
                </a:solidFill>
                <a:latin typeface="Arial" charset="0"/>
                <a:cs typeface="Arial" charset="0"/>
              </a:rPr>
              <a:t>Material may be lost</a:t>
            </a:r>
          </a:p>
          <a:p>
            <a:pPr marL="733425" lvl="1" indent="-280988" defTabSz="903288" eaLnBrk="1" hangingPunct="1">
              <a:lnSpc>
                <a:spcPct val="80000"/>
              </a:lnSpc>
            </a:pPr>
            <a:r>
              <a:rPr lang="en-US" b="1" smtClean="0">
                <a:solidFill>
                  <a:schemeClr val="tx2"/>
                </a:solidFill>
                <a:latin typeface="Arial" charset="0"/>
                <a:cs typeface="Arial" charset="0"/>
              </a:rPr>
              <a:t>Material may be visualized and collected</a:t>
            </a:r>
          </a:p>
          <a:p>
            <a:pPr marL="338138" indent="-338138" defTabSz="903288" eaLnBrk="1" hangingPunct="1">
              <a:lnSpc>
                <a:spcPct val="80000"/>
              </a:lnSpc>
              <a:buFontTx/>
              <a:buNone/>
            </a:pPr>
            <a:endParaRPr lang="en-US" sz="2800" b="1" smtClean="0">
              <a:solidFill>
                <a:schemeClr val="bg1"/>
              </a:solidFill>
              <a:latin typeface="Arial" charset="0"/>
              <a:cs typeface="Arial" charset="0"/>
            </a:endParaRPr>
          </a:p>
          <a:p>
            <a:pPr marL="338138" indent="-338138" defTabSz="903288" eaLnBrk="1" hangingPunct="1">
              <a:lnSpc>
                <a:spcPct val="80000"/>
              </a:lnSpc>
              <a:buFontTx/>
              <a:buNone/>
            </a:pPr>
            <a:r>
              <a:rPr lang="en-US" sz="2800" b="1" smtClean="0">
                <a:solidFill>
                  <a:schemeClr val="bg2"/>
                </a:solidFill>
                <a:latin typeface="Arial" charset="0"/>
                <a:cs typeface="Arial" charset="0"/>
              </a:rPr>
              <a:t>Comparison of a questioned sample to a known sample or identification of material</a:t>
            </a:r>
          </a:p>
          <a:p>
            <a:pPr marL="338138" indent="-338138" algn="r" defTabSz="903288" eaLnBrk="1" hangingPunct="1">
              <a:lnSpc>
                <a:spcPct val="80000"/>
              </a:lnSpc>
              <a:buFontTx/>
              <a:buNone/>
            </a:pPr>
            <a:endParaRPr lang="en-US" sz="2800" b="1" i="1" u="sng" smtClean="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
          <p:cNvPicPr>
            <a:picLocks noChangeAspect="1" noChangeArrowheads="1"/>
          </p:cNvPicPr>
          <p:nvPr/>
        </p:nvPicPr>
        <p:blipFill>
          <a:blip r:embed="rId3" cstate="print"/>
          <a:srcRect/>
          <a:stretch>
            <a:fillRect/>
          </a:stretch>
        </p:blipFill>
        <p:spPr bwMode="auto">
          <a:xfrm>
            <a:off x="1066800" y="838200"/>
            <a:ext cx="7086600" cy="4495800"/>
          </a:xfrm>
          <a:prstGeom prst="rect">
            <a:avLst/>
          </a:prstGeom>
          <a:noFill/>
          <a:ln w="9525">
            <a:noFill/>
            <a:miter lim="800000"/>
            <a:headEnd/>
            <a:tailEnd/>
          </a:ln>
        </p:spPr>
      </p:pic>
      <p:sp>
        <p:nvSpPr>
          <p:cNvPr id="32771" name="Text Box 3"/>
          <p:cNvSpPr txBox="1">
            <a:spLocks noChangeArrowheads="1"/>
          </p:cNvSpPr>
          <p:nvPr/>
        </p:nvSpPr>
        <p:spPr bwMode="auto">
          <a:xfrm>
            <a:off x="830263" y="5562600"/>
            <a:ext cx="7716837" cy="584200"/>
          </a:xfrm>
          <a:prstGeom prst="rect">
            <a:avLst/>
          </a:prstGeom>
          <a:noFill/>
          <a:ln w="9525">
            <a:noFill/>
            <a:miter lim="800000"/>
            <a:headEnd/>
            <a:tailEnd/>
          </a:ln>
        </p:spPr>
        <p:txBody>
          <a:bodyPr wrap="none">
            <a:spAutoFit/>
          </a:bodyPr>
          <a:lstStyle/>
          <a:p>
            <a:pPr algn="ctr" eaLnBrk="0" hangingPunct="0"/>
            <a:r>
              <a:rPr lang="en-US" sz="3200">
                <a:cs typeface="Arial" charset="0"/>
              </a:rPr>
              <a:t>The angle of the light is very important</a:t>
            </a:r>
            <a:endParaRPr lang="en-US" sz="3200" b="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
          <p:cNvPicPr>
            <a:picLocks noChangeAspect="1" noChangeArrowheads="1"/>
          </p:cNvPicPr>
          <p:nvPr/>
        </p:nvPicPr>
        <p:blipFill>
          <a:blip r:embed="rId3" cstate="print"/>
          <a:srcRect/>
          <a:stretch>
            <a:fillRect/>
          </a:stretch>
        </p:blipFill>
        <p:spPr bwMode="auto">
          <a:xfrm>
            <a:off x="990600" y="381000"/>
            <a:ext cx="7086600" cy="5029200"/>
          </a:xfrm>
          <a:prstGeom prst="rect">
            <a:avLst/>
          </a:prstGeom>
          <a:noFill/>
          <a:ln w="9525">
            <a:noFill/>
            <a:miter lim="800000"/>
            <a:headEnd/>
            <a:tailEnd/>
          </a:ln>
        </p:spPr>
      </p:pic>
      <p:sp>
        <p:nvSpPr>
          <p:cNvPr id="33795" name="Text Box 3"/>
          <p:cNvSpPr txBox="1">
            <a:spLocks noChangeArrowheads="1"/>
          </p:cNvSpPr>
          <p:nvPr/>
        </p:nvSpPr>
        <p:spPr bwMode="auto">
          <a:xfrm>
            <a:off x="533400" y="5486400"/>
            <a:ext cx="8001000" cy="1077913"/>
          </a:xfrm>
          <a:prstGeom prst="rect">
            <a:avLst/>
          </a:prstGeom>
          <a:noFill/>
          <a:ln w="9525">
            <a:noFill/>
            <a:miter lim="800000"/>
            <a:headEnd/>
            <a:tailEnd/>
          </a:ln>
        </p:spPr>
        <p:txBody>
          <a:bodyPr>
            <a:spAutoFit/>
          </a:bodyPr>
          <a:lstStyle/>
          <a:p>
            <a:pPr algn="ctr" eaLnBrk="0" hangingPunct="0"/>
            <a:r>
              <a:rPr lang="en-US" sz="3200">
                <a:cs typeface="Arial" charset="0"/>
              </a:rPr>
              <a:t>Detail in the print is visible when the lighting angle is correct</a:t>
            </a:r>
            <a:endParaRPr lang="en-US" sz="3200" b="0">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2" descr="PE bloody print treated"/>
          <p:cNvPicPr>
            <a:picLocks noChangeAspect="1" noChangeArrowheads="1"/>
          </p:cNvPicPr>
          <p:nvPr/>
        </p:nvPicPr>
        <p:blipFill>
          <a:blip r:embed="rId3" cstate="print"/>
          <a:srcRect/>
          <a:stretch>
            <a:fillRect/>
          </a:stretch>
        </p:blipFill>
        <p:spPr bwMode="auto">
          <a:xfrm>
            <a:off x="4648200" y="457200"/>
            <a:ext cx="4254500" cy="5995988"/>
          </a:xfrm>
          <a:prstGeom prst="rect">
            <a:avLst/>
          </a:prstGeom>
          <a:noFill/>
          <a:ln w="9525">
            <a:noFill/>
            <a:miter lim="800000"/>
            <a:headEnd/>
            <a:tailEnd/>
          </a:ln>
        </p:spPr>
      </p:pic>
      <p:pic>
        <p:nvPicPr>
          <p:cNvPr id="34819" name="Picture 3" descr="PE bloody print"/>
          <p:cNvPicPr>
            <a:picLocks noChangeAspect="1" noChangeArrowheads="1"/>
          </p:cNvPicPr>
          <p:nvPr/>
        </p:nvPicPr>
        <p:blipFill>
          <a:blip r:embed="rId4" cstate="print"/>
          <a:srcRect/>
          <a:stretch>
            <a:fillRect/>
          </a:stretch>
        </p:blipFill>
        <p:spPr bwMode="auto">
          <a:xfrm>
            <a:off x="457200" y="457200"/>
            <a:ext cx="4013200" cy="6005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8194"/>
                                        </p:tgtEl>
                                        <p:attrNameLst>
                                          <p:attrName>style.visibility</p:attrName>
                                        </p:attrNameLst>
                                      </p:cBhvr>
                                      <p:to>
                                        <p:strVal val="visible"/>
                                      </p:to>
                                    </p:set>
                                    <p:anim calcmode="lin" valueType="num">
                                      <p:cBhvr additive="base">
                                        <p:cTn id="7" dur="500" fill="hold"/>
                                        <p:tgtEl>
                                          <p:spTgt spid="648194"/>
                                        </p:tgtEl>
                                        <p:attrNameLst>
                                          <p:attrName>ppt_x</p:attrName>
                                        </p:attrNameLst>
                                      </p:cBhvr>
                                      <p:tavLst>
                                        <p:tav tm="0">
                                          <p:val>
                                            <p:strVal val="0-#ppt_w/2"/>
                                          </p:val>
                                        </p:tav>
                                        <p:tav tm="100000">
                                          <p:val>
                                            <p:strVal val="#ppt_x"/>
                                          </p:val>
                                        </p:tav>
                                      </p:tavLst>
                                    </p:anim>
                                    <p:anim calcmode="lin" valueType="num">
                                      <p:cBhvr additive="base">
                                        <p:cTn id="8" dur="500" fill="hold"/>
                                        <p:tgtEl>
                                          <p:spTgt spid="6481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3"/>
          <p:cNvPicPr>
            <a:picLocks noChangeAspect="1" noChangeArrowheads="1"/>
          </p:cNvPicPr>
          <p:nvPr/>
        </p:nvPicPr>
        <p:blipFill>
          <a:blip r:embed="rId2" cstate="print"/>
          <a:srcRect/>
          <a:stretch>
            <a:fillRect/>
          </a:stretch>
        </p:blipFill>
        <p:spPr bwMode="auto">
          <a:xfrm>
            <a:off x="304800" y="304800"/>
            <a:ext cx="4833938" cy="6324600"/>
          </a:xfrm>
          <a:prstGeom prst="rect">
            <a:avLst/>
          </a:prstGeom>
          <a:noFill/>
          <a:ln w="9525">
            <a:noFill/>
            <a:miter lim="800000"/>
            <a:headEnd/>
            <a:tailEnd/>
          </a:ln>
        </p:spPr>
      </p:pic>
      <p:sp>
        <p:nvSpPr>
          <p:cNvPr id="194563" name="Text Box 3"/>
          <p:cNvSpPr txBox="1">
            <a:spLocks noChangeArrowheads="1"/>
          </p:cNvSpPr>
          <p:nvPr/>
        </p:nvSpPr>
        <p:spPr bwMode="auto">
          <a:xfrm>
            <a:off x="5410200" y="381000"/>
            <a:ext cx="3505200" cy="1077913"/>
          </a:xfrm>
          <a:prstGeom prst="rect">
            <a:avLst/>
          </a:prstGeom>
          <a:noFill/>
          <a:ln w="9525">
            <a:noFill/>
            <a:miter lim="800000"/>
            <a:headEnd/>
            <a:tailEnd/>
          </a:ln>
          <a:effectLst/>
        </p:spPr>
        <p:txBody>
          <a:bodyPr>
            <a:spAutoFit/>
          </a:bodyPr>
          <a:lstStyle/>
          <a:p>
            <a:pPr algn="ctr">
              <a:spcBef>
                <a:spcPct val="50000"/>
              </a:spcBef>
              <a:defRPr/>
            </a:pPr>
            <a:r>
              <a:rPr lang="en-US" sz="3200" dirty="0">
                <a:solidFill>
                  <a:srgbClr val="FFCC00"/>
                </a:solidFill>
                <a:effectLst>
                  <a:outerShdw blurRad="38100" dist="38100" dir="2700000" algn="tl">
                    <a:srgbClr val="000000">
                      <a:alpha val="43137"/>
                    </a:srgbClr>
                  </a:outerShdw>
                </a:effectLst>
                <a:latin typeface="Cambria" pitchFamily="18" charset="0"/>
              </a:rPr>
              <a:t>Suspect’s known shoes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2"/>
          <p:cNvPicPr>
            <a:picLocks noChangeAspect="1" noChangeArrowheads="1"/>
          </p:cNvPicPr>
          <p:nvPr/>
        </p:nvPicPr>
        <p:blipFill>
          <a:blip r:embed="rId2" cstate="print"/>
          <a:srcRect/>
          <a:stretch>
            <a:fillRect/>
          </a:stretch>
        </p:blipFill>
        <p:spPr bwMode="auto">
          <a:xfrm>
            <a:off x="381000" y="762000"/>
            <a:ext cx="4805363" cy="5715000"/>
          </a:xfrm>
          <a:prstGeom prst="rect">
            <a:avLst/>
          </a:prstGeom>
          <a:noFill/>
          <a:ln w="9525">
            <a:noFill/>
            <a:miter lim="800000"/>
            <a:headEnd/>
            <a:tailEnd/>
          </a:ln>
        </p:spPr>
      </p:pic>
      <p:sp>
        <p:nvSpPr>
          <p:cNvPr id="195587" name="Text Box 3"/>
          <p:cNvSpPr txBox="1">
            <a:spLocks noChangeArrowheads="1"/>
          </p:cNvSpPr>
          <p:nvPr/>
        </p:nvSpPr>
        <p:spPr bwMode="auto">
          <a:xfrm>
            <a:off x="5334000" y="762000"/>
            <a:ext cx="3276600" cy="1570038"/>
          </a:xfrm>
          <a:prstGeom prst="rect">
            <a:avLst/>
          </a:prstGeom>
          <a:noFill/>
          <a:ln w="9525">
            <a:noFill/>
            <a:miter lim="800000"/>
            <a:headEnd/>
            <a:tailEnd/>
          </a:ln>
          <a:effectLst/>
        </p:spPr>
        <p:txBody>
          <a:bodyPr>
            <a:spAutoFit/>
          </a:bodyPr>
          <a:lstStyle/>
          <a:p>
            <a:pPr algn="ctr">
              <a:spcBef>
                <a:spcPct val="50000"/>
              </a:spcBef>
              <a:defRPr/>
            </a:pPr>
            <a:r>
              <a:rPr lang="en-US" sz="3200" dirty="0">
                <a:solidFill>
                  <a:srgbClr val="FFCC00"/>
                </a:solidFill>
                <a:effectLst>
                  <a:outerShdw blurRad="38100" dist="38100" dir="2700000" algn="tl">
                    <a:srgbClr val="000000">
                      <a:alpha val="43137"/>
                    </a:srgbClr>
                  </a:outerShdw>
                </a:effectLst>
                <a:latin typeface="Cambria" pitchFamily="18" charset="0"/>
              </a:rPr>
              <a:t>Test print of suspect’s known left shoe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
          <p:cNvPicPr>
            <a:picLocks noChangeAspect="1" noChangeArrowheads="1"/>
          </p:cNvPicPr>
          <p:nvPr/>
        </p:nvPicPr>
        <p:blipFill>
          <a:blip r:embed="rId2" cstate="print"/>
          <a:srcRect/>
          <a:stretch>
            <a:fillRect/>
          </a:stretch>
        </p:blipFill>
        <p:spPr bwMode="auto">
          <a:xfrm>
            <a:off x="152400" y="152400"/>
            <a:ext cx="5032375" cy="5943600"/>
          </a:xfrm>
          <a:prstGeom prst="rect">
            <a:avLst/>
          </a:prstGeom>
          <a:noFill/>
          <a:ln w="9525">
            <a:noFill/>
            <a:miter lim="800000"/>
            <a:headEnd/>
            <a:tailEnd/>
          </a:ln>
        </p:spPr>
      </p:pic>
      <p:sp>
        <p:nvSpPr>
          <p:cNvPr id="196611" name="Text Box 3"/>
          <p:cNvSpPr txBox="1">
            <a:spLocks noChangeArrowheads="1"/>
          </p:cNvSpPr>
          <p:nvPr/>
        </p:nvSpPr>
        <p:spPr bwMode="auto">
          <a:xfrm>
            <a:off x="5638800" y="304800"/>
            <a:ext cx="3048000" cy="1077913"/>
          </a:xfrm>
          <a:prstGeom prst="rect">
            <a:avLst/>
          </a:prstGeom>
          <a:noFill/>
          <a:ln w="9525">
            <a:noFill/>
            <a:miter lim="800000"/>
            <a:headEnd/>
            <a:tailEnd/>
          </a:ln>
          <a:effectLst/>
        </p:spPr>
        <p:txBody>
          <a:bodyPr>
            <a:spAutoFit/>
          </a:bodyPr>
          <a:lstStyle/>
          <a:p>
            <a:pPr algn="ctr">
              <a:spcBef>
                <a:spcPct val="50000"/>
              </a:spcBef>
              <a:defRPr/>
            </a:pPr>
            <a:r>
              <a:rPr lang="en-US" sz="3200" dirty="0">
                <a:solidFill>
                  <a:srgbClr val="FFCC00"/>
                </a:solidFill>
                <a:effectLst>
                  <a:outerShdw blurRad="38100" dist="38100" dir="2700000" algn="tl">
                    <a:srgbClr val="000000">
                      <a:alpha val="43137"/>
                    </a:srgbClr>
                  </a:outerShdw>
                </a:effectLst>
                <a:latin typeface="Cambria" pitchFamily="18" charset="0"/>
              </a:rPr>
              <a:t>Print on glass from scene</a:t>
            </a:r>
          </a:p>
        </p:txBody>
      </p:sp>
      <p:sp>
        <p:nvSpPr>
          <p:cNvPr id="37892" name="Rectangle 3"/>
          <p:cNvSpPr>
            <a:spLocks noChangeArrowheads="1"/>
          </p:cNvSpPr>
          <p:nvPr/>
        </p:nvSpPr>
        <p:spPr bwMode="auto">
          <a:xfrm>
            <a:off x="1600200" y="457200"/>
            <a:ext cx="1676400" cy="1143000"/>
          </a:xfrm>
          <a:prstGeom prst="rect">
            <a:avLst/>
          </a:prstGeom>
          <a:solidFill>
            <a:schemeClr val="bg2"/>
          </a:solidFill>
          <a:ln w="9525" algn="ctr">
            <a:solidFill>
              <a:schemeClr val="bg2"/>
            </a:solidFill>
            <a:round/>
            <a:headEnd/>
            <a:tailEnd/>
          </a:ln>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1"/>
          <p:cNvPicPr>
            <a:picLocks noChangeAspect="1" noChangeArrowheads="1"/>
          </p:cNvPicPr>
          <p:nvPr/>
        </p:nvPicPr>
        <p:blipFill>
          <a:blip r:embed="rId2" cstate="print"/>
          <a:srcRect/>
          <a:stretch>
            <a:fillRect/>
          </a:stretch>
        </p:blipFill>
        <p:spPr bwMode="auto">
          <a:xfrm>
            <a:off x="228600" y="152400"/>
            <a:ext cx="5475288" cy="6324600"/>
          </a:xfrm>
          <a:prstGeom prst="rect">
            <a:avLst/>
          </a:prstGeom>
          <a:noFill/>
          <a:ln w="9525">
            <a:noFill/>
            <a:miter lim="800000"/>
            <a:headEnd/>
            <a:tailEnd/>
          </a:ln>
        </p:spPr>
      </p:pic>
      <p:sp>
        <p:nvSpPr>
          <p:cNvPr id="197635" name="Text Box 3"/>
          <p:cNvSpPr txBox="1">
            <a:spLocks noChangeArrowheads="1"/>
          </p:cNvSpPr>
          <p:nvPr/>
        </p:nvSpPr>
        <p:spPr bwMode="auto">
          <a:xfrm>
            <a:off x="5867400" y="228600"/>
            <a:ext cx="3048000" cy="1384300"/>
          </a:xfrm>
          <a:prstGeom prst="rect">
            <a:avLst/>
          </a:prstGeom>
          <a:noFill/>
          <a:ln w="9525">
            <a:noFill/>
            <a:miter lim="800000"/>
            <a:headEnd/>
            <a:tailEnd/>
          </a:ln>
          <a:effectLst/>
        </p:spPr>
        <p:txBody>
          <a:bodyPr>
            <a:spAutoFit/>
          </a:bodyPr>
          <a:lstStyle/>
          <a:p>
            <a:pPr algn="ctr">
              <a:spcBef>
                <a:spcPct val="50000"/>
              </a:spcBef>
              <a:defRPr/>
            </a:pPr>
            <a:r>
              <a:rPr lang="en-US" sz="2800" dirty="0">
                <a:solidFill>
                  <a:srgbClr val="FFCC00"/>
                </a:solidFill>
                <a:effectLst>
                  <a:outerShdw blurRad="38100" dist="38100" dir="2700000" algn="tl">
                    <a:srgbClr val="000000">
                      <a:alpha val="43137"/>
                    </a:srgbClr>
                  </a:outerShdw>
                </a:effectLst>
                <a:latin typeface="Cambria" pitchFamily="18" charset="0"/>
              </a:rPr>
              <a:t>Overlay of test print on print from scene</a:t>
            </a:r>
          </a:p>
        </p:txBody>
      </p:sp>
      <p:sp>
        <p:nvSpPr>
          <p:cNvPr id="38916" name="Rectangle 3"/>
          <p:cNvSpPr>
            <a:spLocks noChangeArrowheads="1"/>
          </p:cNvSpPr>
          <p:nvPr/>
        </p:nvSpPr>
        <p:spPr bwMode="auto">
          <a:xfrm>
            <a:off x="1752600" y="304800"/>
            <a:ext cx="1752600" cy="1219200"/>
          </a:xfrm>
          <a:prstGeom prst="rect">
            <a:avLst/>
          </a:prstGeom>
          <a:solidFill>
            <a:schemeClr val="bg2"/>
          </a:solidFill>
          <a:ln w="9525" algn="ctr">
            <a:solidFill>
              <a:schemeClr val="bg2"/>
            </a:solidFill>
            <a:round/>
            <a:headEnd/>
            <a:tailEnd/>
          </a:ln>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228600"/>
            <a:ext cx="9144000" cy="1143000"/>
          </a:xfrm>
        </p:spPr>
        <p:txBody>
          <a:bodyPr lIns="90488" tIns="46038" rIns="90488" bIns="46038" anchor="b"/>
          <a:lstStyle/>
          <a:p>
            <a:pPr eaLnBrk="1" hangingPunct="1">
              <a:defRPr/>
            </a:pPr>
            <a:r>
              <a:rPr lang="en-US" b="1" dirty="0" smtClean="0">
                <a:effectLst>
                  <a:outerShdw blurRad="38100" dist="38100" dir="2700000" algn="tl">
                    <a:srgbClr val="000000">
                      <a:alpha val="43137"/>
                    </a:srgbClr>
                  </a:outerShdw>
                </a:effectLst>
                <a:latin typeface="Cambria" pitchFamily="18" charset="0"/>
              </a:rPr>
              <a:t>Composition of Gunshot Primer Residue </a:t>
            </a:r>
          </a:p>
        </p:txBody>
      </p:sp>
      <p:sp>
        <p:nvSpPr>
          <p:cNvPr id="39939" name="Rectangle 3"/>
          <p:cNvSpPr>
            <a:spLocks noGrp="1" noChangeArrowheads="1"/>
          </p:cNvSpPr>
          <p:nvPr>
            <p:ph type="body" idx="1"/>
          </p:nvPr>
        </p:nvSpPr>
        <p:spPr>
          <a:xfrm>
            <a:off x="914400" y="1547813"/>
            <a:ext cx="2971800" cy="2262187"/>
          </a:xfrm>
          <a:noFill/>
        </p:spPr>
        <p:txBody>
          <a:bodyPr lIns="90488" tIns="44450" rIns="90488" bIns="44450"/>
          <a:lstStyle/>
          <a:p>
            <a:pPr marL="338138" indent="-338138" algn="ctr" defTabSz="903288" eaLnBrk="1" hangingPunct="1">
              <a:buFontTx/>
              <a:buNone/>
            </a:pPr>
            <a:r>
              <a:rPr lang="en-US" sz="2800" b="1" smtClean="0">
                <a:solidFill>
                  <a:schemeClr val="bg2"/>
                </a:solidFill>
              </a:rPr>
              <a:t>Lead (Pb)</a:t>
            </a:r>
          </a:p>
          <a:p>
            <a:pPr marL="338138" indent="-338138" algn="ctr" defTabSz="903288" eaLnBrk="1" hangingPunct="1">
              <a:buFontTx/>
              <a:buNone/>
            </a:pPr>
            <a:r>
              <a:rPr lang="en-US" sz="2800" b="1" smtClean="0">
                <a:solidFill>
                  <a:schemeClr val="bg2"/>
                </a:solidFill>
              </a:rPr>
              <a:t>Barium (Ba)</a:t>
            </a:r>
          </a:p>
          <a:p>
            <a:pPr marL="338138" indent="-338138" algn="ctr" defTabSz="903288" eaLnBrk="1" hangingPunct="1">
              <a:buFontTx/>
              <a:buNone/>
            </a:pPr>
            <a:r>
              <a:rPr lang="en-US" sz="2800" b="1" smtClean="0">
                <a:solidFill>
                  <a:schemeClr val="bg2"/>
                </a:solidFill>
              </a:rPr>
              <a:t>Antimony (Sb)</a:t>
            </a:r>
          </a:p>
          <a:p>
            <a:pPr marL="733425" lvl="1" indent="-280988" algn="ctr" defTabSz="903288" eaLnBrk="1" hangingPunct="1">
              <a:buFontTx/>
              <a:buNone/>
            </a:pPr>
            <a:endParaRPr lang="en-US" b="1" smtClean="0"/>
          </a:p>
        </p:txBody>
      </p:sp>
      <p:pic>
        <p:nvPicPr>
          <p:cNvPr id="39940" name="Picture 4"/>
          <p:cNvPicPr>
            <a:picLocks noChangeArrowheads="1"/>
          </p:cNvPicPr>
          <p:nvPr/>
        </p:nvPicPr>
        <p:blipFill>
          <a:blip r:embed="rId3" cstate="print"/>
          <a:srcRect b="44006"/>
          <a:stretch>
            <a:fillRect/>
          </a:stretch>
        </p:blipFill>
        <p:spPr bwMode="auto">
          <a:xfrm>
            <a:off x="381000" y="3505200"/>
            <a:ext cx="8458200" cy="2819400"/>
          </a:xfrm>
          <a:prstGeom prst="rect">
            <a:avLst/>
          </a:prstGeom>
          <a:noFill/>
          <a:ln w="12700">
            <a:noFill/>
            <a:miter lim="800000"/>
            <a:headEnd/>
            <a:tailEnd/>
          </a:ln>
        </p:spPr>
      </p:pic>
      <p:sp>
        <p:nvSpPr>
          <p:cNvPr id="145413" name="Rectangle 5"/>
          <p:cNvSpPr>
            <a:spLocks noChangeArrowheads="1"/>
          </p:cNvSpPr>
          <p:nvPr/>
        </p:nvSpPr>
        <p:spPr bwMode="auto">
          <a:xfrm>
            <a:off x="1981200" y="6248400"/>
            <a:ext cx="5257800" cy="609600"/>
          </a:xfrm>
          <a:prstGeom prst="rect">
            <a:avLst/>
          </a:prstGeom>
          <a:noFill/>
          <a:ln w="9525">
            <a:noFill/>
            <a:miter lim="800000"/>
            <a:headEnd/>
            <a:tailEnd/>
          </a:ln>
          <a:effectLst/>
        </p:spPr>
        <p:txBody>
          <a:bodyPr anchor="ctr"/>
          <a:lstStyle/>
          <a:p>
            <a:pPr algn="ctr">
              <a:defRPr/>
            </a:pPr>
            <a:r>
              <a:rPr lang="en-US" sz="2400" dirty="0">
                <a:solidFill>
                  <a:schemeClr val="bg2"/>
                </a:solidFill>
                <a:latin typeface="+mn-lt"/>
              </a:rPr>
              <a:t>SEM-EDS Analysis</a:t>
            </a:r>
          </a:p>
        </p:txBody>
      </p:sp>
      <p:pic>
        <p:nvPicPr>
          <p:cNvPr id="39942" name="Picture 5"/>
          <p:cNvPicPr>
            <a:picLocks noChangeArrowheads="1"/>
          </p:cNvPicPr>
          <p:nvPr/>
        </p:nvPicPr>
        <p:blipFill>
          <a:blip r:embed="rId4" cstate="print"/>
          <a:srcRect l="6706" t="8203" r="12000" b="13358"/>
          <a:stretch>
            <a:fillRect/>
          </a:stretch>
        </p:blipFill>
        <p:spPr bwMode="auto">
          <a:xfrm>
            <a:off x="4724400" y="1371600"/>
            <a:ext cx="3429000" cy="1828800"/>
          </a:xfrm>
          <a:prstGeom prst="rect">
            <a:avLst/>
          </a:prstGeom>
          <a:noFill/>
          <a:ln w="12699">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457200" y="609600"/>
            <a:ext cx="8229600" cy="1143000"/>
          </a:xfrm>
        </p:spPr>
        <p:txBody>
          <a:bodyPr/>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Limitations to Analysis</a:t>
            </a:r>
          </a:p>
        </p:txBody>
      </p:sp>
      <p:sp>
        <p:nvSpPr>
          <p:cNvPr id="40963" name="Rectangle 3"/>
          <p:cNvSpPr>
            <a:spLocks noGrp="1" noChangeArrowheads="1"/>
          </p:cNvSpPr>
          <p:nvPr>
            <p:ph type="body" idx="1"/>
          </p:nvPr>
        </p:nvSpPr>
        <p:spPr>
          <a:xfrm>
            <a:off x="533400" y="2362200"/>
            <a:ext cx="8153400" cy="3382963"/>
          </a:xfrm>
        </p:spPr>
        <p:txBody>
          <a:bodyPr/>
          <a:lstStyle/>
          <a:p>
            <a:pPr eaLnBrk="1" hangingPunct="1"/>
            <a:r>
              <a:rPr lang="en-US" smtClean="0">
                <a:solidFill>
                  <a:schemeClr val="bg2"/>
                </a:solidFill>
                <a:latin typeface="Arial" charset="0"/>
                <a:cs typeface="Arial" charset="0"/>
              </a:rPr>
              <a:t>Collection must occur within 4 hours of shooting</a:t>
            </a:r>
          </a:p>
          <a:p>
            <a:pPr eaLnBrk="1" hangingPunct="1"/>
            <a:endParaRPr lang="en-US" sz="2000" smtClean="0">
              <a:solidFill>
                <a:schemeClr val="bg2"/>
              </a:solidFill>
              <a:latin typeface="Arial" charset="0"/>
              <a:cs typeface="Arial" charset="0"/>
            </a:endParaRPr>
          </a:p>
          <a:p>
            <a:pPr eaLnBrk="1" hangingPunct="1"/>
            <a:r>
              <a:rPr lang="en-US" smtClean="0">
                <a:solidFill>
                  <a:schemeClr val="bg2"/>
                </a:solidFill>
                <a:latin typeface="Arial" charset="0"/>
                <a:cs typeface="Arial" charset="0"/>
              </a:rPr>
              <a:t>Victim kits are not analyzed (including suicides)</a:t>
            </a:r>
          </a:p>
          <a:p>
            <a:pPr eaLnBrk="1" hangingPunct="1"/>
            <a:endParaRPr lang="en-US" sz="2000" smtClean="0">
              <a:solidFill>
                <a:schemeClr val="bg2"/>
              </a:solidFill>
              <a:latin typeface="Arial" charset="0"/>
              <a:cs typeface="Arial" charset="0"/>
            </a:endParaRPr>
          </a:p>
          <a:p>
            <a:pPr eaLnBrk="1" hangingPunct="1"/>
            <a:r>
              <a:rPr lang="en-US" smtClean="0">
                <a:solidFill>
                  <a:schemeClr val="bg2"/>
                </a:solidFill>
                <a:latin typeface="Arial" charset="0"/>
                <a:cs typeface="Arial" charset="0"/>
              </a:rPr>
              <a:t>Only 2-stub kits will be accepted</a:t>
            </a:r>
          </a:p>
          <a:p>
            <a:pPr eaLnBrk="1" hangingPunct="1">
              <a:buFontTx/>
              <a:buNone/>
            </a:pPr>
            <a:endParaRPr lang="en-US" smtClean="0">
              <a:solidFill>
                <a:schemeClr val="bg2"/>
              </a:solidFill>
              <a:latin typeface="Arial"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1219200"/>
            <a:ext cx="9144000" cy="1143000"/>
          </a:xfrm>
        </p:spPr>
        <p:txBody>
          <a:bodyPr lIns="90488" tIns="46038" rIns="90488" bIns="46038" anchor="b"/>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Conclusions from GSR Analysis</a:t>
            </a:r>
          </a:p>
        </p:txBody>
      </p:sp>
      <p:sp>
        <p:nvSpPr>
          <p:cNvPr id="41987" name="Rectangle 3"/>
          <p:cNvSpPr>
            <a:spLocks noGrp="1" noChangeArrowheads="1"/>
          </p:cNvSpPr>
          <p:nvPr>
            <p:ph type="body" idx="1"/>
          </p:nvPr>
        </p:nvSpPr>
        <p:spPr>
          <a:xfrm>
            <a:off x="0" y="2743200"/>
            <a:ext cx="9144000" cy="3429000"/>
          </a:xfrm>
          <a:noFill/>
        </p:spPr>
        <p:txBody>
          <a:bodyPr lIns="90488" tIns="44450" rIns="90488" bIns="44450"/>
          <a:lstStyle/>
          <a:p>
            <a:pPr marL="338138" indent="-338138" defTabSz="903288" eaLnBrk="1" hangingPunct="1"/>
            <a:r>
              <a:rPr lang="en-US" sz="2600" b="1" u="sng" smtClean="0">
                <a:solidFill>
                  <a:srgbClr val="81ABFF"/>
                </a:solidFill>
                <a:latin typeface="Arial" charset="0"/>
                <a:cs typeface="Arial" charset="0"/>
              </a:rPr>
              <a:t>Characteristic</a:t>
            </a:r>
            <a:r>
              <a:rPr lang="en-US" sz="2600" b="1" smtClean="0">
                <a:latin typeface="Arial" charset="0"/>
                <a:cs typeface="Arial" charset="0"/>
              </a:rPr>
              <a:t> </a:t>
            </a:r>
            <a:r>
              <a:rPr lang="en-US" sz="2600" b="1" smtClean="0">
                <a:solidFill>
                  <a:schemeClr val="bg2"/>
                </a:solidFill>
                <a:latin typeface="Arial" charset="0"/>
                <a:cs typeface="Arial" charset="0"/>
              </a:rPr>
              <a:t>particles (shape &amp; 3 elements present)</a:t>
            </a:r>
          </a:p>
          <a:p>
            <a:pPr marL="338138" indent="-338138" defTabSz="903288" eaLnBrk="1" hangingPunct="1"/>
            <a:r>
              <a:rPr lang="en-US" sz="2600" b="1" u="sng" smtClean="0">
                <a:solidFill>
                  <a:srgbClr val="81ABFF"/>
                </a:solidFill>
                <a:latin typeface="Arial" charset="0"/>
                <a:cs typeface="Arial" charset="0"/>
              </a:rPr>
              <a:t>Indicative</a:t>
            </a:r>
            <a:r>
              <a:rPr lang="en-US" sz="2600" b="1" smtClean="0">
                <a:latin typeface="Arial" charset="0"/>
                <a:cs typeface="Arial" charset="0"/>
              </a:rPr>
              <a:t> </a:t>
            </a:r>
            <a:r>
              <a:rPr lang="en-US" sz="2600" b="1" smtClean="0">
                <a:solidFill>
                  <a:schemeClr val="bg2"/>
                </a:solidFill>
                <a:latin typeface="Arial" charset="0"/>
                <a:cs typeface="Arial" charset="0"/>
              </a:rPr>
              <a:t>particles (shape &amp; 2 elements present)</a:t>
            </a:r>
          </a:p>
          <a:p>
            <a:pPr marL="338138" indent="-338138" algn="ctr" defTabSz="903288" eaLnBrk="1" hangingPunct="1">
              <a:buFontTx/>
              <a:buNone/>
            </a:pPr>
            <a:endParaRPr lang="en-US" sz="2800" b="1" smtClean="0">
              <a:latin typeface="Arial" charset="0"/>
              <a:cs typeface="Arial" charset="0"/>
            </a:endParaRPr>
          </a:p>
          <a:p>
            <a:pPr marL="1138238" lvl="2" indent="-338138" defTabSz="903288" eaLnBrk="1" hangingPunct="1"/>
            <a:r>
              <a:rPr lang="en-US" sz="2800" b="1" smtClean="0">
                <a:solidFill>
                  <a:schemeClr val="bg2"/>
                </a:solidFill>
                <a:latin typeface="Arial" charset="0"/>
                <a:cs typeface="Arial" charset="0"/>
              </a:rPr>
              <a:t>Fired a weapon</a:t>
            </a:r>
          </a:p>
          <a:p>
            <a:pPr marL="1138238" lvl="2" indent="-338138" defTabSz="903288" eaLnBrk="1" hangingPunct="1"/>
            <a:r>
              <a:rPr lang="en-US" sz="2800" b="1" smtClean="0">
                <a:solidFill>
                  <a:schemeClr val="bg2"/>
                </a:solidFill>
                <a:latin typeface="Arial" charset="0"/>
                <a:cs typeface="Arial" charset="0"/>
              </a:rPr>
              <a:t>Immediate proximity of a weapon being fired</a:t>
            </a:r>
          </a:p>
          <a:p>
            <a:pPr marL="1138238" lvl="2" indent="-338138" defTabSz="903288" eaLnBrk="1" hangingPunct="1"/>
            <a:r>
              <a:rPr lang="en-US" sz="2800" b="1" smtClean="0">
                <a:solidFill>
                  <a:schemeClr val="bg2"/>
                </a:solidFill>
                <a:latin typeface="Arial" charset="0"/>
                <a:cs typeface="Arial" charset="0"/>
              </a:rPr>
              <a:t>Handled a fired weapon</a:t>
            </a:r>
          </a:p>
          <a:p>
            <a:pPr marL="733425" lvl="1" indent="-280988" defTabSz="903288" eaLnBrk="1" hangingPunct="1">
              <a:buFontTx/>
              <a:buNone/>
            </a:pPr>
            <a:endParaRPr lang="en-US" b="1"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defRPr/>
            </a:pPr>
            <a:r>
              <a:rPr lang="en-US" sz="6600" b="1" dirty="0" smtClean="0">
                <a:effectLst>
                  <a:outerShdw blurRad="38100" dist="38100" dir="2700000" algn="tl">
                    <a:srgbClr val="000000">
                      <a:alpha val="43137"/>
                    </a:srgbClr>
                  </a:outerShdw>
                </a:effectLst>
                <a:latin typeface="Cambria" pitchFamily="18" charset="0"/>
              </a:rPr>
              <a:t>Hair Evidence</a:t>
            </a:r>
          </a:p>
        </p:txBody>
      </p:sp>
      <p:sp>
        <p:nvSpPr>
          <p:cNvPr id="6147" name="Rectangle 3"/>
          <p:cNvSpPr>
            <a:spLocks noGrp="1" noChangeArrowheads="1"/>
          </p:cNvSpPr>
          <p:nvPr>
            <p:ph type="body" idx="1"/>
          </p:nvPr>
        </p:nvSpPr>
        <p:spPr>
          <a:xfrm>
            <a:off x="0" y="1676400"/>
            <a:ext cx="9144000" cy="4953000"/>
          </a:xfrm>
        </p:spPr>
        <p:txBody>
          <a:bodyPr/>
          <a:lstStyle/>
          <a:p>
            <a:pPr algn="ctr" eaLnBrk="1" hangingPunct="1">
              <a:spcBef>
                <a:spcPct val="0"/>
              </a:spcBef>
            </a:pPr>
            <a:r>
              <a:rPr lang="en-US" sz="2800" b="1" smtClean="0">
                <a:solidFill>
                  <a:schemeClr val="bg2"/>
                </a:solidFill>
              </a:rPr>
              <a:t>100,000 – 150,000 head hairs per scalp</a:t>
            </a:r>
          </a:p>
          <a:p>
            <a:pPr algn="ctr" eaLnBrk="1" hangingPunct="1"/>
            <a:r>
              <a:rPr lang="en-US" sz="2800" b="1" smtClean="0">
                <a:solidFill>
                  <a:schemeClr val="bg2"/>
                </a:solidFill>
              </a:rPr>
              <a:t> Average life span of hair is 2 – 6 years </a:t>
            </a:r>
          </a:p>
          <a:p>
            <a:pPr algn="ctr" eaLnBrk="1" hangingPunct="1"/>
            <a:r>
              <a:rPr lang="en-US" sz="2800" b="1" smtClean="0">
                <a:solidFill>
                  <a:schemeClr val="bg2"/>
                </a:solidFill>
              </a:rPr>
              <a:t>100 – 150 hairs can be shed in 1 day</a:t>
            </a:r>
          </a:p>
          <a:p>
            <a:pPr algn="ctr" eaLnBrk="1" hangingPunct="1">
              <a:buFontTx/>
              <a:buNone/>
            </a:pPr>
            <a:endParaRPr lang="en-US" sz="1000" b="1" smtClean="0">
              <a:solidFill>
                <a:schemeClr val="bg2"/>
              </a:solidFill>
            </a:endParaRPr>
          </a:p>
          <a:p>
            <a:pPr algn="ctr" eaLnBrk="1" hangingPunct="1">
              <a:buFontTx/>
              <a:buNone/>
            </a:pPr>
            <a:r>
              <a:rPr lang="en-US" sz="2800" smtClean="0">
                <a:solidFill>
                  <a:schemeClr val="bg2"/>
                </a:solidFill>
              </a:rPr>
              <a:t>“It has been found that when two hair samples are randomly selected from the population and compared microscopically, it is very unusual that they cannot be distinguished.  However, the possibility cannot be dismissed that there may be two hair samples whose ranges of variation overlap and, therefore, a positive identification cannot be made” –Microscopy of Hair, FBI</a:t>
            </a:r>
          </a:p>
          <a:p>
            <a:pPr algn="ctr" eaLnBrk="1" hangingPunct="1">
              <a:buFontTx/>
              <a:buNone/>
            </a:pPr>
            <a:endParaRPr lang="en-US" sz="2800" smtClean="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Gunshot2"/>
          <p:cNvPicPr>
            <a:picLocks noChangeAspect="1" noChangeArrowheads="1"/>
          </p:cNvPicPr>
          <p:nvPr/>
        </p:nvPicPr>
        <p:blipFill>
          <a:blip r:embed="rId3" cstate="print"/>
          <a:srcRect/>
          <a:stretch>
            <a:fillRect/>
          </a:stretch>
        </p:blipFill>
        <p:spPr bwMode="auto">
          <a:xfrm>
            <a:off x="481013" y="233363"/>
            <a:ext cx="8181975" cy="639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rrowheads="1"/>
          </p:cNvPicPr>
          <p:nvPr/>
        </p:nvPicPr>
        <p:blipFill>
          <a:blip r:embed="rId3" cstate="print"/>
          <a:srcRect/>
          <a:stretch>
            <a:fillRect/>
          </a:stretch>
        </p:blipFill>
        <p:spPr bwMode="auto">
          <a:xfrm>
            <a:off x="4876800" y="1066800"/>
            <a:ext cx="3960813" cy="5160963"/>
          </a:xfrm>
          <a:prstGeom prst="rect">
            <a:avLst/>
          </a:prstGeom>
          <a:noFill/>
          <a:ln w="12699">
            <a:noFill/>
            <a:miter lim="800000"/>
            <a:headEnd/>
            <a:tailEnd/>
          </a:ln>
        </p:spPr>
      </p:pic>
      <p:pic>
        <p:nvPicPr>
          <p:cNvPr id="44035" name="Picture 3"/>
          <p:cNvPicPr>
            <a:picLocks noChangeArrowheads="1"/>
          </p:cNvPicPr>
          <p:nvPr/>
        </p:nvPicPr>
        <p:blipFill>
          <a:blip r:embed="rId4" cstate="print"/>
          <a:srcRect/>
          <a:stretch>
            <a:fillRect/>
          </a:stretch>
        </p:blipFill>
        <p:spPr bwMode="auto">
          <a:xfrm>
            <a:off x="838200" y="3581400"/>
            <a:ext cx="4724400" cy="3043238"/>
          </a:xfrm>
          <a:prstGeom prst="rect">
            <a:avLst/>
          </a:prstGeom>
          <a:noFill/>
          <a:ln w="9525">
            <a:noFill/>
            <a:miter lim="800000"/>
            <a:headEnd/>
            <a:tailEnd/>
          </a:ln>
        </p:spPr>
      </p:pic>
      <p:sp>
        <p:nvSpPr>
          <p:cNvPr id="5" name="TextBox 4"/>
          <p:cNvSpPr txBox="1"/>
          <p:nvPr/>
        </p:nvSpPr>
        <p:spPr>
          <a:xfrm>
            <a:off x="609600" y="838200"/>
            <a:ext cx="3962400" cy="1938338"/>
          </a:xfrm>
          <a:prstGeom prst="rect">
            <a:avLst/>
          </a:prstGeom>
          <a:noFill/>
        </p:spPr>
        <p:txBody>
          <a:bodyPr>
            <a:spAutoFit/>
          </a:bodyPr>
          <a:lstStyle/>
          <a:p>
            <a:pPr>
              <a:defRPr/>
            </a:pPr>
            <a:r>
              <a:rPr lang="en-US" sz="6000" dirty="0">
                <a:solidFill>
                  <a:srgbClr val="FFC000"/>
                </a:solidFill>
                <a:effectLst>
                  <a:outerShdw blurRad="38100" dist="38100" dir="2700000" algn="tl">
                    <a:srgbClr val="000000">
                      <a:alpha val="43137"/>
                    </a:srgbClr>
                  </a:outerShdw>
                </a:effectLst>
                <a:latin typeface="Cambria" pitchFamily="18" charset="0"/>
              </a:rPr>
              <a:t>Glass Evidence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228600" y="274638"/>
            <a:ext cx="8686800" cy="1143000"/>
          </a:xfrm>
        </p:spPr>
        <p:txBody>
          <a:bodyPr/>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Analysis of Glass Evidence</a:t>
            </a:r>
            <a:endParaRPr lang="en-US" sz="5400" dirty="0" smtClean="0">
              <a:effectLst>
                <a:outerShdw blurRad="38100" dist="38100" dir="2700000" algn="tl">
                  <a:srgbClr val="000000">
                    <a:alpha val="43137"/>
                  </a:srgbClr>
                </a:outerShdw>
              </a:effectLst>
              <a:latin typeface="Cambria" pitchFamily="18" charset="0"/>
            </a:endParaRPr>
          </a:p>
        </p:txBody>
      </p:sp>
      <p:sp>
        <p:nvSpPr>
          <p:cNvPr id="45059" name="Rectangle 3"/>
          <p:cNvSpPr>
            <a:spLocks noGrp="1" noChangeArrowheads="1"/>
          </p:cNvSpPr>
          <p:nvPr>
            <p:ph type="body" idx="1"/>
          </p:nvPr>
        </p:nvSpPr>
        <p:spPr>
          <a:xfrm>
            <a:off x="381000" y="1828800"/>
            <a:ext cx="8382000" cy="4110038"/>
          </a:xfrm>
        </p:spPr>
        <p:txBody>
          <a:bodyPr/>
          <a:lstStyle/>
          <a:p>
            <a:pPr eaLnBrk="1" hangingPunct="1">
              <a:buClr>
                <a:schemeClr val="tx1"/>
              </a:buClr>
            </a:pPr>
            <a:r>
              <a:rPr lang="en-US" sz="2800" b="1" smtClean="0">
                <a:solidFill>
                  <a:schemeClr val="bg2"/>
                </a:solidFill>
              </a:rPr>
              <a:t>Direction of force indicators</a:t>
            </a:r>
          </a:p>
          <a:p>
            <a:pPr eaLnBrk="1" hangingPunct="1">
              <a:buClr>
                <a:schemeClr val="tx1"/>
              </a:buClr>
            </a:pPr>
            <a:r>
              <a:rPr lang="en-US" sz="2800" b="1" smtClean="0">
                <a:solidFill>
                  <a:schemeClr val="bg2"/>
                </a:solidFill>
              </a:rPr>
              <a:t>Sequence of breaks (bullet holes)</a:t>
            </a:r>
          </a:p>
          <a:p>
            <a:pPr eaLnBrk="1" hangingPunct="1">
              <a:buClr>
                <a:schemeClr val="tx1"/>
              </a:buClr>
            </a:pPr>
            <a:r>
              <a:rPr lang="en-US" sz="2800" b="1" smtClean="0">
                <a:solidFill>
                  <a:schemeClr val="bg2"/>
                </a:solidFill>
              </a:rPr>
              <a:t>Comparison of question to known</a:t>
            </a:r>
          </a:p>
          <a:p>
            <a:pPr lvl="1" eaLnBrk="1" hangingPunct="1">
              <a:buClr>
                <a:schemeClr val="tx1"/>
              </a:buClr>
              <a:buFontTx/>
              <a:buChar char="•"/>
            </a:pPr>
            <a:r>
              <a:rPr lang="en-US" smtClean="0">
                <a:solidFill>
                  <a:schemeClr val="bg2"/>
                </a:solidFill>
              </a:rPr>
              <a:t>Possible physical match</a:t>
            </a:r>
          </a:p>
          <a:p>
            <a:pPr lvl="1" eaLnBrk="1" hangingPunct="1">
              <a:buClr>
                <a:schemeClr val="tx1"/>
              </a:buClr>
              <a:buFontTx/>
              <a:buChar char="•"/>
            </a:pPr>
            <a:r>
              <a:rPr lang="en-US" smtClean="0">
                <a:solidFill>
                  <a:schemeClr val="bg2"/>
                </a:solidFill>
              </a:rPr>
              <a:t>Color</a:t>
            </a:r>
          </a:p>
          <a:p>
            <a:pPr lvl="1" eaLnBrk="1" hangingPunct="1">
              <a:buClr>
                <a:schemeClr val="tx1"/>
              </a:buClr>
              <a:buFontTx/>
              <a:buChar char="•"/>
            </a:pPr>
            <a:r>
              <a:rPr lang="en-US" smtClean="0">
                <a:solidFill>
                  <a:schemeClr val="bg2"/>
                </a:solidFill>
              </a:rPr>
              <a:t>Thickness</a:t>
            </a:r>
          </a:p>
          <a:p>
            <a:pPr lvl="1" eaLnBrk="1" hangingPunct="1">
              <a:buClr>
                <a:schemeClr val="tx1"/>
              </a:buClr>
              <a:buFontTx/>
              <a:buChar char="•"/>
            </a:pPr>
            <a:r>
              <a:rPr lang="en-US" smtClean="0">
                <a:solidFill>
                  <a:schemeClr val="bg2"/>
                </a:solidFill>
              </a:rPr>
              <a:t>Microscopy</a:t>
            </a:r>
          </a:p>
          <a:p>
            <a:pPr lvl="1" eaLnBrk="1" hangingPunct="1">
              <a:buClr>
                <a:schemeClr val="tx1"/>
              </a:buClr>
              <a:buFontTx/>
              <a:buChar char="•"/>
            </a:pPr>
            <a:r>
              <a:rPr lang="en-US" smtClean="0">
                <a:solidFill>
                  <a:schemeClr val="bg2"/>
                </a:solidFill>
              </a:rPr>
              <a:t>Refractive index</a:t>
            </a:r>
          </a:p>
          <a:p>
            <a:pPr lvl="1" eaLnBrk="1" hangingPunct="1">
              <a:buClr>
                <a:schemeClr val="tx1"/>
              </a:buClr>
              <a:buFontTx/>
              <a:buChar char="•"/>
            </a:pPr>
            <a:r>
              <a:rPr lang="en-US" smtClean="0">
                <a:solidFill>
                  <a:schemeClr val="bg2"/>
                </a:solidFill>
              </a:rPr>
              <a:t>Elemental analysis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pPr eaLnBrk="1" hangingPunct="1">
              <a:defRPr/>
            </a:pPr>
            <a:r>
              <a:rPr lang="en-US" sz="6000" b="1" dirty="0" smtClean="0">
                <a:effectLst>
                  <a:outerShdw blurRad="38100" dist="38100" dir="2700000" algn="tl">
                    <a:srgbClr val="000000">
                      <a:alpha val="43137"/>
                    </a:srgbClr>
                  </a:outerShdw>
                </a:effectLst>
                <a:latin typeface="Cambria" pitchFamily="18" charset="0"/>
              </a:rPr>
              <a:t>Glass Conclusions</a:t>
            </a:r>
          </a:p>
        </p:txBody>
      </p:sp>
      <p:sp>
        <p:nvSpPr>
          <p:cNvPr id="51203" name="Rectangle 4"/>
          <p:cNvSpPr>
            <a:spLocks noGrp="1" noChangeArrowheads="1"/>
          </p:cNvSpPr>
          <p:nvPr>
            <p:ph type="body" idx="1"/>
          </p:nvPr>
        </p:nvSpPr>
        <p:spPr>
          <a:xfrm>
            <a:off x="762000" y="1600200"/>
            <a:ext cx="7924800" cy="4876800"/>
          </a:xfrm>
        </p:spPr>
        <p:txBody>
          <a:bodyPr/>
          <a:lstStyle/>
          <a:p>
            <a:pPr eaLnBrk="1" hangingPunct="1">
              <a:defRPr/>
            </a:pPr>
            <a:r>
              <a:rPr lang="en-US" sz="2800" b="1" dirty="0" smtClean="0">
                <a:solidFill>
                  <a:schemeClr val="bg2"/>
                </a:solidFill>
                <a:latin typeface="Arial" pitchFamily="34" charset="0"/>
                <a:cs typeface="Arial" pitchFamily="34" charset="0"/>
              </a:rPr>
              <a:t>Physical Match</a:t>
            </a:r>
          </a:p>
          <a:p>
            <a:pPr lvl="1" eaLnBrk="1" hangingPunct="1">
              <a:defRPr/>
            </a:pPr>
            <a:r>
              <a:rPr lang="en-US" dirty="0" smtClean="0">
                <a:solidFill>
                  <a:schemeClr val="bg2"/>
                </a:solidFill>
                <a:latin typeface="Arial" pitchFamily="34" charset="0"/>
                <a:cs typeface="Arial" pitchFamily="34" charset="0"/>
              </a:rPr>
              <a:t>Pieces were once joined</a:t>
            </a:r>
          </a:p>
          <a:p>
            <a:pPr lvl="1" eaLnBrk="1" hangingPunct="1">
              <a:defRPr/>
            </a:pPr>
            <a:endParaRPr lang="en-US" sz="1100" dirty="0" smtClean="0">
              <a:solidFill>
                <a:schemeClr val="bg2"/>
              </a:solidFill>
              <a:latin typeface="Arial" pitchFamily="34" charset="0"/>
              <a:cs typeface="Arial" pitchFamily="34" charset="0"/>
            </a:endParaRPr>
          </a:p>
          <a:p>
            <a:pPr eaLnBrk="1" hangingPunct="1">
              <a:defRPr/>
            </a:pPr>
            <a:r>
              <a:rPr lang="en-US" sz="2800" b="1" dirty="0" smtClean="0">
                <a:solidFill>
                  <a:schemeClr val="bg2"/>
                </a:solidFill>
                <a:latin typeface="Arial" pitchFamily="34" charset="0"/>
                <a:cs typeface="Arial" pitchFamily="34" charset="0"/>
              </a:rPr>
              <a:t>Exclusion of glass associations</a:t>
            </a:r>
          </a:p>
          <a:p>
            <a:pPr lvl="1" eaLnBrk="1" hangingPunct="1">
              <a:defRPr/>
            </a:pPr>
            <a:r>
              <a:rPr lang="en-US" dirty="0" smtClean="0">
                <a:solidFill>
                  <a:schemeClr val="bg2"/>
                </a:solidFill>
                <a:latin typeface="Arial" pitchFamily="34" charset="0"/>
                <a:cs typeface="Arial" pitchFamily="34" charset="0"/>
              </a:rPr>
              <a:t>Differences detected (not from source)</a:t>
            </a:r>
          </a:p>
          <a:p>
            <a:pPr eaLnBrk="1" hangingPunct="1">
              <a:defRPr/>
            </a:pPr>
            <a:endParaRPr lang="en-US" sz="1050" b="1" dirty="0" smtClean="0">
              <a:solidFill>
                <a:schemeClr val="bg2"/>
              </a:solidFill>
              <a:latin typeface="Arial" pitchFamily="34" charset="0"/>
              <a:cs typeface="Arial" pitchFamily="34" charset="0"/>
            </a:endParaRPr>
          </a:p>
          <a:p>
            <a:pPr eaLnBrk="1" hangingPunct="1">
              <a:defRPr/>
            </a:pPr>
            <a:r>
              <a:rPr lang="en-US" sz="2800" b="1" dirty="0" smtClean="0">
                <a:solidFill>
                  <a:schemeClr val="bg2"/>
                </a:solidFill>
                <a:latin typeface="Arial" pitchFamily="34" charset="0"/>
                <a:cs typeface="Arial" pitchFamily="34" charset="0"/>
              </a:rPr>
              <a:t>Inclusion of glass associations</a:t>
            </a:r>
          </a:p>
          <a:p>
            <a:pPr lvl="1" eaLnBrk="1" hangingPunct="1">
              <a:defRPr/>
            </a:pPr>
            <a:r>
              <a:rPr lang="en-US" dirty="0" smtClean="0">
                <a:solidFill>
                  <a:schemeClr val="bg2"/>
                </a:solidFill>
                <a:latin typeface="Arial" pitchFamily="34" charset="0"/>
                <a:cs typeface="Arial" pitchFamily="34" charset="0"/>
              </a:rPr>
              <a:t>No differences detected between glass</a:t>
            </a:r>
          </a:p>
          <a:p>
            <a:pPr lvl="1" eaLnBrk="1" hangingPunct="1">
              <a:defRPr/>
            </a:pPr>
            <a:r>
              <a:rPr lang="en-US" dirty="0" smtClean="0">
                <a:solidFill>
                  <a:schemeClr val="bg2"/>
                </a:solidFill>
                <a:latin typeface="Arial" pitchFamily="34" charset="0"/>
                <a:cs typeface="Arial" pitchFamily="34" charset="0"/>
              </a:rPr>
              <a:t>“Could have come from source”</a:t>
            </a:r>
          </a:p>
          <a:p>
            <a:pPr lvl="1" eaLnBrk="1" hangingPunct="1">
              <a:defRPr/>
            </a:pPr>
            <a:r>
              <a:rPr lang="en-US" u="sng" dirty="0" smtClean="0">
                <a:solidFill>
                  <a:schemeClr val="bg2"/>
                </a:solidFill>
                <a:latin typeface="Arial" pitchFamily="34" charset="0"/>
                <a:cs typeface="Arial" pitchFamily="34" charset="0"/>
              </a:rPr>
              <a:t>Or</a:t>
            </a:r>
            <a:r>
              <a:rPr lang="en-US" dirty="0" smtClean="0">
                <a:solidFill>
                  <a:schemeClr val="bg2"/>
                </a:solidFill>
                <a:latin typeface="Arial" pitchFamily="34" charset="0"/>
                <a:cs typeface="Arial" pitchFamily="34" charset="0"/>
              </a:rPr>
              <a:t> any other source with same properties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457200"/>
            <a:ext cx="9144000" cy="1627188"/>
          </a:xfrm>
        </p:spPr>
        <p:txBody>
          <a:bodyPr lIns="90488" tIns="46038" rIns="90488" bIns="46038" anchor="b"/>
          <a:lstStyle/>
          <a:p>
            <a:pPr eaLnBrk="1" hangingPunct="1">
              <a:defRPr/>
            </a:pPr>
            <a:r>
              <a:rPr lang="en-US" sz="5400" b="1" dirty="0" smtClean="0">
                <a:effectLst>
                  <a:outerShdw blurRad="38100" dist="38100" dir="2700000" algn="tl">
                    <a:srgbClr val="000000">
                      <a:alpha val="43137"/>
                    </a:srgbClr>
                  </a:outerShdw>
                </a:effectLst>
                <a:latin typeface="Cambria" pitchFamily="18" charset="0"/>
              </a:rPr>
              <a:t>Other Types of Trace Evidence</a:t>
            </a:r>
          </a:p>
        </p:txBody>
      </p:sp>
      <p:sp>
        <p:nvSpPr>
          <p:cNvPr id="47107" name="Rectangle 3"/>
          <p:cNvSpPr>
            <a:spLocks noGrp="1" noChangeArrowheads="1"/>
          </p:cNvSpPr>
          <p:nvPr>
            <p:ph type="body" idx="1"/>
          </p:nvPr>
        </p:nvSpPr>
        <p:spPr>
          <a:xfrm>
            <a:off x="1219200" y="2286000"/>
            <a:ext cx="6248400" cy="4343400"/>
          </a:xfrm>
          <a:noFill/>
        </p:spPr>
        <p:txBody>
          <a:bodyPr lIns="90488" tIns="44450" rIns="90488" bIns="44450"/>
          <a:lstStyle/>
          <a:p>
            <a:pPr marL="338138" indent="-338138" defTabSz="903288" eaLnBrk="1" hangingPunct="1"/>
            <a:r>
              <a:rPr lang="en-US" b="1" smtClean="0">
                <a:solidFill>
                  <a:schemeClr val="bg2"/>
                </a:solidFill>
                <a:latin typeface="Arial" charset="0"/>
                <a:cs typeface="Arial" charset="0"/>
              </a:rPr>
              <a:t>Physical Match</a:t>
            </a:r>
          </a:p>
          <a:p>
            <a:pPr marL="338138" indent="-338138" defTabSz="903288" eaLnBrk="1" hangingPunct="1"/>
            <a:r>
              <a:rPr lang="en-US" b="1" smtClean="0">
                <a:solidFill>
                  <a:schemeClr val="bg2"/>
                </a:solidFill>
                <a:latin typeface="Arial" charset="0"/>
                <a:cs typeface="Arial" charset="0"/>
              </a:rPr>
              <a:t>Tape</a:t>
            </a:r>
          </a:p>
          <a:p>
            <a:pPr marL="338138" indent="-338138" defTabSz="903288" eaLnBrk="1" hangingPunct="1"/>
            <a:r>
              <a:rPr lang="en-US" b="1" smtClean="0">
                <a:solidFill>
                  <a:schemeClr val="bg2"/>
                </a:solidFill>
                <a:latin typeface="Arial" charset="0"/>
                <a:cs typeface="Arial" charset="0"/>
              </a:rPr>
              <a:t>Ropes/cordage/knots</a:t>
            </a:r>
          </a:p>
          <a:p>
            <a:pPr marL="338138" indent="-338138" defTabSz="903288" eaLnBrk="1" hangingPunct="1"/>
            <a:r>
              <a:rPr lang="en-US" b="1" smtClean="0">
                <a:solidFill>
                  <a:schemeClr val="bg2"/>
                </a:solidFill>
                <a:latin typeface="Arial" charset="0"/>
                <a:cs typeface="Arial" charset="0"/>
              </a:rPr>
              <a:t>Filaments (headlight, etc.)</a:t>
            </a:r>
            <a:endParaRPr lang="en-US" smtClean="0">
              <a:solidFill>
                <a:schemeClr val="bg2"/>
              </a:solidFill>
              <a:latin typeface="Arial" charset="0"/>
              <a:cs typeface="Arial" charset="0"/>
            </a:endParaRPr>
          </a:p>
          <a:p>
            <a:pPr marL="338138" indent="-338138" defTabSz="903288" eaLnBrk="1" hangingPunct="1"/>
            <a:r>
              <a:rPr lang="en-US" b="1" smtClean="0">
                <a:solidFill>
                  <a:schemeClr val="bg2"/>
                </a:solidFill>
                <a:latin typeface="Arial" charset="0"/>
                <a:cs typeface="Arial" charset="0"/>
              </a:rPr>
              <a:t>Unknown substances</a:t>
            </a:r>
          </a:p>
          <a:p>
            <a:pPr marL="338138" indent="-338138" defTabSz="903288" eaLnBrk="1" hangingPunct="1"/>
            <a:r>
              <a:rPr lang="en-US" b="1" smtClean="0">
                <a:solidFill>
                  <a:schemeClr val="bg2"/>
                </a:solidFill>
                <a:latin typeface="Arial" charset="0"/>
                <a:cs typeface="Arial" charset="0"/>
              </a:rPr>
              <a:t>Pepper spray</a:t>
            </a:r>
          </a:p>
          <a:p>
            <a:pPr marL="338138" indent="-338138" defTabSz="903288" eaLnBrk="1" hangingPunct="1"/>
            <a:r>
              <a:rPr lang="en-US" b="1" smtClean="0">
                <a:solidFill>
                  <a:schemeClr val="bg2"/>
                </a:solidFill>
                <a:latin typeface="Arial" charset="0"/>
                <a:cs typeface="Arial" charset="0"/>
              </a:rPr>
              <a:t>Lotions/lubricants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rrowheads="1"/>
          </p:cNvPicPr>
          <p:nvPr/>
        </p:nvPicPr>
        <p:blipFill>
          <a:blip r:embed="rId3" cstate="print"/>
          <a:srcRect l="894" t="5075" r="513"/>
          <a:stretch>
            <a:fillRect/>
          </a:stretch>
        </p:blipFill>
        <p:spPr bwMode="auto">
          <a:xfrm>
            <a:off x="533400" y="1066800"/>
            <a:ext cx="8153400" cy="5468938"/>
          </a:xfrm>
          <a:prstGeom prst="rect">
            <a:avLst/>
          </a:prstGeom>
          <a:noFill/>
          <a:ln w="12699">
            <a:noFill/>
            <a:miter lim="800000"/>
            <a:headEnd/>
            <a:tailEnd/>
          </a:ln>
        </p:spPr>
      </p:pic>
      <p:sp>
        <p:nvSpPr>
          <p:cNvPr id="206851" name="Rectangle 3"/>
          <p:cNvSpPr>
            <a:spLocks noChangeArrowheads="1"/>
          </p:cNvSpPr>
          <p:nvPr/>
        </p:nvSpPr>
        <p:spPr bwMode="auto">
          <a:xfrm>
            <a:off x="0" y="0"/>
            <a:ext cx="9144000" cy="923925"/>
          </a:xfrm>
          <a:prstGeom prst="rect">
            <a:avLst/>
          </a:prstGeom>
          <a:noFill/>
          <a:ln w="12699">
            <a:noFill/>
            <a:miter lim="800000"/>
            <a:headEnd/>
            <a:tailEnd/>
          </a:ln>
          <a:effectLst/>
        </p:spPr>
        <p:txBody>
          <a:bodyPr>
            <a:spAutoFit/>
          </a:bodyPr>
          <a:lstStyle/>
          <a:p>
            <a:pPr algn="ctr" eaLnBrk="0" hangingPunct="0">
              <a:defRPr/>
            </a:pPr>
            <a:r>
              <a:rPr lang="en-US" sz="5400" dirty="0">
                <a:solidFill>
                  <a:srgbClr val="FFC000"/>
                </a:solidFill>
                <a:effectLst>
                  <a:outerShdw blurRad="38100" dist="38100" dir="2700000" algn="tl">
                    <a:srgbClr val="000000">
                      <a:alpha val="43137"/>
                    </a:srgbClr>
                  </a:outerShdw>
                </a:effectLst>
                <a:latin typeface="Cambria" pitchFamily="18" charset="0"/>
              </a:rPr>
              <a:t>Physical Match - Knife</a:t>
            </a:r>
            <a:endParaRPr lang="en-US" sz="5400" i="1" dirty="0">
              <a:solidFill>
                <a:srgbClr val="FFC000"/>
              </a:solidFill>
              <a:effectLst>
                <a:outerShdw blurRad="38100" dist="38100" dir="2700000" algn="tl">
                  <a:srgbClr val="000000">
                    <a:alpha val="43137"/>
                  </a:srgbClr>
                </a:outerShdw>
              </a:effectLst>
              <a:latin typeface="Cambria"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rrowheads="1"/>
          </p:cNvPicPr>
          <p:nvPr/>
        </p:nvPicPr>
        <p:blipFill>
          <a:blip r:embed="rId3" cstate="print"/>
          <a:srcRect l="1535" t="11897" b="856"/>
          <a:stretch>
            <a:fillRect/>
          </a:stretch>
        </p:blipFill>
        <p:spPr bwMode="auto">
          <a:xfrm>
            <a:off x="533400" y="990600"/>
            <a:ext cx="8153400" cy="5619750"/>
          </a:xfrm>
          <a:prstGeom prst="rect">
            <a:avLst/>
          </a:prstGeom>
          <a:noFill/>
          <a:ln w="12699">
            <a:noFill/>
            <a:miter lim="800000"/>
            <a:headEnd/>
            <a:tailEnd/>
          </a:ln>
        </p:spPr>
      </p:pic>
      <p:sp>
        <p:nvSpPr>
          <p:cNvPr id="6" name="Rectangle 3"/>
          <p:cNvSpPr>
            <a:spLocks noChangeArrowheads="1"/>
          </p:cNvSpPr>
          <p:nvPr/>
        </p:nvSpPr>
        <p:spPr bwMode="auto">
          <a:xfrm>
            <a:off x="0" y="0"/>
            <a:ext cx="9144000" cy="923925"/>
          </a:xfrm>
          <a:prstGeom prst="rect">
            <a:avLst/>
          </a:prstGeom>
          <a:noFill/>
          <a:ln w="12699">
            <a:noFill/>
            <a:miter lim="800000"/>
            <a:headEnd/>
            <a:tailEnd/>
          </a:ln>
          <a:effectLst/>
        </p:spPr>
        <p:txBody>
          <a:bodyPr>
            <a:spAutoFit/>
          </a:bodyPr>
          <a:lstStyle/>
          <a:p>
            <a:pPr algn="ctr" eaLnBrk="0" hangingPunct="0">
              <a:defRPr/>
            </a:pPr>
            <a:r>
              <a:rPr lang="en-US" sz="5400" dirty="0">
                <a:solidFill>
                  <a:srgbClr val="FFC000"/>
                </a:solidFill>
                <a:effectLst>
                  <a:outerShdw blurRad="38100" dist="38100" dir="2700000" algn="tl">
                    <a:srgbClr val="000000">
                      <a:alpha val="43137"/>
                    </a:srgbClr>
                  </a:outerShdw>
                </a:effectLst>
                <a:latin typeface="Cambria" pitchFamily="18" charset="0"/>
              </a:rPr>
              <a:t>Physical Match - Knife</a:t>
            </a:r>
            <a:endParaRPr lang="en-US" sz="5400" i="1" dirty="0">
              <a:solidFill>
                <a:srgbClr val="FFC000"/>
              </a:solidFill>
              <a:effectLst>
                <a:outerShdw blurRad="38100" dist="38100" dir="2700000" algn="tl">
                  <a:srgbClr val="000000">
                    <a:alpha val="43137"/>
                  </a:srgbClr>
                </a:outerShdw>
              </a:effectLst>
              <a:latin typeface="Cambria"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rrowheads="1"/>
          </p:cNvPicPr>
          <p:nvPr/>
        </p:nvPicPr>
        <p:blipFill>
          <a:blip r:embed="rId2" cstate="print"/>
          <a:srcRect t="1915" r="2094" b="1526"/>
          <a:stretch>
            <a:fillRect/>
          </a:stretch>
        </p:blipFill>
        <p:spPr bwMode="auto">
          <a:xfrm>
            <a:off x="838200" y="1676400"/>
            <a:ext cx="7543800" cy="4910138"/>
          </a:xfrm>
          <a:prstGeom prst="rect">
            <a:avLst/>
          </a:prstGeom>
          <a:noFill/>
          <a:ln w="12699">
            <a:noFill/>
            <a:miter lim="800000"/>
            <a:headEnd/>
            <a:tailEnd/>
          </a:ln>
        </p:spPr>
      </p:pic>
      <p:sp>
        <p:nvSpPr>
          <p:cNvPr id="209923" name="Rectangle 3"/>
          <p:cNvSpPr>
            <a:spLocks noChangeArrowheads="1"/>
          </p:cNvSpPr>
          <p:nvPr/>
        </p:nvSpPr>
        <p:spPr bwMode="auto">
          <a:xfrm>
            <a:off x="220663" y="304800"/>
            <a:ext cx="8742362" cy="923925"/>
          </a:xfrm>
          <a:prstGeom prst="rect">
            <a:avLst/>
          </a:prstGeom>
          <a:noFill/>
          <a:ln w="12699">
            <a:noFill/>
            <a:miter lim="800000"/>
            <a:headEnd/>
            <a:tailEnd/>
          </a:ln>
          <a:effectLst/>
        </p:spPr>
        <p:txBody>
          <a:bodyPr wrap="none">
            <a:spAutoFit/>
          </a:bodyPr>
          <a:lstStyle/>
          <a:p>
            <a:pPr algn="ctr">
              <a:defRPr/>
            </a:pPr>
            <a:r>
              <a:rPr lang="en-US" sz="5400" dirty="0">
                <a:solidFill>
                  <a:srgbClr val="FFCC00"/>
                </a:solidFill>
                <a:effectLst>
                  <a:outerShdw blurRad="38100" dist="38100" dir="2700000" algn="tl">
                    <a:srgbClr val="000000">
                      <a:alpha val="43137"/>
                    </a:srgbClr>
                  </a:outerShdw>
                </a:effectLst>
                <a:latin typeface="Cambria" pitchFamily="18" charset="0"/>
              </a:rPr>
              <a:t>Physical Match - Auto Parts</a:t>
            </a:r>
            <a:endParaRPr lang="en-US" sz="5400" i="1" dirty="0">
              <a:solidFill>
                <a:srgbClr val="FFCC00"/>
              </a:solidFill>
              <a:effectLst>
                <a:outerShdw blurRad="38100" dist="38100" dir="2700000" algn="tl">
                  <a:srgbClr val="000000">
                    <a:alpha val="43137"/>
                  </a:srgbClr>
                </a:outerShdw>
              </a:effectLst>
              <a:latin typeface="Cambria"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hlinkClick r:id="" action="ppaction://ole?verb=0"/>
          </p:cNvPr>
          <p:cNvGraphicFramePr>
            <a:graphicFrameLocks/>
          </p:cNvGraphicFramePr>
          <p:nvPr/>
        </p:nvGraphicFramePr>
        <p:xfrm>
          <a:off x="1066800" y="1371600"/>
          <a:ext cx="7239000" cy="5286375"/>
        </p:xfrm>
        <a:graphic>
          <a:graphicData uri="http://schemas.openxmlformats.org/presentationml/2006/ole">
            <p:oleObj spid="_x0000_s1026" name="Document" r:id="rId4" imgW="6058252" imgH="4814201" progId="Word.Document.8">
              <p:embed/>
            </p:oleObj>
          </a:graphicData>
        </a:graphic>
      </p:graphicFrame>
      <p:sp>
        <p:nvSpPr>
          <p:cNvPr id="216067" name="Rectangle 3"/>
          <p:cNvSpPr>
            <a:spLocks noChangeArrowheads="1"/>
          </p:cNvSpPr>
          <p:nvPr/>
        </p:nvSpPr>
        <p:spPr bwMode="auto">
          <a:xfrm>
            <a:off x="-82550" y="304800"/>
            <a:ext cx="9226550" cy="1016000"/>
          </a:xfrm>
          <a:prstGeom prst="rect">
            <a:avLst/>
          </a:prstGeom>
          <a:noFill/>
          <a:ln w="12699">
            <a:noFill/>
            <a:miter lim="800000"/>
            <a:headEnd/>
            <a:tailEnd/>
          </a:ln>
          <a:effectLst/>
        </p:spPr>
        <p:txBody>
          <a:bodyPr>
            <a:spAutoFit/>
          </a:bodyPr>
          <a:lstStyle/>
          <a:p>
            <a:pPr algn="ctr" eaLnBrk="0" hangingPunct="0">
              <a:defRPr/>
            </a:pPr>
            <a:r>
              <a:rPr lang="en-US" sz="6000" dirty="0">
                <a:solidFill>
                  <a:srgbClr val="FFC000"/>
                </a:solidFill>
                <a:effectLst>
                  <a:outerShdw blurRad="38100" dist="38100" dir="2700000" algn="tl">
                    <a:srgbClr val="000000">
                      <a:alpha val="43137"/>
                    </a:srgbClr>
                  </a:outerShdw>
                </a:effectLst>
                <a:latin typeface="Cambria" pitchFamily="18" charset="0"/>
              </a:rPr>
              <a:t>Physical Match and Tape</a:t>
            </a:r>
            <a:endParaRPr lang="en-US" sz="6000" i="1" dirty="0">
              <a:solidFill>
                <a:srgbClr val="FFC000"/>
              </a:solidFill>
              <a:effectLst>
                <a:outerShdw blurRad="38100" dist="38100" dir="2700000" algn="tl">
                  <a:srgbClr val="000000">
                    <a:alpha val="43137"/>
                  </a:srgbClr>
                </a:outerShdw>
              </a:effectLst>
              <a:latin typeface="Cambria"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cstate="print"/>
          <a:srcRect/>
          <a:stretch>
            <a:fillRect/>
          </a:stretch>
        </p:blipFill>
        <p:spPr bwMode="auto">
          <a:xfrm>
            <a:off x="914400" y="1447800"/>
            <a:ext cx="7467600" cy="4962525"/>
          </a:xfrm>
          <a:prstGeom prst="rect">
            <a:avLst/>
          </a:prstGeom>
          <a:noFill/>
          <a:ln w="9525">
            <a:noFill/>
            <a:miter lim="800000"/>
            <a:headEnd/>
            <a:tailEnd/>
          </a:ln>
        </p:spPr>
      </p:pic>
      <p:sp>
        <p:nvSpPr>
          <p:cNvPr id="522245" name="Text Box 5"/>
          <p:cNvSpPr txBox="1">
            <a:spLocks noChangeArrowheads="1"/>
          </p:cNvSpPr>
          <p:nvPr/>
        </p:nvSpPr>
        <p:spPr bwMode="auto">
          <a:xfrm>
            <a:off x="381000" y="228600"/>
            <a:ext cx="8382000" cy="1108075"/>
          </a:xfrm>
          <a:prstGeom prst="rect">
            <a:avLst/>
          </a:prstGeom>
          <a:noFill/>
          <a:ln w="9525">
            <a:noFill/>
            <a:miter lim="800000"/>
            <a:headEnd/>
            <a:tailEnd/>
          </a:ln>
          <a:effectLst/>
        </p:spPr>
        <p:txBody>
          <a:bodyPr>
            <a:spAutoFit/>
          </a:bodyPr>
          <a:lstStyle/>
          <a:p>
            <a:pPr algn="ctr">
              <a:spcBef>
                <a:spcPct val="50000"/>
              </a:spcBef>
              <a:defRPr/>
            </a:pPr>
            <a:r>
              <a:rPr lang="en-US" sz="6600" dirty="0">
                <a:solidFill>
                  <a:srgbClr val="FFC000"/>
                </a:solidFill>
                <a:effectLst>
                  <a:outerShdw blurRad="38100" dist="38100" dir="2700000" algn="tl">
                    <a:srgbClr val="000000">
                      <a:alpha val="43137"/>
                    </a:srgbClr>
                  </a:outerShdw>
                </a:effectLst>
                <a:latin typeface="Cambria" pitchFamily="18" charset="0"/>
              </a:rPr>
              <a:t>Ropes and Cordage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Hair1"/>
          <p:cNvPicPr>
            <a:picLocks noChangeAspect="1" noChangeArrowheads="1"/>
          </p:cNvPicPr>
          <p:nvPr/>
        </p:nvPicPr>
        <p:blipFill>
          <a:blip r:embed="rId3" cstate="print"/>
          <a:srcRect/>
          <a:stretch>
            <a:fillRect/>
          </a:stretch>
        </p:blipFill>
        <p:spPr bwMode="auto">
          <a:xfrm>
            <a:off x="304800" y="1295400"/>
            <a:ext cx="5715000" cy="3562350"/>
          </a:xfrm>
          <a:prstGeom prst="rect">
            <a:avLst/>
          </a:prstGeom>
          <a:noFill/>
          <a:ln w="9525">
            <a:noFill/>
            <a:miter lim="800000"/>
            <a:headEnd/>
            <a:tailEnd/>
          </a:ln>
        </p:spPr>
      </p:pic>
      <p:sp>
        <p:nvSpPr>
          <p:cNvPr id="70660"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defRPr/>
            </a:pPr>
            <a:r>
              <a:rPr lang="en-US" sz="6000" dirty="0">
                <a:solidFill>
                  <a:srgbClr val="FFC000"/>
                </a:solidFill>
                <a:effectLst>
                  <a:outerShdw blurRad="38100" dist="38100" dir="2700000" algn="tl">
                    <a:srgbClr val="000000">
                      <a:alpha val="43137"/>
                    </a:srgbClr>
                  </a:outerShdw>
                </a:effectLst>
                <a:latin typeface="Cambria" pitchFamily="18" charset="0"/>
              </a:rPr>
              <a:t>Hair Characteristics</a:t>
            </a:r>
          </a:p>
        </p:txBody>
      </p:sp>
      <p:pic>
        <p:nvPicPr>
          <p:cNvPr id="7172" name="Picture 7" descr="auto0"/>
          <p:cNvPicPr>
            <a:picLocks noChangeAspect="1" noChangeArrowheads="1"/>
          </p:cNvPicPr>
          <p:nvPr/>
        </p:nvPicPr>
        <p:blipFill>
          <a:blip r:embed="rId4" cstate="print"/>
          <a:srcRect t="1633" b="2008"/>
          <a:stretch>
            <a:fillRect/>
          </a:stretch>
        </p:blipFill>
        <p:spPr bwMode="auto">
          <a:xfrm>
            <a:off x="4114800" y="3886200"/>
            <a:ext cx="4800600" cy="2674938"/>
          </a:xfrm>
          <a:prstGeom prst="rect">
            <a:avLst/>
          </a:prstGeom>
          <a:noFill/>
          <a:ln w="12700">
            <a:noFill/>
            <a:miter lim="800000"/>
            <a:headEnd type="none" w="sm" len="sm"/>
            <a:tailEnd type="none" w="sm" len="sm"/>
          </a:ln>
        </p:spPr>
      </p:pic>
      <p:sp>
        <p:nvSpPr>
          <p:cNvPr id="7173" name="Text Box 8"/>
          <p:cNvSpPr txBox="1">
            <a:spLocks noChangeArrowheads="1"/>
          </p:cNvSpPr>
          <p:nvPr/>
        </p:nvSpPr>
        <p:spPr bwMode="auto">
          <a:xfrm>
            <a:off x="4419600" y="6019800"/>
            <a:ext cx="2533650" cy="336550"/>
          </a:xfrm>
          <a:prstGeom prst="rect">
            <a:avLst/>
          </a:prstGeom>
          <a:noFill/>
          <a:ln w="12700" cap="sq">
            <a:noFill/>
            <a:miter lim="800000"/>
            <a:headEnd type="none" w="sm" len="sm"/>
            <a:tailEnd type="none" w="sm" len="sm"/>
          </a:ln>
        </p:spPr>
        <p:txBody>
          <a:bodyPr>
            <a:spAutoFit/>
          </a:bodyPr>
          <a:lstStyle/>
          <a:p>
            <a:pPr eaLnBrk="0" hangingPunct="0"/>
            <a:r>
              <a:rPr lang="en-US" sz="1600">
                <a:solidFill>
                  <a:schemeClr val="bg2"/>
                </a:solidFill>
              </a:rPr>
              <a:t>Fragmented</a:t>
            </a:r>
            <a:r>
              <a:rPr lang="en-US" sz="1600"/>
              <a:t> </a:t>
            </a:r>
            <a:r>
              <a:rPr lang="en-US" sz="1600">
                <a:solidFill>
                  <a:schemeClr val="bg2"/>
                </a:solidFill>
              </a:rPr>
              <a:t>Medulla</a:t>
            </a:r>
            <a:endParaRPr lang="en-US" sz="1600" b="0">
              <a:solidFill>
                <a:schemeClr val="bg2"/>
              </a:solidFill>
            </a:endParaRPr>
          </a:p>
        </p:txBody>
      </p:sp>
      <p:sp>
        <p:nvSpPr>
          <p:cNvPr id="7174" name="AutoShape 9"/>
          <p:cNvSpPr>
            <a:spLocks noChangeArrowheads="1"/>
          </p:cNvSpPr>
          <p:nvPr/>
        </p:nvSpPr>
        <p:spPr bwMode="auto">
          <a:xfrm rot="8529919" flipV="1">
            <a:off x="6813550" y="5064125"/>
            <a:ext cx="685800" cy="92075"/>
          </a:xfrm>
          <a:prstGeom prst="rightArrow">
            <a:avLst>
              <a:gd name="adj1" fmla="val 50000"/>
              <a:gd name="adj2" fmla="val 186207"/>
            </a:avLst>
          </a:prstGeom>
          <a:solidFill>
            <a:schemeClr val="bg1"/>
          </a:solidFill>
          <a:ln w="12700" cap="sq">
            <a:solidFill>
              <a:schemeClr val="bg1"/>
            </a:solidFill>
            <a:miter lim="800000"/>
            <a:headEnd type="none" w="sm" len="sm"/>
            <a:tailEnd type="none" w="sm" len="sm"/>
          </a:ln>
        </p:spPr>
        <p:txBody>
          <a:bodyPr wrap="none" anchor="ctr"/>
          <a:lstStyle/>
          <a:p>
            <a:endParaRPr lang="en-US"/>
          </a:p>
        </p:txBody>
      </p:sp>
      <p:sp>
        <p:nvSpPr>
          <p:cNvPr id="7175" name="Text Box 10"/>
          <p:cNvSpPr txBox="1">
            <a:spLocks noChangeArrowheads="1"/>
          </p:cNvSpPr>
          <p:nvPr/>
        </p:nvSpPr>
        <p:spPr bwMode="auto">
          <a:xfrm>
            <a:off x="7391400" y="4692650"/>
            <a:ext cx="862013" cy="336550"/>
          </a:xfrm>
          <a:prstGeom prst="rect">
            <a:avLst/>
          </a:prstGeom>
          <a:noFill/>
          <a:ln w="12700" cap="sq">
            <a:noFill/>
            <a:miter lim="800000"/>
            <a:headEnd type="none" w="sm" len="sm"/>
            <a:tailEnd type="none" w="sm" len="sm"/>
          </a:ln>
        </p:spPr>
        <p:txBody>
          <a:bodyPr wrap="none">
            <a:spAutoFit/>
          </a:bodyPr>
          <a:lstStyle/>
          <a:p>
            <a:pPr eaLnBrk="0" hangingPunct="0"/>
            <a:r>
              <a:rPr lang="en-US" sz="1600">
                <a:solidFill>
                  <a:schemeClr val="bg2"/>
                </a:solidFill>
              </a:rPr>
              <a:t>Cuticle</a:t>
            </a:r>
            <a:endParaRPr lang="en-US" sz="1600" b="0">
              <a:solidFill>
                <a:schemeClr val="bg2"/>
              </a:solidFill>
            </a:endParaRPr>
          </a:p>
        </p:txBody>
      </p:sp>
      <p:sp>
        <p:nvSpPr>
          <p:cNvPr id="7176" name="AutoShape 11"/>
          <p:cNvSpPr>
            <a:spLocks noChangeArrowheads="1"/>
          </p:cNvSpPr>
          <p:nvPr/>
        </p:nvSpPr>
        <p:spPr bwMode="auto">
          <a:xfrm rot="9638319">
            <a:off x="6016625" y="4267200"/>
            <a:ext cx="633413" cy="90488"/>
          </a:xfrm>
          <a:prstGeom prst="rightArrow">
            <a:avLst>
              <a:gd name="adj1" fmla="val 50000"/>
              <a:gd name="adj2" fmla="val 174999"/>
            </a:avLst>
          </a:prstGeom>
          <a:solidFill>
            <a:schemeClr val="bg1"/>
          </a:solidFill>
          <a:ln w="12700" cap="sq">
            <a:solidFill>
              <a:schemeClr val="bg1"/>
            </a:solidFill>
            <a:miter lim="800000"/>
            <a:headEnd type="none" w="sm" len="sm"/>
            <a:tailEnd type="none" w="sm" len="sm"/>
          </a:ln>
        </p:spPr>
        <p:txBody>
          <a:bodyPr wrap="none" anchor="ctr"/>
          <a:lstStyle/>
          <a:p>
            <a:endParaRPr lang="en-US"/>
          </a:p>
        </p:txBody>
      </p:sp>
      <p:sp>
        <p:nvSpPr>
          <p:cNvPr id="7177" name="Text Box 12"/>
          <p:cNvSpPr txBox="1">
            <a:spLocks noChangeArrowheads="1"/>
          </p:cNvSpPr>
          <p:nvPr/>
        </p:nvSpPr>
        <p:spPr bwMode="auto">
          <a:xfrm>
            <a:off x="6629400" y="3998913"/>
            <a:ext cx="985838" cy="336550"/>
          </a:xfrm>
          <a:prstGeom prst="rect">
            <a:avLst/>
          </a:prstGeom>
          <a:noFill/>
          <a:ln w="12700" cap="sq">
            <a:noFill/>
            <a:miter lim="800000"/>
            <a:headEnd type="none" w="sm" len="sm"/>
            <a:tailEnd type="none" w="sm" len="sm"/>
          </a:ln>
        </p:spPr>
        <p:txBody>
          <a:bodyPr wrap="none">
            <a:spAutoFit/>
          </a:bodyPr>
          <a:lstStyle/>
          <a:p>
            <a:pPr eaLnBrk="0" hangingPunct="0"/>
            <a:r>
              <a:rPr lang="en-US" sz="1600">
                <a:solidFill>
                  <a:schemeClr val="bg2"/>
                </a:solidFill>
              </a:rPr>
              <a:t>Pigment</a:t>
            </a:r>
            <a:endParaRPr lang="en-US" sz="1600" b="0">
              <a:solidFill>
                <a:schemeClr val="bg2"/>
              </a:solidFill>
            </a:endParaRPr>
          </a:p>
        </p:txBody>
      </p:sp>
      <p:sp>
        <p:nvSpPr>
          <p:cNvPr id="7178" name="AutoShape 13"/>
          <p:cNvSpPr>
            <a:spLocks noChangeArrowheads="1"/>
          </p:cNvSpPr>
          <p:nvPr/>
        </p:nvSpPr>
        <p:spPr bwMode="auto">
          <a:xfrm rot="19329919" flipV="1">
            <a:off x="5899150" y="5789613"/>
            <a:ext cx="685800" cy="90487"/>
          </a:xfrm>
          <a:prstGeom prst="rightArrow">
            <a:avLst>
              <a:gd name="adj1" fmla="val 50000"/>
              <a:gd name="adj2" fmla="val 189475"/>
            </a:avLst>
          </a:prstGeom>
          <a:solidFill>
            <a:schemeClr val="bg1"/>
          </a:solidFill>
          <a:ln w="12700" cap="sq">
            <a:solidFill>
              <a:schemeClr val="bg1"/>
            </a:solidFill>
            <a:miter lim="800000"/>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img025"/>
          <p:cNvPicPr>
            <a:picLocks noChangeAspect="1" noChangeArrowheads="1"/>
          </p:cNvPicPr>
          <p:nvPr/>
        </p:nvPicPr>
        <p:blipFill>
          <a:blip r:embed="rId3" cstate="print"/>
          <a:srcRect l="17773" t="3230" r="4218" b="56393"/>
          <a:stretch>
            <a:fillRect/>
          </a:stretch>
        </p:blipFill>
        <p:spPr bwMode="auto">
          <a:xfrm>
            <a:off x="914400" y="1493838"/>
            <a:ext cx="7391400" cy="4678362"/>
          </a:xfrm>
          <a:prstGeom prst="rect">
            <a:avLst/>
          </a:prstGeom>
          <a:noFill/>
          <a:ln w="9525">
            <a:noFill/>
            <a:miter lim="800000"/>
            <a:headEnd/>
            <a:tailEnd/>
          </a:ln>
        </p:spPr>
      </p:pic>
      <p:sp>
        <p:nvSpPr>
          <p:cNvPr id="5" name="Text Box 5"/>
          <p:cNvSpPr txBox="1">
            <a:spLocks noChangeArrowheads="1"/>
          </p:cNvSpPr>
          <p:nvPr/>
        </p:nvSpPr>
        <p:spPr bwMode="auto">
          <a:xfrm>
            <a:off x="381000" y="228600"/>
            <a:ext cx="8382000" cy="1016000"/>
          </a:xfrm>
          <a:prstGeom prst="rect">
            <a:avLst/>
          </a:prstGeom>
          <a:noFill/>
          <a:ln w="9525">
            <a:noFill/>
            <a:miter lim="800000"/>
            <a:headEnd/>
            <a:tailEnd/>
          </a:ln>
          <a:effectLst/>
        </p:spPr>
        <p:txBody>
          <a:bodyPr>
            <a:spAutoFit/>
          </a:bodyPr>
          <a:lstStyle/>
          <a:p>
            <a:pPr algn="ctr">
              <a:spcBef>
                <a:spcPct val="50000"/>
              </a:spcBef>
              <a:defRPr/>
            </a:pPr>
            <a:r>
              <a:rPr lang="en-US" sz="6000" dirty="0">
                <a:solidFill>
                  <a:srgbClr val="FFC000"/>
                </a:solidFill>
                <a:effectLst>
                  <a:outerShdw blurRad="38100" dist="38100" dir="2700000" algn="tl">
                    <a:srgbClr val="000000">
                      <a:alpha val="43137"/>
                    </a:srgbClr>
                  </a:outerShdw>
                </a:effectLst>
                <a:latin typeface="+mj-lt"/>
              </a:rPr>
              <a:t>Ropes and Cordage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Lamps 007"/>
          <p:cNvPicPr>
            <a:picLocks noChangeAspect="1" noChangeArrowheads="1"/>
          </p:cNvPicPr>
          <p:nvPr>
            <p:ph/>
          </p:nvPr>
        </p:nvPicPr>
        <p:blipFill>
          <a:blip r:embed="rId3" cstate="print"/>
          <a:srcRect b="8571"/>
          <a:stretch>
            <a:fillRect/>
          </a:stretch>
        </p:blipFill>
        <p:spPr>
          <a:xfrm>
            <a:off x="533400" y="1524000"/>
            <a:ext cx="8077200" cy="4876800"/>
          </a:xfrm>
          <a:noFill/>
        </p:spPr>
      </p:pic>
      <p:sp>
        <p:nvSpPr>
          <p:cNvPr id="538628" name="Rectangle 4"/>
          <p:cNvSpPr>
            <a:spLocks noChangeArrowheads="1"/>
          </p:cNvSpPr>
          <p:nvPr/>
        </p:nvSpPr>
        <p:spPr bwMode="auto">
          <a:xfrm>
            <a:off x="0" y="273050"/>
            <a:ext cx="9144000" cy="1143000"/>
          </a:xfrm>
          <a:prstGeom prst="rect">
            <a:avLst/>
          </a:prstGeom>
          <a:noFill/>
          <a:ln w="9525">
            <a:noFill/>
            <a:miter lim="800000"/>
            <a:headEnd/>
            <a:tailEnd/>
          </a:ln>
          <a:effectLst/>
        </p:spPr>
        <p:txBody>
          <a:bodyPr anchor="ctr"/>
          <a:lstStyle/>
          <a:p>
            <a:pPr algn="ctr">
              <a:defRPr/>
            </a:pPr>
            <a:r>
              <a:rPr lang="en-US" sz="6000" dirty="0">
                <a:solidFill>
                  <a:srgbClr val="FFC000"/>
                </a:solidFill>
                <a:effectLst>
                  <a:outerShdw blurRad="38100" dist="38100" dir="2700000" algn="tl">
                    <a:srgbClr val="000000">
                      <a:alpha val="43137"/>
                    </a:srgbClr>
                  </a:outerShdw>
                </a:effectLst>
                <a:latin typeface="Cambria" pitchFamily="18" charset="0"/>
              </a:rPr>
              <a:t>Vehicle Lamp Filaments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Lamps 001"/>
          <p:cNvPicPr>
            <a:picLocks noChangeAspect="1" noChangeArrowheads="1"/>
          </p:cNvPicPr>
          <p:nvPr>
            <p:ph/>
          </p:nvPr>
        </p:nvPicPr>
        <p:blipFill>
          <a:blip r:embed="rId3" cstate="print"/>
          <a:srcRect/>
          <a:stretch>
            <a:fillRect/>
          </a:stretch>
        </p:blipFill>
        <p:spPr>
          <a:xfrm>
            <a:off x="609600" y="1524000"/>
            <a:ext cx="8034338" cy="5105400"/>
          </a:xfrm>
          <a:noFill/>
        </p:spPr>
      </p:pic>
      <p:sp>
        <p:nvSpPr>
          <p:cNvPr id="539652" name="Rectangle 4"/>
          <p:cNvSpPr>
            <a:spLocks noChangeArrowheads="1"/>
          </p:cNvSpPr>
          <p:nvPr/>
        </p:nvSpPr>
        <p:spPr bwMode="auto">
          <a:xfrm>
            <a:off x="0" y="273050"/>
            <a:ext cx="9144000" cy="1143000"/>
          </a:xfrm>
          <a:prstGeom prst="rect">
            <a:avLst/>
          </a:prstGeom>
          <a:noFill/>
          <a:ln w="9525">
            <a:noFill/>
            <a:miter lim="800000"/>
            <a:headEnd/>
            <a:tailEnd/>
          </a:ln>
          <a:effectLst/>
        </p:spPr>
        <p:txBody>
          <a:bodyPr anchor="ctr"/>
          <a:lstStyle/>
          <a:p>
            <a:pPr algn="ctr">
              <a:defRPr/>
            </a:pPr>
            <a:r>
              <a:rPr lang="en-US" sz="6000" dirty="0">
                <a:solidFill>
                  <a:srgbClr val="FFC000"/>
                </a:solidFill>
                <a:effectLst>
                  <a:outerShdw blurRad="38100" dist="38100" dir="2700000" algn="tl">
                    <a:srgbClr val="000000">
                      <a:alpha val="43137"/>
                    </a:srgbClr>
                  </a:outerShdw>
                </a:effectLst>
                <a:latin typeface="Cambria" pitchFamily="18" charset="0"/>
              </a:rPr>
              <a:t>Vehicle Lamp Filaments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pPr>
              <a:defRPr/>
            </a:pPr>
            <a:r>
              <a:rPr lang="en-US" b="1" dirty="0" smtClean="0">
                <a:effectLst>
                  <a:outerShdw blurRad="38100" dist="38100" dir="2700000" algn="tl">
                    <a:srgbClr val="000000">
                      <a:alpha val="43137"/>
                    </a:srgbClr>
                  </a:outerShdw>
                </a:effectLst>
                <a:latin typeface="Cambria" pitchFamily="18" charset="0"/>
              </a:rPr>
              <a:t>Case Review and Verifications</a:t>
            </a:r>
            <a:endParaRPr lang="en-US" b="1" dirty="0">
              <a:effectLst>
                <a:outerShdw blurRad="38100" dist="38100" dir="2700000" algn="tl">
                  <a:srgbClr val="000000">
                    <a:alpha val="43137"/>
                  </a:srgbClr>
                </a:outerShdw>
              </a:effectLst>
              <a:latin typeface="Cambria" pitchFamily="18" charset="0"/>
            </a:endParaRPr>
          </a:p>
        </p:txBody>
      </p:sp>
      <p:sp>
        <p:nvSpPr>
          <p:cNvPr id="55299" name="Content Placeholder 3"/>
          <p:cNvSpPr>
            <a:spLocks noGrp="1"/>
          </p:cNvSpPr>
          <p:nvPr>
            <p:ph idx="1"/>
          </p:nvPr>
        </p:nvSpPr>
        <p:spPr>
          <a:xfrm>
            <a:off x="457200" y="1905000"/>
            <a:ext cx="8229600" cy="4068763"/>
          </a:xfrm>
        </p:spPr>
        <p:txBody>
          <a:bodyPr/>
          <a:lstStyle/>
          <a:p>
            <a:r>
              <a:rPr lang="en-US" sz="2400" smtClean="0">
                <a:latin typeface="Arial" charset="0"/>
                <a:cs typeface="Arial" charset="0"/>
              </a:rPr>
              <a:t>Disciplines have defined certain examinations that require  an examination verification (ex. microscopic hair association, impressions, latent prints, firearms)</a:t>
            </a:r>
          </a:p>
          <a:p>
            <a:pPr>
              <a:buFontTx/>
              <a:buNone/>
            </a:pPr>
            <a:endParaRPr lang="en-US" sz="2400" smtClean="0">
              <a:latin typeface="Arial" charset="0"/>
              <a:cs typeface="Arial" charset="0"/>
            </a:endParaRPr>
          </a:p>
          <a:p>
            <a:r>
              <a:rPr lang="en-US" sz="2400" smtClean="0">
                <a:latin typeface="Arial" charset="0"/>
                <a:cs typeface="Arial" charset="0"/>
              </a:rPr>
              <a:t>All case records involving the forensic examination of evidence will be technically reviewed prior to the release of results and/or issuing the case report.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Cambria" pitchFamily="18" charset="0"/>
              </a:rPr>
              <a:t>Case Review and Verifications</a:t>
            </a:r>
            <a:endParaRPr lang="en-US" dirty="0"/>
          </a:p>
        </p:txBody>
      </p:sp>
      <p:sp>
        <p:nvSpPr>
          <p:cNvPr id="3" name="Content Placeholder 2"/>
          <p:cNvSpPr>
            <a:spLocks noGrp="1"/>
          </p:cNvSpPr>
          <p:nvPr>
            <p:ph idx="1"/>
          </p:nvPr>
        </p:nvSpPr>
        <p:spPr>
          <a:xfrm>
            <a:off x="381000" y="1487488"/>
            <a:ext cx="8686800" cy="4525962"/>
          </a:xfrm>
        </p:spPr>
        <p:txBody>
          <a:bodyPr/>
          <a:lstStyle/>
          <a:p>
            <a:pPr>
              <a:defRPr/>
            </a:pPr>
            <a:r>
              <a:rPr lang="en-US" b="1" dirty="0" smtClean="0">
                <a:solidFill>
                  <a:schemeClr val="bg2"/>
                </a:solidFill>
                <a:latin typeface="Arial" pitchFamily="34" charset="0"/>
                <a:cs typeface="Arial" pitchFamily="34" charset="0"/>
              </a:rPr>
              <a:t>Resolution Process</a:t>
            </a:r>
          </a:p>
          <a:p>
            <a:pPr lvl="1">
              <a:defRPr/>
            </a:pPr>
            <a:r>
              <a:rPr lang="en-US" dirty="0" smtClean="0"/>
              <a:t>Immediate supervisor/quality manager is notified</a:t>
            </a:r>
          </a:p>
          <a:p>
            <a:pPr lvl="1">
              <a:defRPr/>
            </a:pPr>
            <a:r>
              <a:rPr lang="en-US" dirty="0" smtClean="0">
                <a:ea typeface="+mn-ea"/>
                <a:cs typeface="+mn-cs"/>
              </a:rPr>
              <a:t> Additional examination(s) and/or examiner(s) may be used to assist the examiners in their resolution and the observations must be documented. </a:t>
            </a:r>
          </a:p>
          <a:p>
            <a:pPr lvl="1">
              <a:defRPr/>
            </a:pPr>
            <a:r>
              <a:rPr lang="en-US" dirty="0" smtClean="0">
                <a:ea typeface="+mn-ea"/>
                <a:cs typeface="+mn-cs"/>
              </a:rPr>
              <a:t>Based on the consideration of additional information, the original examiner or verifying examiner may change his/her interpretation/opinion. </a:t>
            </a:r>
            <a:endParaRPr lang="en-US"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229600" cy="4525963"/>
          </a:xfrm>
        </p:spPr>
        <p:txBody>
          <a:bodyPr/>
          <a:lstStyle/>
          <a:p>
            <a:pPr>
              <a:defRPr/>
            </a:pPr>
            <a:r>
              <a:rPr lang="en-US" b="1" dirty="0" smtClean="0">
                <a:solidFill>
                  <a:schemeClr val="bg2"/>
                </a:solidFill>
                <a:latin typeface="Arial" pitchFamily="34" charset="0"/>
                <a:cs typeface="Arial" pitchFamily="34" charset="0"/>
              </a:rPr>
              <a:t>Resolution Process</a:t>
            </a:r>
          </a:p>
          <a:p>
            <a:pPr lvl="1">
              <a:defRPr/>
            </a:pPr>
            <a:r>
              <a:rPr lang="en-US" dirty="0" smtClean="0">
                <a:ea typeface="+mn-ea"/>
                <a:cs typeface="+mn-cs"/>
              </a:rPr>
              <a:t>If at the end of the resolution process the original examiner and all verifying examiners cannot reach a consensus for the final interpretation/opinion, then the interpretation/opinion must be reported as inconclusive. </a:t>
            </a:r>
            <a:endParaRPr lang="en-US" dirty="0" smtClean="0"/>
          </a:p>
          <a:p>
            <a:pPr lvl="1">
              <a:defRPr/>
            </a:pPr>
            <a:r>
              <a:rPr lang="en-US" dirty="0" smtClean="0"/>
              <a:t>For issues regarding the technical results in the laboratory report, the examiner will not be pressured, forced, or told to change his/her interpretation/opinion to agree with the interpretation/opinion of another individual. </a:t>
            </a:r>
          </a:p>
          <a:p>
            <a:pPr lvl="1">
              <a:defRPr/>
            </a:pPr>
            <a:endParaRPr lang="en-US" dirty="0"/>
          </a:p>
        </p:txBody>
      </p:sp>
      <p:sp>
        <p:nvSpPr>
          <p:cNvPr id="4"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Cambria" pitchFamily="18" charset="0"/>
              </a:rPr>
              <a:t>Case Review and Verifications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effectLst>
                  <a:outerShdw blurRad="38100" dist="38100" dir="2700000" algn="tl">
                    <a:srgbClr val="000000">
                      <a:alpha val="43137"/>
                    </a:srgbClr>
                  </a:outerShdw>
                </a:effectLst>
                <a:latin typeface="Cambria" pitchFamily="18" charset="0"/>
              </a:rPr>
              <a:t>Categories of Association</a:t>
            </a:r>
            <a:endParaRPr lang="en-US" sz="5400" b="1" dirty="0">
              <a:effectLst>
                <a:outerShdw blurRad="38100" dist="38100" dir="2700000" algn="tl">
                  <a:srgbClr val="000000">
                    <a:alpha val="43137"/>
                  </a:srgbClr>
                </a:outerShdw>
              </a:effectLst>
              <a:latin typeface="Cambria" pitchFamily="18" charset="0"/>
            </a:endParaRPr>
          </a:p>
        </p:txBody>
      </p:sp>
      <p:sp>
        <p:nvSpPr>
          <p:cNvPr id="58371" name="TextBox 2"/>
          <p:cNvSpPr txBox="1">
            <a:spLocks noChangeArrowheads="1"/>
          </p:cNvSpPr>
          <p:nvPr/>
        </p:nvSpPr>
        <p:spPr bwMode="auto">
          <a:xfrm>
            <a:off x="228600" y="1828800"/>
            <a:ext cx="8686800" cy="4094163"/>
          </a:xfrm>
          <a:prstGeom prst="rect">
            <a:avLst/>
          </a:prstGeom>
          <a:noFill/>
          <a:ln w="9525">
            <a:noFill/>
            <a:miter lim="800000"/>
            <a:headEnd/>
            <a:tailEnd/>
          </a:ln>
        </p:spPr>
        <p:txBody>
          <a:bodyPr>
            <a:spAutoFit/>
          </a:bodyPr>
          <a:lstStyle/>
          <a:p>
            <a:r>
              <a:rPr lang="en-US" sz="2000" u="sng">
                <a:solidFill>
                  <a:schemeClr val="bg2"/>
                </a:solidFill>
              </a:rPr>
              <a:t>Category 1</a:t>
            </a:r>
            <a:r>
              <a:rPr lang="en-US" sz="2000">
                <a:solidFill>
                  <a:schemeClr val="bg2"/>
                </a:solidFill>
              </a:rPr>
              <a:t>: Source Identity/Source Attribution</a:t>
            </a:r>
          </a:p>
          <a:p>
            <a:endParaRPr lang="en-US" sz="2000">
              <a:solidFill>
                <a:schemeClr val="bg2"/>
              </a:solidFill>
            </a:endParaRPr>
          </a:p>
          <a:p>
            <a:r>
              <a:rPr lang="en-US" sz="2000" u="sng">
                <a:solidFill>
                  <a:schemeClr val="bg2"/>
                </a:solidFill>
              </a:rPr>
              <a:t>Category 2A</a:t>
            </a:r>
            <a:r>
              <a:rPr lang="en-US" sz="2000">
                <a:solidFill>
                  <a:schemeClr val="bg2"/>
                </a:solidFill>
              </a:rPr>
              <a:t>: Associations with distinct characteristics</a:t>
            </a:r>
          </a:p>
          <a:p>
            <a:endParaRPr lang="en-US" sz="2000">
              <a:solidFill>
                <a:schemeClr val="bg2"/>
              </a:solidFill>
            </a:endParaRPr>
          </a:p>
          <a:p>
            <a:r>
              <a:rPr lang="en-US" sz="2000" u="sng">
                <a:solidFill>
                  <a:schemeClr val="bg2"/>
                </a:solidFill>
              </a:rPr>
              <a:t>Category 2B</a:t>
            </a:r>
            <a:r>
              <a:rPr lang="en-US" sz="2000">
                <a:solidFill>
                  <a:schemeClr val="bg2"/>
                </a:solidFill>
              </a:rPr>
              <a:t>: Association with conventional characteristics</a:t>
            </a:r>
          </a:p>
          <a:p>
            <a:endParaRPr lang="en-US" sz="2000">
              <a:solidFill>
                <a:schemeClr val="bg2"/>
              </a:solidFill>
            </a:endParaRPr>
          </a:p>
          <a:p>
            <a:r>
              <a:rPr lang="en-US" sz="2000" u="sng">
                <a:solidFill>
                  <a:schemeClr val="bg2"/>
                </a:solidFill>
              </a:rPr>
              <a:t>Category 2C</a:t>
            </a:r>
            <a:r>
              <a:rPr lang="en-US" sz="2000">
                <a:solidFill>
                  <a:schemeClr val="bg2"/>
                </a:solidFill>
              </a:rPr>
              <a:t>: Association with limited characteristics/examinations</a:t>
            </a:r>
          </a:p>
          <a:p>
            <a:endParaRPr lang="en-US" sz="2000">
              <a:solidFill>
                <a:schemeClr val="bg2"/>
              </a:solidFill>
            </a:endParaRPr>
          </a:p>
          <a:p>
            <a:r>
              <a:rPr lang="en-US" sz="2000" u="sng">
                <a:solidFill>
                  <a:schemeClr val="bg2"/>
                </a:solidFill>
              </a:rPr>
              <a:t>Category 3</a:t>
            </a:r>
            <a:r>
              <a:rPr lang="en-US" sz="2000">
                <a:solidFill>
                  <a:schemeClr val="bg2"/>
                </a:solidFill>
              </a:rPr>
              <a:t>: Inconclusive</a:t>
            </a:r>
          </a:p>
          <a:p>
            <a:endParaRPr lang="en-US" sz="2000">
              <a:solidFill>
                <a:schemeClr val="bg2"/>
              </a:solidFill>
            </a:endParaRPr>
          </a:p>
          <a:p>
            <a:r>
              <a:rPr lang="en-US" sz="2000" u="sng">
                <a:solidFill>
                  <a:schemeClr val="bg2"/>
                </a:solidFill>
              </a:rPr>
              <a:t>Category 4</a:t>
            </a:r>
            <a:r>
              <a:rPr lang="en-US" sz="2000">
                <a:solidFill>
                  <a:schemeClr val="bg2"/>
                </a:solidFill>
              </a:rPr>
              <a:t>: Dissimilar but not complete exclusion</a:t>
            </a:r>
          </a:p>
          <a:p>
            <a:endParaRPr lang="en-US" sz="2000">
              <a:solidFill>
                <a:schemeClr val="bg2"/>
              </a:solidFill>
            </a:endParaRPr>
          </a:p>
          <a:p>
            <a:r>
              <a:rPr lang="en-US" sz="2000" u="sng">
                <a:solidFill>
                  <a:schemeClr val="bg2"/>
                </a:solidFill>
              </a:rPr>
              <a:t>Category 5</a:t>
            </a:r>
            <a:r>
              <a:rPr lang="en-US" sz="2000">
                <a:solidFill>
                  <a:schemeClr val="bg2"/>
                </a:solidFill>
              </a:rPr>
              <a:t>: Elimination/Exclusion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Cambria" pitchFamily="18" charset="0"/>
              </a:rPr>
              <a:t>Categories of Association</a:t>
            </a:r>
            <a:endParaRPr lang="en-US" dirty="0"/>
          </a:p>
        </p:txBody>
      </p:sp>
      <p:sp>
        <p:nvSpPr>
          <p:cNvPr id="59395" name="TextBox 2"/>
          <p:cNvSpPr txBox="1">
            <a:spLocks noChangeArrowheads="1"/>
          </p:cNvSpPr>
          <p:nvPr/>
        </p:nvSpPr>
        <p:spPr bwMode="auto">
          <a:xfrm>
            <a:off x="457200" y="1828800"/>
            <a:ext cx="7924800" cy="3970338"/>
          </a:xfrm>
          <a:prstGeom prst="rect">
            <a:avLst/>
          </a:prstGeom>
          <a:noFill/>
          <a:ln w="9525">
            <a:noFill/>
            <a:miter lim="800000"/>
            <a:headEnd/>
            <a:tailEnd/>
          </a:ln>
        </p:spPr>
        <p:txBody>
          <a:bodyPr>
            <a:spAutoFit/>
          </a:bodyPr>
          <a:lstStyle/>
          <a:p>
            <a:r>
              <a:rPr lang="en-US" sz="2400" u="sng">
                <a:solidFill>
                  <a:schemeClr val="bg2"/>
                </a:solidFill>
              </a:rPr>
              <a:t>Category 1</a:t>
            </a:r>
            <a:r>
              <a:rPr lang="en-US" sz="2400">
                <a:solidFill>
                  <a:schemeClr val="bg2"/>
                </a:solidFill>
              </a:rPr>
              <a:t>: Source Identity/Source Attribution</a:t>
            </a:r>
          </a:p>
          <a:p>
            <a:endParaRPr lang="en-US"/>
          </a:p>
          <a:p>
            <a:pPr algn="ctr"/>
            <a:r>
              <a:rPr lang="en-US" sz="2400"/>
              <a:t>Applies to physical matches, unique accidental associations, or other types of analysis where a source is confirmed or identified.</a:t>
            </a:r>
          </a:p>
          <a:p>
            <a:pPr algn="ctr"/>
            <a:endParaRPr lang="en-US" sz="2400"/>
          </a:p>
          <a:p>
            <a:pPr algn="ctr"/>
            <a:r>
              <a:rPr lang="en-US" sz="2400" i="1"/>
              <a:t>“The compared samples exhibit characteristics demonstrating that the items were once part of the same object. Alternatively, the sample is positively identified.”</a:t>
            </a:r>
            <a:endParaRPr lang="en-US" sz="2400"/>
          </a:p>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Cambria" pitchFamily="18" charset="0"/>
              </a:rPr>
              <a:t>Categories of Association</a:t>
            </a:r>
            <a:endParaRPr lang="en-US" dirty="0"/>
          </a:p>
        </p:txBody>
      </p:sp>
      <p:sp>
        <p:nvSpPr>
          <p:cNvPr id="60419" name="TextBox 4"/>
          <p:cNvSpPr txBox="1">
            <a:spLocks noChangeArrowheads="1"/>
          </p:cNvSpPr>
          <p:nvPr/>
        </p:nvSpPr>
        <p:spPr bwMode="auto">
          <a:xfrm>
            <a:off x="457200" y="1828800"/>
            <a:ext cx="8229600" cy="4062413"/>
          </a:xfrm>
          <a:prstGeom prst="rect">
            <a:avLst/>
          </a:prstGeom>
          <a:noFill/>
          <a:ln w="9525">
            <a:noFill/>
            <a:miter lim="800000"/>
            <a:headEnd/>
            <a:tailEnd/>
          </a:ln>
        </p:spPr>
        <p:txBody>
          <a:bodyPr>
            <a:spAutoFit/>
          </a:bodyPr>
          <a:lstStyle/>
          <a:p>
            <a:r>
              <a:rPr lang="en-US" sz="2400" u="sng">
                <a:solidFill>
                  <a:schemeClr val="bg2"/>
                </a:solidFill>
              </a:rPr>
              <a:t>Category 2A</a:t>
            </a:r>
            <a:r>
              <a:rPr lang="en-US" sz="2400">
                <a:solidFill>
                  <a:schemeClr val="bg2"/>
                </a:solidFill>
              </a:rPr>
              <a:t>: Associations with distinct characteristics</a:t>
            </a:r>
          </a:p>
          <a:p>
            <a:endParaRPr lang="en-US" sz="2400"/>
          </a:p>
          <a:p>
            <a:pPr algn="ctr"/>
            <a:r>
              <a:rPr lang="en-US" sz="2400"/>
              <a:t>Applies to after market repaints, custom made products with limited distribution, certain manufacturing defects for tire and shoe molds, and other evidence of that nature.</a:t>
            </a:r>
          </a:p>
          <a:p>
            <a:pPr algn="ctr"/>
            <a:endParaRPr lang="en-US" sz="2400"/>
          </a:p>
          <a:p>
            <a:pPr algn="ctr"/>
            <a:r>
              <a:rPr lang="en-US" sz="2400" i="1"/>
              <a:t>“These items share distinct characteristic(s) that would not be expected to be encountered in the general population.”</a:t>
            </a:r>
            <a:endParaRPr lang="en-US" sz="2400"/>
          </a:p>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Cambria" pitchFamily="18" charset="0"/>
              </a:rPr>
              <a:t>Categories of Association</a:t>
            </a:r>
            <a:endParaRPr lang="en-US" dirty="0"/>
          </a:p>
        </p:txBody>
      </p:sp>
      <p:sp>
        <p:nvSpPr>
          <p:cNvPr id="61443" name="TextBox 3"/>
          <p:cNvSpPr txBox="1">
            <a:spLocks noChangeArrowheads="1"/>
          </p:cNvSpPr>
          <p:nvPr/>
        </p:nvSpPr>
        <p:spPr bwMode="auto">
          <a:xfrm>
            <a:off x="76200" y="1828800"/>
            <a:ext cx="8915400" cy="4340225"/>
          </a:xfrm>
          <a:prstGeom prst="rect">
            <a:avLst/>
          </a:prstGeom>
          <a:noFill/>
          <a:ln w="9525">
            <a:noFill/>
            <a:miter lim="800000"/>
            <a:headEnd/>
            <a:tailEnd/>
          </a:ln>
        </p:spPr>
        <p:txBody>
          <a:bodyPr>
            <a:spAutoFit/>
          </a:bodyPr>
          <a:lstStyle/>
          <a:p>
            <a:r>
              <a:rPr lang="en-US" sz="2400" u="sng">
                <a:solidFill>
                  <a:schemeClr val="bg2"/>
                </a:solidFill>
              </a:rPr>
              <a:t>Category 2B</a:t>
            </a:r>
            <a:r>
              <a:rPr lang="en-US" sz="2400">
                <a:solidFill>
                  <a:schemeClr val="bg2"/>
                </a:solidFill>
              </a:rPr>
              <a:t>: Association with conventional characteristics</a:t>
            </a:r>
          </a:p>
          <a:p>
            <a:endParaRPr lang="en-US"/>
          </a:p>
          <a:p>
            <a:pPr algn="ctr"/>
            <a:r>
              <a:rPr lang="en-US" sz="2400"/>
              <a:t>Probably the one most associated with our cases. Applies to OEM paints, most fibers, shoes, and other mass produced items.</a:t>
            </a:r>
          </a:p>
          <a:p>
            <a:pPr algn="ctr"/>
            <a:endParaRPr lang="en-US" sz="2400"/>
          </a:p>
          <a:p>
            <a:pPr algn="ctr"/>
            <a:r>
              <a:rPr lang="en-US" sz="2400" i="1"/>
              <a:t>“These items share characteristics that have been manufactured or occur in nature and would be indistinguishable from the submitted evidence. Other items which share these properties may be available in the general population.”</a:t>
            </a:r>
            <a:endParaRPr lang="en-US" sz="2400"/>
          </a:p>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381000" y="152400"/>
            <a:ext cx="8180388" cy="984250"/>
          </a:xfrm>
        </p:spPr>
        <p:txBody>
          <a:bodyPr/>
          <a:lstStyle/>
          <a:p>
            <a:pPr eaLnBrk="1" hangingPunct="1">
              <a:defRPr/>
            </a:pPr>
            <a:r>
              <a:rPr lang="en-US" sz="4800" b="1" dirty="0" smtClean="0">
                <a:effectLst>
                  <a:outerShdw blurRad="38100" dist="38100" dir="2700000" algn="tl">
                    <a:srgbClr val="000000">
                      <a:alpha val="43137"/>
                    </a:srgbClr>
                  </a:outerShdw>
                </a:effectLst>
                <a:latin typeface="Cambria" pitchFamily="18" charset="0"/>
              </a:rPr>
              <a:t>Head hair from 25 people</a:t>
            </a:r>
          </a:p>
        </p:txBody>
      </p:sp>
      <p:pic>
        <p:nvPicPr>
          <p:cNvPr id="8195" name="Picture 3" descr="hair"/>
          <p:cNvPicPr>
            <a:picLocks noChangeAspect="1" noChangeArrowheads="1"/>
          </p:cNvPicPr>
          <p:nvPr/>
        </p:nvPicPr>
        <p:blipFill>
          <a:blip r:embed="rId3" cstate="print"/>
          <a:srcRect t="13055"/>
          <a:stretch>
            <a:fillRect/>
          </a:stretch>
        </p:blipFill>
        <p:spPr bwMode="auto">
          <a:xfrm>
            <a:off x="609600" y="1219200"/>
            <a:ext cx="7888288" cy="525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Cambria" pitchFamily="18" charset="0"/>
              </a:rPr>
              <a:t>Categories of Association</a:t>
            </a:r>
            <a:endParaRPr lang="en-US" dirty="0"/>
          </a:p>
        </p:txBody>
      </p:sp>
      <p:sp>
        <p:nvSpPr>
          <p:cNvPr id="62467" name="TextBox 3"/>
          <p:cNvSpPr txBox="1">
            <a:spLocks noChangeArrowheads="1"/>
          </p:cNvSpPr>
          <p:nvPr/>
        </p:nvSpPr>
        <p:spPr bwMode="auto">
          <a:xfrm>
            <a:off x="381000" y="1447800"/>
            <a:ext cx="8458200" cy="5540375"/>
          </a:xfrm>
          <a:prstGeom prst="rect">
            <a:avLst/>
          </a:prstGeom>
          <a:noFill/>
          <a:ln w="9525">
            <a:noFill/>
            <a:miter lim="800000"/>
            <a:headEnd/>
            <a:tailEnd/>
          </a:ln>
        </p:spPr>
        <p:txBody>
          <a:bodyPr>
            <a:spAutoFit/>
          </a:bodyPr>
          <a:lstStyle/>
          <a:p>
            <a:r>
              <a:rPr lang="en-US" sz="2400" u="sng">
                <a:solidFill>
                  <a:schemeClr val="bg2"/>
                </a:solidFill>
              </a:rPr>
              <a:t>Category 2C</a:t>
            </a:r>
            <a:r>
              <a:rPr lang="en-US" sz="2400">
                <a:solidFill>
                  <a:schemeClr val="bg2"/>
                </a:solidFill>
              </a:rPr>
              <a:t>: Association with limited characteristics/ examinations</a:t>
            </a:r>
          </a:p>
          <a:p>
            <a:endParaRPr lang="en-US"/>
          </a:p>
          <a:p>
            <a:pPr algn="ctr"/>
            <a:r>
              <a:rPr lang="en-US" sz="2400"/>
              <a:t>Applies to nearly featureless hairs or fibers, paint samples too small to analyze, partial impressions with little detail or evidence types that are prevalent in society (ex blue denim).</a:t>
            </a:r>
          </a:p>
          <a:p>
            <a:pPr algn="ctr"/>
            <a:endParaRPr lang="en-US" sz="2400"/>
          </a:p>
          <a:p>
            <a:pPr algn="ctr"/>
            <a:r>
              <a:rPr lang="en-US" sz="2400" i="1"/>
              <a:t>“These items share characteristics that are common amongst these kinds of natural or manufactured materials and would be indistinguishable from the submitted evidence. Alternatively, a limited analysis was performed or minor variations were observed due to characteristics or size of the items.”</a:t>
            </a:r>
            <a:endParaRPr lang="en-US" sz="2400"/>
          </a:p>
          <a:p>
            <a:pPr algn="ctr"/>
            <a:r>
              <a:rPr lang="en-US" sz="2400" i="1"/>
              <a:t> </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3"/>
          <p:cNvSpPr txBox="1">
            <a:spLocks noChangeArrowheads="1"/>
          </p:cNvSpPr>
          <p:nvPr/>
        </p:nvSpPr>
        <p:spPr bwMode="auto">
          <a:xfrm>
            <a:off x="457200" y="2057400"/>
            <a:ext cx="7924800" cy="2400300"/>
          </a:xfrm>
          <a:prstGeom prst="rect">
            <a:avLst/>
          </a:prstGeom>
          <a:noFill/>
          <a:ln w="9525">
            <a:noFill/>
            <a:miter lim="800000"/>
            <a:headEnd/>
            <a:tailEnd/>
          </a:ln>
        </p:spPr>
        <p:txBody>
          <a:bodyPr>
            <a:spAutoFit/>
          </a:bodyPr>
          <a:lstStyle/>
          <a:p>
            <a:r>
              <a:rPr lang="en-US" sz="2400" u="sng">
                <a:solidFill>
                  <a:schemeClr val="bg2"/>
                </a:solidFill>
              </a:rPr>
              <a:t>Category 3</a:t>
            </a:r>
            <a:r>
              <a:rPr lang="en-US" sz="2400">
                <a:solidFill>
                  <a:schemeClr val="bg2"/>
                </a:solidFill>
              </a:rPr>
              <a:t>: Inconclusive</a:t>
            </a:r>
          </a:p>
          <a:p>
            <a:endParaRPr lang="en-US"/>
          </a:p>
          <a:p>
            <a:endParaRPr lang="en-US"/>
          </a:p>
          <a:p>
            <a:pPr algn="ctr"/>
            <a:r>
              <a:rPr lang="en-US" sz="2400" i="1"/>
              <a:t>“The observed, measured and/or chemical properties do not provide enough information to associate or eliminate the compared samples.”</a:t>
            </a:r>
            <a:endParaRPr lang="en-US" sz="2400"/>
          </a:p>
          <a:p>
            <a:pPr algn="ctr"/>
            <a:endParaRPr lang="en-US"/>
          </a:p>
        </p:txBody>
      </p:sp>
      <p:sp>
        <p:nvSpPr>
          <p:cNvPr id="5"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Cambria" pitchFamily="18" charset="0"/>
              </a:rPr>
              <a:t>Categories of Association</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609600" y="1600200"/>
            <a:ext cx="7924800" cy="4986338"/>
          </a:xfrm>
          <a:prstGeom prst="rect">
            <a:avLst/>
          </a:prstGeom>
          <a:noFill/>
          <a:ln w="9525">
            <a:noFill/>
            <a:miter lim="800000"/>
            <a:headEnd/>
            <a:tailEnd/>
          </a:ln>
        </p:spPr>
        <p:txBody>
          <a:bodyPr>
            <a:spAutoFit/>
          </a:bodyPr>
          <a:lstStyle/>
          <a:p>
            <a:r>
              <a:rPr lang="en-US" sz="2400" u="sng">
                <a:solidFill>
                  <a:schemeClr val="bg2"/>
                </a:solidFill>
              </a:rPr>
              <a:t>Category 4</a:t>
            </a:r>
            <a:r>
              <a:rPr lang="en-US" sz="2400">
                <a:solidFill>
                  <a:schemeClr val="bg2"/>
                </a:solidFill>
              </a:rPr>
              <a:t>: Dissimilar but not complete exclusion</a:t>
            </a:r>
          </a:p>
          <a:p>
            <a:endParaRPr lang="en-US"/>
          </a:p>
          <a:p>
            <a:endParaRPr lang="en-US"/>
          </a:p>
          <a:p>
            <a:pPr algn="ctr"/>
            <a:r>
              <a:rPr lang="en-US" sz="2400"/>
              <a:t>Applies to cases where the source for comparison may not be representative.</a:t>
            </a:r>
          </a:p>
          <a:p>
            <a:pPr algn="ctr"/>
            <a:endParaRPr lang="en-US" sz="2400"/>
          </a:p>
          <a:p>
            <a:pPr algn="ctr"/>
            <a:r>
              <a:rPr lang="en-US" sz="2400" i="1"/>
              <a:t>“Items are dissimilar in observed, measured, and/or chemical properties indicating they did not originate from the same source. However, the compared items share enough general characteristics that, due to reasonable variations in the source, the source itself cannot be associated or eliminated based on the specimen received.”</a:t>
            </a:r>
            <a:endParaRPr lang="en-US" sz="2400"/>
          </a:p>
          <a:p>
            <a:endParaRPr lang="en-US"/>
          </a:p>
        </p:txBody>
      </p:sp>
      <p:sp>
        <p:nvSpPr>
          <p:cNvPr id="6" name="Title 1"/>
          <p:cNvSpPr>
            <a:spLocks noGrp="1"/>
          </p:cNvSpPr>
          <p:nvPr>
            <p:ph type="title"/>
          </p:nvPr>
        </p:nvSpPr>
        <p:spPr>
          <a:xfrm>
            <a:off x="457200" y="228600"/>
            <a:ext cx="8229600" cy="1143000"/>
          </a:xfrm>
        </p:spPr>
        <p:txBody>
          <a:bodyPr/>
          <a:lstStyle/>
          <a:p>
            <a:pPr>
              <a:defRPr/>
            </a:pPr>
            <a:r>
              <a:rPr lang="en-US" b="1" dirty="0" smtClean="0">
                <a:effectLst>
                  <a:outerShdw blurRad="38100" dist="38100" dir="2700000" algn="tl">
                    <a:srgbClr val="000000">
                      <a:alpha val="43137"/>
                    </a:srgbClr>
                  </a:outerShdw>
                </a:effectLst>
                <a:latin typeface="Cambria" pitchFamily="18" charset="0"/>
              </a:rPr>
              <a:t>Categories of Association</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1143000"/>
          </a:xfrm>
        </p:spPr>
        <p:txBody>
          <a:bodyPr/>
          <a:lstStyle/>
          <a:p>
            <a:pPr>
              <a:defRPr/>
            </a:pPr>
            <a:r>
              <a:rPr lang="en-US" b="1" dirty="0" smtClean="0">
                <a:effectLst>
                  <a:outerShdw blurRad="38100" dist="38100" dir="2700000" algn="tl">
                    <a:srgbClr val="000000">
                      <a:alpha val="43137"/>
                    </a:srgbClr>
                  </a:outerShdw>
                </a:effectLst>
                <a:latin typeface="Cambria" pitchFamily="18" charset="0"/>
              </a:rPr>
              <a:t>Categories of Association</a:t>
            </a:r>
            <a:endParaRPr lang="en-US" dirty="0"/>
          </a:p>
        </p:txBody>
      </p:sp>
      <p:sp>
        <p:nvSpPr>
          <p:cNvPr id="65539" name="TextBox 4"/>
          <p:cNvSpPr txBox="1">
            <a:spLocks noChangeArrowheads="1"/>
          </p:cNvSpPr>
          <p:nvPr/>
        </p:nvSpPr>
        <p:spPr bwMode="auto">
          <a:xfrm>
            <a:off x="609600" y="1600200"/>
            <a:ext cx="7924800" cy="2400300"/>
          </a:xfrm>
          <a:prstGeom prst="rect">
            <a:avLst/>
          </a:prstGeom>
          <a:noFill/>
          <a:ln w="9525">
            <a:noFill/>
            <a:miter lim="800000"/>
            <a:headEnd/>
            <a:tailEnd/>
          </a:ln>
        </p:spPr>
        <p:txBody>
          <a:bodyPr>
            <a:spAutoFit/>
          </a:bodyPr>
          <a:lstStyle/>
          <a:p>
            <a:r>
              <a:rPr lang="en-US" sz="2400" u="sng">
                <a:solidFill>
                  <a:schemeClr val="bg2"/>
                </a:solidFill>
              </a:rPr>
              <a:t>Category 5</a:t>
            </a:r>
            <a:r>
              <a:rPr lang="en-US" sz="2400">
                <a:solidFill>
                  <a:schemeClr val="bg2"/>
                </a:solidFill>
              </a:rPr>
              <a:t>: Elimination/Exclusion</a:t>
            </a:r>
          </a:p>
          <a:p>
            <a:endParaRPr lang="en-US"/>
          </a:p>
          <a:p>
            <a:endParaRPr lang="en-US"/>
          </a:p>
          <a:p>
            <a:pPr algn="ctr"/>
            <a:r>
              <a:rPr lang="en-US" sz="2400" i="1"/>
              <a:t>“These items are dissimilar in observed, measured, and/or chemical properties demonstrating they did not originate from the same source.”</a:t>
            </a:r>
            <a:endParaRPr lang="en-US" sz="2400"/>
          </a:p>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838200" y="3962400"/>
            <a:ext cx="7467600" cy="2862263"/>
          </a:xfrm>
          <a:prstGeom prst="rect">
            <a:avLst/>
          </a:prstGeom>
          <a:noFill/>
          <a:ln w="9525">
            <a:noFill/>
            <a:miter lim="800000"/>
            <a:headEnd/>
            <a:tailEnd/>
          </a:ln>
          <a:effectLst/>
        </p:spPr>
        <p:txBody>
          <a:bodyPr>
            <a:spAutoFit/>
          </a:bodyPr>
          <a:lstStyle/>
          <a:p>
            <a:pPr algn="ctr" eaLnBrk="0" hangingPunct="0">
              <a:spcBef>
                <a:spcPts val="0"/>
              </a:spcBef>
              <a:defRPr/>
            </a:pPr>
            <a:r>
              <a:rPr lang="en-US" sz="6000" dirty="0">
                <a:solidFill>
                  <a:srgbClr val="FFC000"/>
                </a:solidFill>
                <a:effectLst>
                  <a:outerShdw blurRad="38100" dist="38100" dir="2700000" algn="tl">
                    <a:srgbClr val="000000">
                      <a:alpha val="43137"/>
                    </a:srgbClr>
                  </a:outerShdw>
                </a:effectLst>
                <a:latin typeface="Cambria" pitchFamily="18" charset="0"/>
                <a:cs typeface="Arial" pitchFamily="34" charset="0"/>
              </a:rPr>
              <a:t>Trace Evidence</a:t>
            </a:r>
          </a:p>
          <a:p>
            <a:pPr algn="ctr" eaLnBrk="0" hangingPunct="0">
              <a:spcBef>
                <a:spcPts val="0"/>
              </a:spcBef>
              <a:defRPr/>
            </a:pPr>
            <a:r>
              <a:rPr lang="en-US" sz="2400" dirty="0">
                <a:solidFill>
                  <a:schemeClr val="bg2"/>
                </a:solidFill>
                <a:latin typeface="Arial" pitchFamily="34" charset="0"/>
                <a:cs typeface="Arial" pitchFamily="34" charset="0"/>
              </a:rPr>
              <a:t>Melissa Valadez</a:t>
            </a:r>
          </a:p>
          <a:p>
            <a:pPr algn="ctr" eaLnBrk="0" hangingPunct="0">
              <a:spcBef>
                <a:spcPts val="0"/>
              </a:spcBef>
              <a:defRPr/>
            </a:pPr>
            <a:r>
              <a:rPr lang="en-US" sz="2400" b="0" dirty="0">
                <a:solidFill>
                  <a:schemeClr val="bg2"/>
                </a:solidFill>
                <a:latin typeface="Arial" pitchFamily="34" charset="0"/>
                <a:cs typeface="Arial" pitchFamily="34" charset="0"/>
              </a:rPr>
              <a:t>Trace Evidence Section Manager</a:t>
            </a:r>
          </a:p>
          <a:p>
            <a:pPr algn="ctr" eaLnBrk="0" hangingPunct="0">
              <a:spcBef>
                <a:spcPts val="0"/>
              </a:spcBef>
              <a:defRPr/>
            </a:pPr>
            <a:r>
              <a:rPr lang="en-US" sz="2400" b="0" dirty="0">
                <a:solidFill>
                  <a:schemeClr val="bg2"/>
                </a:solidFill>
                <a:latin typeface="Arial" pitchFamily="34" charset="0"/>
                <a:cs typeface="Arial" pitchFamily="34" charset="0"/>
              </a:rPr>
              <a:t>DPS Austin Crime Laboratory</a:t>
            </a:r>
            <a:endParaRPr lang="en-US" sz="2400" dirty="0">
              <a:solidFill>
                <a:schemeClr val="bg2"/>
              </a:solidFill>
              <a:latin typeface="Arial" pitchFamily="34" charset="0"/>
              <a:cs typeface="Arial" pitchFamily="34" charset="0"/>
            </a:endParaRPr>
          </a:p>
          <a:p>
            <a:pPr algn="ctr" eaLnBrk="0" hangingPunct="0">
              <a:spcBef>
                <a:spcPts val="0"/>
              </a:spcBef>
              <a:defRPr/>
            </a:pPr>
            <a:endParaRPr lang="en-US" sz="2400" b="0" dirty="0">
              <a:solidFill>
                <a:schemeClr val="bg2"/>
              </a:solidFill>
              <a:latin typeface="Arial" pitchFamily="34" charset="0"/>
              <a:cs typeface="Arial" pitchFamily="34" charset="0"/>
            </a:endParaRPr>
          </a:p>
          <a:p>
            <a:pPr algn="ctr" eaLnBrk="0" hangingPunct="0">
              <a:spcBef>
                <a:spcPts val="0"/>
              </a:spcBef>
              <a:defRPr/>
            </a:pPr>
            <a:r>
              <a:rPr lang="en-US" sz="2400" b="0" dirty="0">
                <a:solidFill>
                  <a:schemeClr val="bg2"/>
                </a:solidFill>
                <a:latin typeface="Arial" pitchFamily="34" charset="0"/>
                <a:cs typeface="Arial" pitchFamily="34" charset="0"/>
              </a:rPr>
              <a:t>melissa.valadez@dps.texas.gov</a:t>
            </a:r>
          </a:p>
        </p:txBody>
      </p:sp>
      <p:pic>
        <p:nvPicPr>
          <p:cNvPr id="66563" name="Picture 3" descr="LESD - lab 1009.JPG"/>
          <p:cNvPicPr>
            <a:picLocks noChangeAspect="1"/>
          </p:cNvPicPr>
          <p:nvPr/>
        </p:nvPicPr>
        <p:blipFill>
          <a:blip r:embed="rId3" cstate="print"/>
          <a:srcRect/>
          <a:stretch>
            <a:fillRect/>
          </a:stretch>
        </p:blipFill>
        <p:spPr bwMode="auto">
          <a:xfrm>
            <a:off x="3190875" y="533400"/>
            <a:ext cx="2828925"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336550"/>
            <a:ext cx="8229600" cy="893763"/>
          </a:xfrm>
        </p:spPr>
        <p:txBody>
          <a:bodyPr/>
          <a:lstStyle/>
          <a:p>
            <a:pPr eaLnBrk="1" hangingPunct="1">
              <a:defRPr/>
            </a:pPr>
            <a:r>
              <a:rPr lang="en-US" sz="5200" b="1" dirty="0" smtClean="0">
                <a:effectLst>
                  <a:outerShdw blurRad="38100" dist="38100" dir="2700000" algn="tl">
                    <a:srgbClr val="000000">
                      <a:alpha val="43137"/>
                    </a:srgbClr>
                  </a:outerShdw>
                </a:effectLst>
                <a:latin typeface="Cambria" pitchFamily="18" charset="0"/>
              </a:rPr>
              <a:t>Determinations from Hair</a:t>
            </a:r>
          </a:p>
        </p:txBody>
      </p:sp>
      <p:sp>
        <p:nvSpPr>
          <p:cNvPr id="9219" name="Rectangle 3"/>
          <p:cNvSpPr>
            <a:spLocks noGrp="1" noChangeArrowheads="1"/>
          </p:cNvSpPr>
          <p:nvPr>
            <p:ph type="body" idx="1"/>
          </p:nvPr>
        </p:nvSpPr>
        <p:spPr>
          <a:xfrm>
            <a:off x="990600" y="1524000"/>
            <a:ext cx="5943600" cy="5029200"/>
          </a:xfrm>
        </p:spPr>
        <p:txBody>
          <a:bodyPr/>
          <a:lstStyle/>
          <a:p>
            <a:pPr eaLnBrk="1" hangingPunct="1">
              <a:lnSpc>
                <a:spcPct val="80000"/>
              </a:lnSpc>
            </a:pPr>
            <a:r>
              <a:rPr lang="en-US" sz="2800" b="1" smtClean="0">
                <a:solidFill>
                  <a:schemeClr val="bg2"/>
                </a:solidFill>
                <a:latin typeface="Arial" charset="0"/>
                <a:cs typeface="Arial" charset="0"/>
              </a:rPr>
              <a:t>Hair characteristics</a:t>
            </a:r>
          </a:p>
          <a:p>
            <a:pPr lvl="1" eaLnBrk="1" hangingPunct="1">
              <a:lnSpc>
                <a:spcPct val="80000"/>
              </a:lnSpc>
              <a:buFontTx/>
              <a:buChar char="•"/>
            </a:pPr>
            <a:r>
              <a:rPr lang="en-US" sz="2400" smtClean="0">
                <a:solidFill>
                  <a:schemeClr val="bg2"/>
                </a:solidFill>
                <a:latin typeface="Arial" charset="0"/>
                <a:cs typeface="Arial" charset="0"/>
              </a:rPr>
              <a:t>Length, color, pigmentation, etc.</a:t>
            </a:r>
          </a:p>
          <a:p>
            <a:pPr lvl="1" eaLnBrk="1" hangingPunct="1">
              <a:lnSpc>
                <a:spcPct val="80000"/>
              </a:lnSpc>
              <a:buFontTx/>
              <a:buChar char="•"/>
            </a:pPr>
            <a:r>
              <a:rPr lang="en-US" sz="2400" smtClean="0">
                <a:solidFill>
                  <a:schemeClr val="bg2"/>
                </a:solidFill>
                <a:latin typeface="Arial" charset="0"/>
                <a:cs typeface="Arial" charset="0"/>
              </a:rPr>
              <a:t>Artificially treated</a:t>
            </a:r>
          </a:p>
          <a:p>
            <a:pPr lvl="1" eaLnBrk="1" hangingPunct="1">
              <a:lnSpc>
                <a:spcPct val="80000"/>
              </a:lnSpc>
              <a:buFontTx/>
              <a:buChar char="•"/>
            </a:pPr>
            <a:r>
              <a:rPr lang="en-US" sz="2400" smtClean="0">
                <a:solidFill>
                  <a:schemeClr val="bg2"/>
                </a:solidFill>
                <a:latin typeface="Arial" charset="0"/>
                <a:cs typeface="Arial" charset="0"/>
              </a:rPr>
              <a:t>Shed or forcibly removed</a:t>
            </a:r>
          </a:p>
          <a:p>
            <a:pPr lvl="1" eaLnBrk="1" hangingPunct="1">
              <a:lnSpc>
                <a:spcPct val="80000"/>
              </a:lnSpc>
              <a:buFontTx/>
              <a:buNone/>
            </a:pPr>
            <a:endParaRPr lang="en-US" sz="2400" smtClean="0">
              <a:solidFill>
                <a:schemeClr val="bg2"/>
              </a:solidFill>
              <a:latin typeface="Arial" charset="0"/>
              <a:cs typeface="Arial" charset="0"/>
            </a:endParaRPr>
          </a:p>
          <a:p>
            <a:pPr eaLnBrk="1" hangingPunct="1">
              <a:lnSpc>
                <a:spcPct val="80000"/>
              </a:lnSpc>
            </a:pPr>
            <a:r>
              <a:rPr lang="en-US" sz="2800" b="1" smtClean="0">
                <a:solidFill>
                  <a:schemeClr val="bg2"/>
                </a:solidFill>
                <a:latin typeface="Arial" charset="0"/>
                <a:cs typeface="Arial" charset="0"/>
              </a:rPr>
              <a:t>Origin of hair</a:t>
            </a:r>
          </a:p>
          <a:p>
            <a:pPr lvl="1" eaLnBrk="1" hangingPunct="1">
              <a:lnSpc>
                <a:spcPct val="80000"/>
              </a:lnSpc>
              <a:buFontTx/>
              <a:buChar char="•"/>
            </a:pPr>
            <a:r>
              <a:rPr lang="en-US" sz="2400" smtClean="0">
                <a:solidFill>
                  <a:schemeClr val="bg2"/>
                </a:solidFill>
                <a:latin typeface="Arial" charset="0"/>
                <a:cs typeface="Arial" charset="0"/>
              </a:rPr>
              <a:t>Human</a:t>
            </a:r>
          </a:p>
          <a:p>
            <a:pPr lvl="1" eaLnBrk="1" hangingPunct="1">
              <a:lnSpc>
                <a:spcPct val="80000"/>
              </a:lnSpc>
              <a:buFontTx/>
              <a:buChar char="•"/>
            </a:pPr>
            <a:r>
              <a:rPr lang="en-US" sz="2400" smtClean="0">
                <a:solidFill>
                  <a:schemeClr val="bg2"/>
                </a:solidFill>
                <a:latin typeface="Arial" charset="0"/>
                <a:cs typeface="Arial" charset="0"/>
              </a:rPr>
              <a:t>Animal</a:t>
            </a:r>
          </a:p>
          <a:p>
            <a:pPr lvl="1" eaLnBrk="1" hangingPunct="1">
              <a:lnSpc>
                <a:spcPct val="80000"/>
              </a:lnSpc>
              <a:buFontTx/>
              <a:buNone/>
            </a:pPr>
            <a:endParaRPr lang="en-US" sz="2400" smtClean="0">
              <a:solidFill>
                <a:schemeClr val="bg2"/>
              </a:solidFill>
              <a:latin typeface="Arial" charset="0"/>
              <a:cs typeface="Arial" charset="0"/>
            </a:endParaRPr>
          </a:p>
          <a:p>
            <a:pPr eaLnBrk="1" hangingPunct="1">
              <a:lnSpc>
                <a:spcPct val="80000"/>
              </a:lnSpc>
            </a:pPr>
            <a:r>
              <a:rPr lang="en-US" sz="2400" b="1" smtClean="0">
                <a:solidFill>
                  <a:schemeClr val="bg2"/>
                </a:solidFill>
                <a:latin typeface="Arial" charset="0"/>
                <a:cs typeface="Arial" charset="0"/>
              </a:rPr>
              <a:t> </a:t>
            </a:r>
            <a:r>
              <a:rPr lang="en-US" sz="2800" b="1" smtClean="0">
                <a:solidFill>
                  <a:schemeClr val="bg2"/>
                </a:solidFill>
                <a:latin typeface="Arial" charset="0"/>
                <a:cs typeface="Arial" charset="0"/>
              </a:rPr>
              <a:t>Racial characteristics</a:t>
            </a:r>
          </a:p>
          <a:p>
            <a:pPr lvl="1" eaLnBrk="1" hangingPunct="1">
              <a:lnSpc>
                <a:spcPct val="80000"/>
              </a:lnSpc>
              <a:buFontTx/>
              <a:buChar char="•"/>
            </a:pPr>
            <a:r>
              <a:rPr lang="en-US" sz="2400" smtClean="0">
                <a:solidFill>
                  <a:schemeClr val="bg2"/>
                </a:solidFill>
                <a:latin typeface="Arial" charset="0"/>
                <a:cs typeface="Arial" charset="0"/>
              </a:rPr>
              <a:t>Caucasian (Hispanic included)</a:t>
            </a:r>
          </a:p>
          <a:p>
            <a:pPr lvl="1" eaLnBrk="1" hangingPunct="1">
              <a:lnSpc>
                <a:spcPct val="80000"/>
              </a:lnSpc>
              <a:buFontTx/>
              <a:buChar char="•"/>
            </a:pPr>
            <a:r>
              <a:rPr lang="en-US" sz="2400" smtClean="0">
                <a:solidFill>
                  <a:schemeClr val="bg2"/>
                </a:solidFill>
                <a:latin typeface="Arial" charset="0"/>
                <a:cs typeface="Arial" charset="0"/>
              </a:rPr>
              <a:t>Negroid (African ancestry)</a:t>
            </a:r>
          </a:p>
          <a:p>
            <a:pPr lvl="1" eaLnBrk="1" hangingPunct="1">
              <a:lnSpc>
                <a:spcPct val="80000"/>
              </a:lnSpc>
              <a:buFontTx/>
              <a:buChar char="•"/>
            </a:pPr>
            <a:r>
              <a:rPr lang="en-US" sz="2400" smtClean="0">
                <a:solidFill>
                  <a:schemeClr val="bg2"/>
                </a:solidFill>
                <a:latin typeface="Arial" charset="0"/>
                <a:cs typeface="Arial" charset="0"/>
              </a:rPr>
              <a:t>Mongoloid (Asian, Indian ancestry)</a:t>
            </a:r>
          </a:p>
          <a:p>
            <a:pPr lvl="1" eaLnBrk="1" hangingPunct="1">
              <a:lnSpc>
                <a:spcPct val="80000"/>
              </a:lnSpc>
              <a:buFontTx/>
              <a:buNone/>
            </a:pPr>
            <a:endParaRPr lang="en-US" sz="2000" smtClean="0"/>
          </a:p>
          <a:p>
            <a:pPr lvl="1" eaLnBrk="1" hangingPunct="1">
              <a:lnSpc>
                <a:spcPct val="80000"/>
              </a:lnSpc>
              <a:buClr>
                <a:srgbClr val="FFCC00"/>
              </a:buClr>
              <a:buFontTx/>
              <a:buNone/>
            </a:pPr>
            <a:endParaRPr lang="en-US" sz="2400" b="1" smtClean="0">
              <a:solidFill>
                <a:srgbClr val="FFCC00"/>
              </a:solidFill>
            </a:endParaRPr>
          </a:p>
          <a:p>
            <a:pPr eaLnBrk="1" hangingPunct="1">
              <a:lnSpc>
                <a:spcPct val="80000"/>
              </a:lnSpc>
              <a:buClr>
                <a:srgbClr val="FFCC00"/>
              </a:buClr>
            </a:pPr>
            <a:endParaRPr lang="en-US" sz="2400" smtClean="0">
              <a:solidFill>
                <a:srgbClr val="FFCC00"/>
              </a:solidFill>
            </a:endParaRPr>
          </a:p>
        </p:txBody>
      </p:sp>
      <p:pic>
        <p:nvPicPr>
          <p:cNvPr id="9220" name="Picture 4" descr="auto0"/>
          <p:cNvPicPr>
            <a:picLocks noChangeAspect="1" noChangeArrowheads="1"/>
          </p:cNvPicPr>
          <p:nvPr/>
        </p:nvPicPr>
        <p:blipFill>
          <a:blip r:embed="rId3" cstate="print"/>
          <a:srcRect l="44891" t="54315" r="10107" b="23688"/>
          <a:stretch>
            <a:fillRect/>
          </a:stretch>
        </p:blipFill>
        <p:spPr bwMode="auto">
          <a:xfrm>
            <a:off x="7078663" y="4953000"/>
            <a:ext cx="1903412" cy="1219200"/>
          </a:xfrm>
          <a:prstGeom prst="rect">
            <a:avLst/>
          </a:prstGeom>
          <a:noFill/>
          <a:ln w="12700">
            <a:noFill/>
            <a:miter lim="800000"/>
            <a:headEnd type="none" w="sm" len="sm"/>
            <a:tailEnd type="none" w="sm" len="sm"/>
          </a:ln>
        </p:spPr>
      </p:pic>
      <p:pic>
        <p:nvPicPr>
          <p:cNvPr id="9221" name="Picture 5" descr="auto0"/>
          <p:cNvPicPr>
            <a:picLocks noChangeAspect="1" noChangeArrowheads="1"/>
          </p:cNvPicPr>
          <p:nvPr/>
        </p:nvPicPr>
        <p:blipFill>
          <a:blip r:embed="rId4" cstate="print"/>
          <a:srcRect l="39267" t="59430" r="27885" b="27856"/>
          <a:stretch>
            <a:fillRect/>
          </a:stretch>
        </p:blipFill>
        <p:spPr bwMode="auto">
          <a:xfrm>
            <a:off x="4114800" y="3276600"/>
            <a:ext cx="2514600" cy="1295400"/>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685800" y="1371600"/>
            <a:ext cx="8001000" cy="5486400"/>
          </a:xfrm>
        </p:spPr>
        <p:txBody>
          <a:bodyPr/>
          <a:lstStyle/>
          <a:p>
            <a:pPr eaLnBrk="1" hangingPunct="1"/>
            <a:r>
              <a:rPr lang="en-US" sz="2800" b="1" smtClean="0">
                <a:solidFill>
                  <a:schemeClr val="bg2"/>
                </a:solidFill>
                <a:latin typeface="Arial" charset="0"/>
                <a:cs typeface="Arial" charset="0"/>
              </a:rPr>
              <a:t>Body origin characteristics</a:t>
            </a:r>
          </a:p>
          <a:p>
            <a:pPr lvl="1" eaLnBrk="1" hangingPunct="1">
              <a:buFontTx/>
              <a:buChar char="•"/>
            </a:pPr>
            <a:r>
              <a:rPr lang="en-US" sz="2400" smtClean="0">
                <a:solidFill>
                  <a:schemeClr val="bg2"/>
                </a:solidFill>
                <a:latin typeface="Arial" charset="0"/>
                <a:cs typeface="Arial" charset="0"/>
              </a:rPr>
              <a:t>Head hair</a:t>
            </a:r>
          </a:p>
          <a:p>
            <a:pPr lvl="1" eaLnBrk="1" hangingPunct="1">
              <a:buFontTx/>
              <a:buChar char="•"/>
            </a:pPr>
            <a:r>
              <a:rPr lang="en-US" sz="2400" smtClean="0">
                <a:solidFill>
                  <a:schemeClr val="bg2"/>
                </a:solidFill>
                <a:latin typeface="Arial" charset="0"/>
                <a:cs typeface="Arial" charset="0"/>
              </a:rPr>
              <a:t>Pubic hair</a:t>
            </a:r>
          </a:p>
          <a:p>
            <a:pPr lvl="1" eaLnBrk="1" hangingPunct="1">
              <a:buFontTx/>
              <a:buChar char="•"/>
            </a:pPr>
            <a:r>
              <a:rPr lang="en-US" sz="2400" smtClean="0">
                <a:solidFill>
                  <a:schemeClr val="bg2"/>
                </a:solidFill>
                <a:latin typeface="Arial" charset="0"/>
                <a:cs typeface="Arial" charset="0"/>
              </a:rPr>
              <a:t>Body (arm &amp; leg, facial, etc.)</a:t>
            </a:r>
          </a:p>
          <a:p>
            <a:pPr lvl="1" eaLnBrk="1" hangingPunct="1">
              <a:lnSpc>
                <a:spcPts val="1400"/>
              </a:lnSpc>
              <a:spcBef>
                <a:spcPct val="0"/>
              </a:spcBef>
              <a:buFontTx/>
              <a:buNone/>
            </a:pPr>
            <a:endParaRPr lang="en-US" sz="2400" smtClean="0">
              <a:solidFill>
                <a:schemeClr val="bg2"/>
              </a:solidFill>
              <a:latin typeface="Arial" charset="0"/>
              <a:cs typeface="Arial" charset="0"/>
            </a:endParaRPr>
          </a:p>
          <a:p>
            <a:pPr eaLnBrk="1" hangingPunct="1"/>
            <a:r>
              <a:rPr lang="en-US" sz="2800" b="1" smtClean="0">
                <a:solidFill>
                  <a:schemeClr val="bg2"/>
                </a:solidFill>
                <a:latin typeface="Arial" charset="0"/>
                <a:cs typeface="Arial" charset="0"/>
              </a:rPr>
              <a:t>Comparisons</a:t>
            </a:r>
          </a:p>
          <a:p>
            <a:pPr lvl="1" eaLnBrk="1" hangingPunct="1">
              <a:buFont typeface="Arial" charset="0"/>
              <a:buChar char="•"/>
            </a:pPr>
            <a:r>
              <a:rPr lang="en-US" sz="2400" smtClean="0">
                <a:solidFill>
                  <a:schemeClr val="bg2"/>
                </a:solidFill>
                <a:latin typeface="Arial" charset="0"/>
                <a:cs typeface="Arial" charset="0"/>
              </a:rPr>
              <a:t>Macroscopic (visual)</a:t>
            </a:r>
          </a:p>
          <a:p>
            <a:pPr lvl="1" eaLnBrk="1" hangingPunct="1">
              <a:buFont typeface="Arial" charset="0"/>
              <a:buChar char="•"/>
            </a:pPr>
            <a:r>
              <a:rPr lang="en-US" sz="2400" smtClean="0">
                <a:solidFill>
                  <a:schemeClr val="bg2"/>
                </a:solidFill>
                <a:latin typeface="Arial" charset="0"/>
                <a:cs typeface="Arial" charset="0"/>
              </a:rPr>
              <a:t>Microscopic</a:t>
            </a:r>
          </a:p>
          <a:p>
            <a:pPr lvl="1" eaLnBrk="1" hangingPunct="1">
              <a:lnSpc>
                <a:spcPts val="1400"/>
              </a:lnSpc>
              <a:spcBef>
                <a:spcPct val="0"/>
              </a:spcBef>
              <a:buFont typeface="Arial" charset="0"/>
              <a:buChar char="•"/>
            </a:pPr>
            <a:endParaRPr lang="en-US" sz="2400" smtClean="0">
              <a:solidFill>
                <a:schemeClr val="bg2"/>
              </a:solidFill>
              <a:latin typeface="Arial" charset="0"/>
              <a:cs typeface="Arial" charset="0"/>
            </a:endParaRPr>
          </a:p>
          <a:p>
            <a:pPr eaLnBrk="1" hangingPunct="1"/>
            <a:r>
              <a:rPr lang="en-US" sz="2800" b="1" smtClean="0">
                <a:solidFill>
                  <a:schemeClr val="bg2"/>
                </a:solidFill>
                <a:latin typeface="Arial" charset="0"/>
                <a:cs typeface="Arial" charset="0"/>
              </a:rPr>
              <a:t>DNA typing</a:t>
            </a:r>
          </a:p>
          <a:p>
            <a:pPr lvl="1" eaLnBrk="1" hangingPunct="1">
              <a:buFontTx/>
              <a:buChar char="•"/>
            </a:pPr>
            <a:r>
              <a:rPr lang="en-US" sz="2400" smtClean="0">
                <a:solidFill>
                  <a:schemeClr val="bg2"/>
                </a:solidFill>
                <a:latin typeface="Arial" charset="0"/>
                <a:cs typeface="Arial" charset="0"/>
              </a:rPr>
              <a:t>Nuclear DNA - typing of any tissue on the hair root</a:t>
            </a:r>
          </a:p>
          <a:p>
            <a:pPr lvl="1" eaLnBrk="1" hangingPunct="1">
              <a:buFontTx/>
              <a:buChar char="•"/>
            </a:pPr>
            <a:r>
              <a:rPr lang="en-US" sz="2400" smtClean="0">
                <a:solidFill>
                  <a:schemeClr val="bg2"/>
                </a:solidFill>
                <a:latin typeface="Arial" charset="0"/>
                <a:cs typeface="Arial" charset="0"/>
              </a:rPr>
              <a:t>Mitochondrial DNA typing - hair shaft is tested, must be sent to outside laboratory</a:t>
            </a:r>
          </a:p>
        </p:txBody>
      </p:sp>
      <p:sp>
        <p:nvSpPr>
          <p:cNvPr id="65540" name="Rectangle 4"/>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a:defRPr/>
            </a:pPr>
            <a:r>
              <a:rPr lang="en-US" sz="5000" dirty="0">
                <a:solidFill>
                  <a:srgbClr val="FFC000"/>
                </a:solidFill>
                <a:effectLst>
                  <a:outerShdw blurRad="38100" dist="38100" dir="2700000" algn="tl">
                    <a:srgbClr val="000000">
                      <a:alpha val="43137"/>
                    </a:srgbClr>
                  </a:outerShdw>
                </a:effectLst>
                <a:latin typeface="Cambria" pitchFamily="18" charset="0"/>
              </a:rPr>
              <a:t>Determinations from Hair</a:t>
            </a:r>
          </a:p>
        </p:txBody>
      </p:sp>
      <p:pic>
        <p:nvPicPr>
          <p:cNvPr id="10244" name="Picture 6" descr="auto0"/>
          <p:cNvPicPr>
            <a:picLocks noChangeAspect="1" noChangeArrowheads="1"/>
          </p:cNvPicPr>
          <p:nvPr/>
        </p:nvPicPr>
        <p:blipFill>
          <a:blip r:embed="rId3" cstate="print"/>
          <a:srcRect l="42538" t="57413" r="20966" b="28801"/>
          <a:stretch>
            <a:fillRect/>
          </a:stretch>
        </p:blipFill>
        <p:spPr bwMode="auto">
          <a:xfrm>
            <a:off x="5791200" y="1981200"/>
            <a:ext cx="2514600" cy="1095375"/>
          </a:xfrm>
          <a:prstGeom prst="rect">
            <a:avLst/>
          </a:prstGeom>
          <a:noFill/>
          <a:ln w="12700">
            <a:noFill/>
            <a:miter lim="800000"/>
            <a:headEnd type="none" w="sm" len="sm"/>
            <a:tailEnd type="none" w="sm" len="sm"/>
          </a:ln>
        </p:spPr>
      </p:pic>
      <p:pic>
        <p:nvPicPr>
          <p:cNvPr id="10245" name="Picture 5" descr="hair"/>
          <p:cNvPicPr>
            <a:picLocks noChangeAspect="1" noChangeArrowheads="1"/>
          </p:cNvPicPr>
          <p:nvPr/>
        </p:nvPicPr>
        <p:blipFill>
          <a:blip r:embed="rId4" cstate="print"/>
          <a:srcRect/>
          <a:stretch>
            <a:fillRect/>
          </a:stretch>
        </p:blipFill>
        <p:spPr bwMode="auto">
          <a:xfrm>
            <a:off x="4876800" y="3886200"/>
            <a:ext cx="2270125" cy="1271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buClr>
                <a:srgbClr val="FFCC00"/>
              </a:buClr>
              <a:defRPr/>
            </a:pPr>
            <a:r>
              <a:rPr lang="en-US" sz="4900" b="1" dirty="0" smtClean="0">
                <a:effectLst>
                  <a:outerShdw blurRad="38100" dist="38100" dir="2700000" algn="tl">
                    <a:srgbClr val="000000">
                      <a:alpha val="43137"/>
                    </a:srgbClr>
                  </a:outerShdw>
                </a:effectLst>
                <a:latin typeface="Cambria" pitchFamily="18" charset="0"/>
              </a:rPr>
              <a:t>Hair Evidence - Conclusions</a:t>
            </a:r>
          </a:p>
        </p:txBody>
      </p:sp>
      <p:sp>
        <p:nvSpPr>
          <p:cNvPr id="11267" name="Rectangle 3"/>
          <p:cNvSpPr>
            <a:spLocks noGrp="1" noChangeArrowheads="1"/>
          </p:cNvSpPr>
          <p:nvPr>
            <p:ph type="body" idx="1"/>
          </p:nvPr>
        </p:nvSpPr>
        <p:spPr>
          <a:xfrm>
            <a:off x="609600" y="1676400"/>
            <a:ext cx="8229600" cy="4525963"/>
          </a:xfrm>
        </p:spPr>
        <p:txBody>
          <a:bodyPr/>
          <a:lstStyle/>
          <a:p>
            <a:pPr eaLnBrk="1" hangingPunct="1">
              <a:lnSpc>
                <a:spcPct val="90000"/>
              </a:lnSpc>
            </a:pPr>
            <a:r>
              <a:rPr lang="en-US" sz="2800" b="1" smtClean="0">
                <a:solidFill>
                  <a:schemeClr val="bg2"/>
                </a:solidFill>
                <a:latin typeface="Arial" charset="0"/>
                <a:cs typeface="Arial" charset="0"/>
              </a:rPr>
              <a:t>Exclusion of hair associations</a:t>
            </a:r>
          </a:p>
          <a:p>
            <a:pPr lvl="1" eaLnBrk="1" hangingPunct="1">
              <a:lnSpc>
                <a:spcPct val="90000"/>
              </a:lnSpc>
              <a:buFontTx/>
              <a:buChar char="•"/>
            </a:pPr>
            <a:r>
              <a:rPr lang="en-US" sz="2400" smtClean="0">
                <a:solidFill>
                  <a:schemeClr val="bg2"/>
                </a:solidFill>
                <a:latin typeface="Arial" charset="0"/>
                <a:cs typeface="Arial" charset="0"/>
              </a:rPr>
              <a:t>Differences detected (not from source)</a:t>
            </a:r>
          </a:p>
          <a:p>
            <a:pPr lvl="1" eaLnBrk="1" hangingPunct="1">
              <a:lnSpc>
                <a:spcPct val="90000"/>
              </a:lnSpc>
              <a:buFontTx/>
              <a:buNone/>
            </a:pPr>
            <a:endParaRPr lang="en-US" sz="2400" b="1" smtClean="0">
              <a:solidFill>
                <a:schemeClr val="bg2"/>
              </a:solidFill>
              <a:latin typeface="Arial" charset="0"/>
              <a:cs typeface="Arial" charset="0"/>
            </a:endParaRPr>
          </a:p>
          <a:p>
            <a:pPr eaLnBrk="1" hangingPunct="1">
              <a:lnSpc>
                <a:spcPct val="90000"/>
              </a:lnSpc>
            </a:pPr>
            <a:r>
              <a:rPr lang="en-US" sz="2800" b="1" smtClean="0">
                <a:solidFill>
                  <a:schemeClr val="bg2"/>
                </a:solidFill>
                <a:latin typeface="Arial" charset="0"/>
                <a:cs typeface="Arial" charset="0"/>
              </a:rPr>
              <a:t>Inconclusive Results</a:t>
            </a:r>
          </a:p>
          <a:p>
            <a:pPr lvl="1" eaLnBrk="1" hangingPunct="1">
              <a:lnSpc>
                <a:spcPct val="90000"/>
              </a:lnSpc>
              <a:buFontTx/>
              <a:buChar char="•"/>
            </a:pPr>
            <a:r>
              <a:rPr lang="en-US" sz="2400" smtClean="0">
                <a:solidFill>
                  <a:schemeClr val="bg2"/>
                </a:solidFill>
                <a:latin typeface="Arial" charset="0"/>
                <a:cs typeface="Arial" charset="0"/>
              </a:rPr>
              <a:t>Insufficient microscopic characteristics</a:t>
            </a:r>
          </a:p>
          <a:p>
            <a:pPr lvl="1" eaLnBrk="1" hangingPunct="1">
              <a:lnSpc>
                <a:spcPct val="90000"/>
              </a:lnSpc>
              <a:buFontTx/>
              <a:buChar char="•"/>
            </a:pPr>
            <a:r>
              <a:rPr lang="en-US" sz="2400" smtClean="0">
                <a:solidFill>
                  <a:schemeClr val="bg2"/>
                </a:solidFill>
                <a:latin typeface="Arial" charset="0"/>
                <a:cs typeface="Arial" charset="0"/>
              </a:rPr>
              <a:t>Similarities and differences</a:t>
            </a:r>
          </a:p>
          <a:p>
            <a:pPr lvl="1" eaLnBrk="1" hangingPunct="1">
              <a:lnSpc>
                <a:spcPct val="90000"/>
              </a:lnSpc>
              <a:buFontTx/>
              <a:buNone/>
            </a:pPr>
            <a:endParaRPr lang="en-US" sz="2400" b="1" smtClean="0">
              <a:solidFill>
                <a:schemeClr val="bg2"/>
              </a:solidFill>
              <a:latin typeface="Arial" charset="0"/>
              <a:cs typeface="Arial" charset="0"/>
            </a:endParaRPr>
          </a:p>
          <a:p>
            <a:pPr eaLnBrk="1" hangingPunct="1">
              <a:lnSpc>
                <a:spcPct val="90000"/>
              </a:lnSpc>
            </a:pPr>
            <a:r>
              <a:rPr lang="en-US" sz="2800" b="1" smtClean="0">
                <a:solidFill>
                  <a:schemeClr val="bg2"/>
                </a:solidFill>
                <a:latin typeface="Arial" charset="0"/>
                <a:cs typeface="Arial" charset="0"/>
              </a:rPr>
              <a:t>Inclusion of hair associations</a:t>
            </a:r>
          </a:p>
          <a:p>
            <a:pPr lvl="1" eaLnBrk="1" hangingPunct="1">
              <a:lnSpc>
                <a:spcPct val="90000"/>
              </a:lnSpc>
              <a:buFontTx/>
              <a:buChar char="•"/>
            </a:pPr>
            <a:r>
              <a:rPr lang="en-US" sz="2400" smtClean="0">
                <a:solidFill>
                  <a:schemeClr val="bg2"/>
                </a:solidFill>
                <a:latin typeface="Arial" charset="0"/>
                <a:cs typeface="Arial" charset="0"/>
              </a:rPr>
              <a:t>Similar characteristics</a:t>
            </a:r>
          </a:p>
          <a:p>
            <a:pPr lvl="1" eaLnBrk="1" hangingPunct="1">
              <a:lnSpc>
                <a:spcPct val="90000"/>
              </a:lnSpc>
              <a:buFontTx/>
              <a:buChar char="•"/>
            </a:pPr>
            <a:r>
              <a:rPr lang="en-US" sz="2400" smtClean="0">
                <a:solidFill>
                  <a:schemeClr val="bg2"/>
                </a:solidFill>
                <a:latin typeface="Arial" charset="0"/>
                <a:cs typeface="Arial" charset="0"/>
              </a:rPr>
              <a:t>“Could have come from individual”</a:t>
            </a:r>
          </a:p>
          <a:p>
            <a:pPr lvl="1" eaLnBrk="1" hangingPunct="1">
              <a:lnSpc>
                <a:spcPct val="90000"/>
              </a:lnSpc>
              <a:buClr>
                <a:srgbClr val="FFCC00"/>
              </a:buClr>
              <a:buFontTx/>
              <a:buNone/>
            </a:pPr>
            <a:endParaRPr lang="en-US" sz="2400" b="1" smtClean="0">
              <a:latin typeface="Arial" charset="0"/>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8186</TotalTime>
  <Words>2815</Words>
  <Application>Microsoft Office PowerPoint</Application>
  <PresentationFormat>On-screen Show (4:3)</PresentationFormat>
  <Paragraphs>439</Paragraphs>
  <Slides>64</Slides>
  <Notes>48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0" baseType="lpstr">
      <vt:lpstr>Arial</vt:lpstr>
      <vt:lpstr>Calibri</vt:lpstr>
      <vt:lpstr>Times New Roman</vt:lpstr>
      <vt:lpstr>Cambria</vt:lpstr>
      <vt:lpstr>Default Design</vt:lpstr>
      <vt:lpstr>Microsoft Word Document</vt:lpstr>
      <vt:lpstr>Slide 1</vt:lpstr>
      <vt:lpstr>Types of Trace Evidence</vt:lpstr>
      <vt:lpstr>Locard Exchange Principle</vt:lpstr>
      <vt:lpstr>Hair Evidence</vt:lpstr>
      <vt:lpstr>Slide 5</vt:lpstr>
      <vt:lpstr>Head hair from 25 people</vt:lpstr>
      <vt:lpstr>Determinations from Hair</vt:lpstr>
      <vt:lpstr>Slide 8</vt:lpstr>
      <vt:lpstr>Hair Evidence - Conclusions</vt:lpstr>
      <vt:lpstr>Fiber Evidence</vt:lpstr>
      <vt:lpstr>Lab Analysis </vt:lpstr>
      <vt:lpstr>Fiber Evidence - Conclusions</vt:lpstr>
      <vt:lpstr>Fibers - Cut vs. Tear</vt:lpstr>
      <vt:lpstr>Slide 14</vt:lpstr>
      <vt:lpstr>Case Example: Kidnapping/SA</vt:lpstr>
      <vt:lpstr>Slide 16</vt:lpstr>
      <vt:lpstr>Slide 17</vt:lpstr>
      <vt:lpstr>Slide 18</vt:lpstr>
      <vt:lpstr>Paint Evidence</vt:lpstr>
      <vt:lpstr>Automotive Paint Layer Systems</vt:lpstr>
      <vt:lpstr>Automotive Paint Chip</vt:lpstr>
      <vt:lpstr>Slide 22</vt:lpstr>
      <vt:lpstr>Paint Transfers</vt:lpstr>
      <vt:lpstr>Slide 24</vt:lpstr>
      <vt:lpstr>Paint Database - PDQ</vt:lpstr>
      <vt:lpstr>Slide 26</vt:lpstr>
      <vt:lpstr>Slide 27</vt:lpstr>
      <vt:lpstr>Slide 28</vt:lpstr>
      <vt:lpstr>Slide 29</vt:lpstr>
      <vt:lpstr>Slide 30</vt:lpstr>
      <vt:lpstr>Slide 31</vt:lpstr>
      <vt:lpstr>Slide 32</vt:lpstr>
      <vt:lpstr>Slide 33</vt:lpstr>
      <vt:lpstr>Slide 34</vt:lpstr>
      <vt:lpstr>Slide 35</vt:lpstr>
      <vt:lpstr>Slide 36</vt:lpstr>
      <vt:lpstr>Composition of Gunshot Primer Residue </vt:lpstr>
      <vt:lpstr>Limitations to Analysis</vt:lpstr>
      <vt:lpstr>Conclusions from GSR Analysis</vt:lpstr>
      <vt:lpstr>Slide 40</vt:lpstr>
      <vt:lpstr>Slide 41</vt:lpstr>
      <vt:lpstr>Analysis of Glass Evidence</vt:lpstr>
      <vt:lpstr>Glass Conclusions</vt:lpstr>
      <vt:lpstr>Other Types of Trace Evidence</vt:lpstr>
      <vt:lpstr>Slide 45</vt:lpstr>
      <vt:lpstr>Slide 46</vt:lpstr>
      <vt:lpstr>Slide 47</vt:lpstr>
      <vt:lpstr>Slide 48</vt:lpstr>
      <vt:lpstr>Slide 49</vt:lpstr>
      <vt:lpstr>Slide 50</vt:lpstr>
      <vt:lpstr>Slide 51</vt:lpstr>
      <vt:lpstr>Slide 52</vt:lpstr>
      <vt:lpstr>Case Review and Verifications</vt:lpstr>
      <vt:lpstr>Case Review and Verifications</vt:lpstr>
      <vt:lpstr>Case Review and Verifications</vt:lpstr>
      <vt:lpstr>Categories of Association</vt:lpstr>
      <vt:lpstr>Categories of Association</vt:lpstr>
      <vt:lpstr>Categories of Association</vt:lpstr>
      <vt:lpstr>Categories of Association</vt:lpstr>
      <vt:lpstr>Categories of Association</vt:lpstr>
      <vt:lpstr>Categories of Association</vt:lpstr>
      <vt:lpstr>Categories of Association</vt:lpstr>
      <vt:lpstr>Categories of Association</vt:lpstr>
      <vt:lpstr>Slide 64</vt:lpstr>
    </vt:vector>
  </TitlesOfParts>
  <Company>TXDPS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Crime Lab</dc:creator>
  <cp:lastModifiedBy>Jeannette McGowan</cp:lastModifiedBy>
  <cp:revision>107</cp:revision>
  <dcterms:created xsi:type="dcterms:W3CDTF">2002-03-26T18:59:20Z</dcterms:created>
  <dcterms:modified xsi:type="dcterms:W3CDTF">2012-06-01T21:06:45Z</dcterms:modified>
</cp:coreProperties>
</file>