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1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3/22/12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3/22/12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3/22/12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3/22/12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3/22/12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3/22/12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3/22/12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3/22/12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3/22/12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3/22/12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AB02A5-4FE5-49D9-9E24-09F23B90C450}" type="datetimeFigureOut">
              <a:rPr lang="en-US" smtClean="0"/>
              <a:t>3/22/12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3/22/12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TEXAS MENTAL HEALTH CODE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Susan A. Stone, JD, MD</a:t>
            </a:r>
          </a:p>
          <a:p>
            <a:r>
              <a:rPr lang="en-US" dirty="0" smtClean="0"/>
              <a:t>Susan Stone and Associates</a:t>
            </a:r>
          </a:p>
          <a:p>
            <a:r>
              <a:rPr lang="en-US" dirty="0" smtClean="0"/>
              <a:t>PO Box 220, 180 Bradley Lane</a:t>
            </a:r>
          </a:p>
          <a:p>
            <a:r>
              <a:rPr lang="en-US" dirty="0" err="1" smtClean="0"/>
              <a:t>Rosanky</a:t>
            </a:r>
            <a:r>
              <a:rPr lang="en-US" dirty="0" smtClean="0"/>
              <a:t>, TX 78953</a:t>
            </a:r>
          </a:p>
          <a:p>
            <a:r>
              <a:rPr lang="en-US" dirty="0" smtClean="0"/>
              <a:t>512-360-3557; fax 512-360-5062</a:t>
            </a:r>
          </a:p>
          <a:p>
            <a:r>
              <a:rPr lang="en-US" dirty="0" smtClean="0"/>
              <a:t>Email:  </a:t>
            </a:r>
            <a:r>
              <a:rPr lang="en-US" dirty="0" err="1" smtClean="0"/>
              <a:t>sstonejdmd@me.com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860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Court Processes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Notice</a:t>
            </a:r>
          </a:p>
          <a:p>
            <a:r>
              <a:rPr lang="en-US" dirty="0" smtClean="0"/>
              <a:t>Associate Judges</a:t>
            </a:r>
          </a:p>
          <a:p>
            <a:r>
              <a:rPr lang="en-US" dirty="0" smtClean="0"/>
              <a:t>Court Fees</a:t>
            </a:r>
          </a:p>
          <a:p>
            <a:r>
              <a:rPr lang="en-US" dirty="0" smtClean="0"/>
              <a:t>Attorney Roles</a:t>
            </a:r>
          </a:p>
          <a:p>
            <a:r>
              <a:rPr lang="en-US" dirty="0" smtClean="0"/>
              <a:t>Video-Conferencing</a:t>
            </a:r>
          </a:p>
          <a:p>
            <a:r>
              <a:rPr lang="en-US" dirty="0" smtClean="0"/>
              <a:t>Cross-County Jurisdiction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7576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Appendices:  Suggested Legislative Language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Appendix 1: Confiscation of Weapons</a:t>
            </a:r>
          </a:p>
          <a:p>
            <a:r>
              <a:rPr lang="en-US" dirty="0" smtClean="0"/>
              <a:t>Appendix 2: Inpatient Commitment Criteria</a:t>
            </a:r>
          </a:p>
          <a:p>
            <a:r>
              <a:rPr lang="en-US" dirty="0" smtClean="0"/>
              <a:t>Appendix 3: Assisted Outpatient Treatment</a:t>
            </a:r>
          </a:p>
          <a:p>
            <a:r>
              <a:rPr lang="en-US" dirty="0" smtClean="0"/>
              <a:t>Appendix 4: 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652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Comment Period:  May 15, 2012</a:t>
            </a:r>
          </a:p>
          <a:p>
            <a:endParaRPr lang="en-US" dirty="0"/>
          </a:p>
          <a:p>
            <a:r>
              <a:rPr lang="en-US" dirty="0" smtClean="0"/>
              <a:t>Crosswalk of Current Provisions into New Framework</a:t>
            </a:r>
          </a:p>
          <a:p>
            <a:endParaRPr lang="en-US" dirty="0"/>
          </a:p>
          <a:p>
            <a:r>
              <a:rPr lang="en-US" dirty="0" smtClean="0"/>
              <a:t>Legislative Drafting and Consultation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386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Continuity of Care Task Force</a:t>
            </a:r>
          </a:p>
          <a:p>
            <a:r>
              <a:rPr lang="en-US" dirty="0" smtClean="0"/>
              <a:t>Hogg Foundation RFP</a:t>
            </a:r>
          </a:p>
          <a:p>
            <a:r>
              <a:rPr lang="en-US" dirty="0" smtClean="0"/>
              <a:t>Texas Appleseed</a:t>
            </a:r>
          </a:p>
          <a:p>
            <a:r>
              <a:rPr lang="en-US" dirty="0" smtClean="0"/>
              <a:t>Disability Rights, Texas</a:t>
            </a:r>
          </a:p>
          <a:p>
            <a:r>
              <a:rPr lang="en-US" dirty="0" smtClean="0"/>
              <a:t>Title C; Sections 571-578, Health and Safety Code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232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Fundamental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Virtual unanimous vote for change</a:t>
            </a:r>
          </a:p>
          <a:p>
            <a:endParaRPr lang="en-US" dirty="0"/>
          </a:p>
          <a:p>
            <a:r>
              <a:rPr lang="en-US" dirty="0" smtClean="0"/>
              <a:t>Areas of consensus</a:t>
            </a:r>
          </a:p>
          <a:p>
            <a:endParaRPr lang="en-US" dirty="0"/>
          </a:p>
          <a:p>
            <a:r>
              <a:rPr lang="en-US" dirty="0" smtClean="0"/>
              <a:t>Areas of non-consensus</a:t>
            </a:r>
          </a:p>
          <a:p>
            <a:endParaRPr lang="en-US" dirty="0"/>
          </a:p>
          <a:p>
            <a:r>
              <a:rPr lang="en-US" dirty="0" smtClean="0"/>
              <a:t>Not “drafting” legislation, but some legislative constructs contained in Appendices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740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 Repeal</a:t>
            </a:r>
          </a:p>
          <a:p>
            <a:endParaRPr lang="en-US" dirty="0"/>
          </a:p>
          <a:p>
            <a:r>
              <a:rPr lang="en-US" dirty="0" smtClean="0"/>
              <a:t>Exception:  Section 577</a:t>
            </a:r>
          </a:p>
          <a:p>
            <a:endParaRPr lang="en-US" dirty="0"/>
          </a:p>
          <a:p>
            <a:r>
              <a:rPr lang="en-US" dirty="0" smtClean="0"/>
              <a:t>Organizational Structure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9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 and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No Change to Title</a:t>
            </a:r>
          </a:p>
          <a:p>
            <a:r>
              <a:rPr lang="en-US" dirty="0" smtClean="0"/>
              <a:t>Purpose:</a:t>
            </a:r>
          </a:p>
          <a:p>
            <a:pPr lvl="1"/>
            <a:r>
              <a:rPr lang="en-US" dirty="0"/>
              <a:t>Clarify the preference for voluntary services over </a:t>
            </a:r>
            <a:r>
              <a:rPr lang="en-US" dirty="0" smtClean="0"/>
              <a:t>involuntary.</a:t>
            </a:r>
            <a:endParaRPr lang="en-US" dirty="0"/>
          </a:p>
          <a:p>
            <a:pPr lvl="1"/>
            <a:r>
              <a:rPr lang="en-US" dirty="0" smtClean="0"/>
              <a:t>Move </a:t>
            </a:r>
            <a:r>
              <a:rPr lang="en-US" dirty="0"/>
              <a:t>Least Restrictive Alternative provisions to this section of </a:t>
            </a:r>
            <a:r>
              <a:rPr lang="en-US" dirty="0" smtClean="0"/>
              <a:t>the Code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Move Rights of Patients provisions to this section of the Code.</a:t>
            </a:r>
          </a:p>
          <a:p>
            <a:pPr lvl="1"/>
            <a:r>
              <a:rPr lang="en-US" dirty="0"/>
              <a:t>Incorporate language around informed consent and shared </a:t>
            </a:r>
            <a:r>
              <a:rPr lang="en-US" dirty="0" smtClean="0"/>
              <a:t>decision-making into </a:t>
            </a:r>
            <a:r>
              <a:rPr lang="en-US" dirty="0"/>
              <a:t>the purpose section of the mental health code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673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Eliminate references to the Texas Department of Mental Health and Mental Retardation and its Board functions;</a:t>
            </a:r>
          </a:p>
          <a:p>
            <a:r>
              <a:rPr lang="en-US" dirty="0" smtClean="0"/>
              <a:t>Carefully examine ways to define “community centers,” “facility </a:t>
            </a:r>
            <a:r>
              <a:rPr lang="en-US" dirty="0" err="1" smtClean="0"/>
              <a:t>adminitrator</a:t>
            </a:r>
            <a:r>
              <a:rPr lang="en-US" dirty="0" smtClean="0"/>
              <a:t>,” “general hospital,” “inpatient mental health facility,” “local mental health authorities,” and “mental health facilities;”</a:t>
            </a:r>
          </a:p>
          <a:p>
            <a:r>
              <a:rPr lang="en-US" dirty="0" smtClean="0"/>
              <a:t>Consolidate definitions of hazardous weather and disaster conditions into the definition and promote consistency</a:t>
            </a:r>
            <a:endParaRPr lang="en-US" dirty="0"/>
          </a:p>
          <a:p>
            <a:r>
              <a:rPr lang="en-US" dirty="0" smtClean="0"/>
              <a:t>Revise </a:t>
            </a:r>
            <a:r>
              <a:rPr lang="en-US" dirty="0"/>
              <a:t>the definition of Mental Illness under the Mental Health </a:t>
            </a:r>
            <a:r>
              <a:rPr lang="en-US" dirty="0" smtClean="0"/>
              <a:t>Code to </a:t>
            </a:r>
            <a:r>
              <a:rPr lang="en-US" dirty="0"/>
              <a:t>eliminate references to epilepsy and alcoholism. Revise </a:t>
            </a:r>
            <a:r>
              <a:rPr lang="en-US" dirty="0" smtClean="0"/>
              <a:t>references to </a:t>
            </a:r>
            <a:r>
              <a:rPr lang="en-US" dirty="0"/>
              <a:t>“mental deficiency” with the term “intellectual disability.”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599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Voluntary Mental Health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Consolidate references for request for admission and rights of </a:t>
            </a:r>
            <a:r>
              <a:rPr lang="en-US" dirty="0" smtClean="0"/>
              <a:t>patients into </a:t>
            </a:r>
            <a:r>
              <a:rPr lang="en-US" dirty="0"/>
              <a:t>the purpose section of the new Code structure.</a:t>
            </a:r>
          </a:p>
          <a:p>
            <a:r>
              <a:rPr lang="en-US" dirty="0"/>
              <a:t>Clarify that the age of consent for mental health services in Texas </a:t>
            </a:r>
            <a:r>
              <a:rPr lang="en-US" dirty="0" smtClean="0"/>
              <a:t>is for </a:t>
            </a:r>
            <a:r>
              <a:rPr lang="en-US" dirty="0"/>
              <a:t>both inpatient and outpatient mental health services is 16.</a:t>
            </a:r>
          </a:p>
          <a:p>
            <a:r>
              <a:rPr lang="en-US" dirty="0"/>
              <a:t>Children under the age of 16 should not be involuntarily </a:t>
            </a:r>
            <a:r>
              <a:rPr lang="en-US" dirty="0" smtClean="0"/>
              <a:t>committed under </a:t>
            </a:r>
            <a:r>
              <a:rPr lang="en-US" dirty="0"/>
              <a:t>the Mental Health Code unless required by other State law </a:t>
            </a:r>
            <a:r>
              <a:rPr lang="en-US" dirty="0" smtClean="0"/>
              <a:t>or Texas </a:t>
            </a:r>
            <a:r>
              <a:rPr lang="en-US" dirty="0"/>
              <a:t>Department of State Health Services Rules.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862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Emergency Detention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No change to Emergency Detention Time Periods.</a:t>
            </a:r>
          </a:p>
          <a:p>
            <a:r>
              <a:rPr lang="en-US" sz="2400" dirty="0" smtClean="0"/>
              <a:t>Emergency Detention Training Modules</a:t>
            </a:r>
          </a:p>
          <a:p>
            <a:r>
              <a:rPr lang="en-US" sz="2400" dirty="0" smtClean="0"/>
              <a:t>Standardized Forms and Manuals</a:t>
            </a:r>
          </a:p>
          <a:p>
            <a:r>
              <a:rPr lang="en-US" sz="2400" dirty="0" smtClean="0"/>
              <a:t>Clarify need for Warrants and Medical Clearance</a:t>
            </a:r>
            <a:endParaRPr lang="en-US" sz="2400" dirty="0"/>
          </a:p>
          <a:p>
            <a:r>
              <a:rPr lang="en-US" sz="2400" dirty="0" smtClean="0"/>
              <a:t>Implement </a:t>
            </a:r>
            <a:r>
              <a:rPr lang="en-US" sz="2400" dirty="0"/>
              <a:t>new provisions to the Emergency Detention section of </a:t>
            </a:r>
            <a:r>
              <a:rPr lang="en-US" sz="2400" dirty="0" smtClean="0"/>
              <a:t>the Mental </a:t>
            </a:r>
            <a:r>
              <a:rPr lang="en-US" sz="2400" dirty="0"/>
              <a:t>Health Code </a:t>
            </a:r>
            <a:r>
              <a:rPr lang="en-US" sz="2400" dirty="0" smtClean="0"/>
              <a:t>Related </a:t>
            </a:r>
            <a:r>
              <a:rPr lang="en-US" sz="2400" dirty="0"/>
              <a:t>to </a:t>
            </a:r>
            <a:r>
              <a:rPr lang="en-US" sz="2400" dirty="0" smtClean="0"/>
              <a:t>Securing </a:t>
            </a:r>
            <a:r>
              <a:rPr lang="en-US" sz="2400" dirty="0"/>
              <a:t>D</a:t>
            </a:r>
            <a:r>
              <a:rPr lang="en-US" sz="2400" dirty="0" smtClean="0"/>
              <a:t>angerous </a:t>
            </a:r>
            <a:r>
              <a:rPr lang="en-US" sz="2400" dirty="0"/>
              <a:t>W</a:t>
            </a:r>
            <a:r>
              <a:rPr lang="en-US" sz="2400" dirty="0" smtClean="0"/>
              <a:t>eapons.</a:t>
            </a:r>
          </a:p>
          <a:p>
            <a:r>
              <a:rPr lang="en-US" sz="2400" dirty="0" smtClean="0"/>
              <a:t>Disposition of Weapons</a:t>
            </a:r>
          </a:p>
          <a:p>
            <a:r>
              <a:rPr lang="en-US" sz="2400" dirty="0" smtClean="0"/>
              <a:t>Four Hour “Hold”</a:t>
            </a:r>
          </a:p>
          <a:p>
            <a:pPr marL="82296" indent="0">
              <a:buNone/>
            </a:pPr>
            <a:r>
              <a:rPr lang="en-US" sz="1800" dirty="0"/>
              <a:t> </a:t>
            </a:r>
            <a:r>
              <a:rPr lang="en-US" sz="1800" dirty="0" smtClean="0"/>
              <a:t> 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876771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Court Ordered Mental Health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Use of </a:t>
            </a:r>
            <a:r>
              <a:rPr lang="en-US" sz="4000" dirty="0" err="1" smtClean="0"/>
              <a:t>para</a:t>
            </a:r>
            <a:r>
              <a:rPr lang="en-US" sz="4000" dirty="0" smtClean="0"/>
              <a:t>-professionals</a:t>
            </a:r>
          </a:p>
          <a:p>
            <a:r>
              <a:rPr lang="en-US" sz="4000" dirty="0" smtClean="0"/>
              <a:t>Inpatient Commitment Criteria</a:t>
            </a:r>
          </a:p>
          <a:p>
            <a:r>
              <a:rPr lang="en-US" sz="4000" dirty="0" smtClean="0"/>
              <a:t>Assisted Outpatient Treatment</a:t>
            </a:r>
          </a:p>
          <a:p>
            <a:r>
              <a:rPr lang="en-US" sz="4000" dirty="0" smtClean="0"/>
              <a:t>Involuntary Medication Orders</a:t>
            </a:r>
          </a:p>
          <a:p>
            <a:r>
              <a:rPr lang="en-US" sz="4000" dirty="0" smtClean="0"/>
              <a:t>ECT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135951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58</TotalTime>
  <Words>493</Words>
  <Application>Microsoft Macintosh PowerPoint</Application>
  <PresentationFormat>On-screen Show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Solstice</vt:lpstr>
      <vt:lpstr>TEXAS MENTAL HEALTH CODE PROJECT</vt:lpstr>
      <vt:lpstr>Background </vt:lpstr>
      <vt:lpstr>Fundamental Issues</vt:lpstr>
      <vt:lpstr>Organization  </vt:lpstr>
      <vt:lpstr>Title and Purpose</vt:lpstr>
      <vt:lpstr>Definitions</vt:lpstr>
      <vt:lpstr>Voluntary Mental Health Services</vt:lpstr>
      <vt:lpstr>Emergency Detention</vt:lpstr>
      <vt:lpstr>Court Ordered Mental Health Services</vt:lpstr>
      <vt:lpstr>Court Processes </vt:lpstr>
      <vt:lpstr>Appendices:  Suggested Legislative Language</vt:lpstr>
      <vt:lpstr>Next Steps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TEXAS MENTAL HEALTH CODE PROJECT</dc:title>
  <dc:creator>Susan Stone</dc:creator>
  <cp:lastModifiedBy>Susan Stone</cp:lastModifiedBy>
  <cp:revision>7</cp:revision>
  <dcterms:created xsi:type="dcterms:W3CDTF">2012-03-22T17:27:55Z</dcterms:created>
  <dcterms:modified xsi:type="dcterms:W3CDTF">2012-03-22T18:26:19Z</dcterms:modified>
</cp:coreProperties>
</file>