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3" r:id="rId2"/>
    <p:sldMasterId id="2147483740" r:id="rId3"/>
  </p:sldMasterIdLst>
  <p:notesMasterIdLst>
    <p:notesMasterId r:id="rId11"/>
  </p:notesMasterIdLst>
  <p:handoutMasterIdLst>
    <p:handoutMasterId r:id="rId12"/>
  </p:handoutMasterIdLst>
  <p:sldIdLst>
    <p:sldId id="317" r:id="rId4"/>
    <p:sldId id="318" r:id="rId5"/>
    <p:sldId id="319" r:id="rId6"/>
    <p:sldId id="320" r:id="rId7"/>
    <p:sldId id="321" r:id="rId8"/>
    <p:sldId id="322" r:id="rId9"/>
    <p:sldId id="323" r:id="rId10"/>
  </p:sldIdLst>
  <p:sldSz cx="9144000" cy="6858000" type="screen4x3"/>
  <p:notesSz cx="7315200" cy="96012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2B5"/>
    <a:srgbClr val="ABFFB5"/>
    <a:srgbClr val="CCFFCC"/>
    <a:srgbClr val="D5CA75"/>
    <a:srgbClr val="FFEB72"/>
    <a:srgbClr val="FFFF99"/>
    <a:srgbClr val="CDC8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3788" autoAdjust="0"/>
  </p:normalViewPr>
  <p:slideViewPr>
    <p:cSldViewPr snapToGrid="0">
      <p:cViewPr varScale="1">
        <p:scale>
          <a:sx n="80" d="100"/>
          <a:sy n="8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291" y="1834"/>
      </p:cViewPr>
      <p:guideLst>
        <p:guide orient="horz" pos="3025"/>
        <p:guide pos="23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6" tIns="47429" rIns="94856" bIns="4742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6" tIns="47429" rIns="94856" bIns="4742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174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6" tIns="47429" rIns="94856" bIns="4742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19174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6" tIns="47429" rIns="94856" bIns="4742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457BC8C-E957-4277-8462-563728F78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002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>
            <a:lvl1pPr defTabSz="96657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>
            <a:lvl1pPr algn="r" defTabSz="96657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9"/>
            <a:ext cx="5852492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30" rIns="96658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174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30" rIns="96658" bIns="48330" numCol="1" anchor="b" anchorCtr="0" compatLnSpc="1">
            <a:prstTxWarp prst="textNoShape">
              <a:avLst/>
            </a:prstTxWarp>
          </a:bodyPr>
          <a:lstStyle>
            <a:lvl1pPr defTabSz="96657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19174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30" rIns="96658" bIns="48330" numCol="1" anchor="b" anchorCtr="0" compatLnSpc="1">
            <a:prstTxWarp prst="textNoShape">
              <a:avLst/>
            </a:prstTxWarp>
          </a:bodyPr>
          <a:lstStyle>
            <a:lvl1pPr algn="r" defTabSz="966578">
              <a:defRPr sz="1200" b="0"/>
            </a:lvl1pPr>
          </a:lstStyle>
          <a:p>
            <a:pPr>
              <a:defRPr/>
            </a:pPr>
            <a:fld id="{C7E7D5DD-D8A4-4FBF-9955-9E76B32DF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117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9D87-2322-40BD-ABB4-D3E10A102DB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793B91-1F0F-45E7-A087-91686733C339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28663"/>
            <a:ext cx="4778375" cy="3584575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6848" y="4561226"/>
            <a:ext cx="5723282" cy="4318573"/>
          </a:xfrm>
          <a:noFill/>
        </p:spPr>
        <p:txBody>
          <a:bodyPr wrap="square" lIns="92758" tIns="45565" rIns="92758" bIns="4556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9D87-2322-40BD-ABB4-D3E10A102DB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81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535113"/>
            <a:ext cx="3201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174875"/>
            <a:ext cx="3201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535113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4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74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07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81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2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4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0"/>
            <a:ext cx="335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0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535113"/>
            <a:ext cx="3201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174875"/>
            <a:ext cx="3201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535113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65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691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494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1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0"/>
            <a:ext cx="335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535113"/>
            <a:ext cx="3201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174875"/>
            <a:ext cx="3201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535113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5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8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39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81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0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0"/>
            <a:ext cx="335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4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066" y="6167471"/>
            <a:ext cx="9115934" cy="464008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947" y="0"/>
            <a:ext cx="1092351" cy="68580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16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9144000" cy="6892537"/>
            <a:chOff x="0" y="0"/>
            <a:chExt cx="9144000" cy="6892537"/>
          </a:xfr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6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Rectangle 3"/>
            <p:cNvSpPr/>
            <p:nvPr userDrawn="1"/>
          </p:nvSpPr>
          <p:spPr>
            <a:xfrm>
              <a:off x="0" y="0"/>
              <a:ext cx="1092351" cy="6858000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0" y="6208599"/>
              <a:ext cx="9144000" cy="683938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</p:grpSp>
      <p:pic>
        <p:nvPicPr>
          <p:cNvPr id="6" name="Picture 5" descr="TEEX logo reversed.e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283" y="6259910"/>
            <a:ext cx="1068914" cy="585261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-866959" y="3886777"/>
            <a:ext cx="22878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rajan Pro"/>
                <a:cs typeface="Trajan Pro"/>
              </a:rPr>
              <a:t>TRAIN</a:t>
            </a:r>
            <a:endParaRPr lang="en-US" sz="5000" spc="-300" dirty="0">
              <a:solidFill>
                <a:prstClr val="black">
                  <a:lumMod val="65000"/>
                  <a:lumOff val="35000"/>
                </a:prstClr>
              </a:solidFill>
              <a:latin typeface="Trajan Pro"/>
              <a:cs typeface="Trajan Pro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 rot="16200000">
            <a:off x="-764362" y="573246"/>
            <a:ext cx="21339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srgbClr val="595959"/>
                </a:solidFill>
                <a:latin typeface="Trajan Pro"/>
                <a:cs typeface="Trajan Pro"/>
              </a:rPr>
              <a:t>SERVE</a:t>
            </a:r>
            <a:endParaRPr lang="en-US" sz="5000" spc="-300" dirty="0">
              <a:solidFill>
                <a:srgbClr val="595959"/>
              </a:solidFill>
              <a:latin typeface="Trajan Pro"/>
              <a:cs typeface="Trajan Pro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-848242" y="2151988"/>
            <a:ext cx="3416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jan Pro"/>
                <a:cs typeface="Trajan Pro"/>
              </a:rPr>
              <a:t>RESPOND</a:t>
            </a:r>
            <a:endParaRPr lang="en-US" sz="5000" spc="-300" dirty="0">
              <a:solidFill>
                <a:prstClr val="black">
                  <a:lumMod val="75000"/>
                  <a:lumOff val="25000"/>
                </a:prstClr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267305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066" y="6167471"/>
            <a:ext cx="9115934" cy="464008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947" y="0"/>
            <a:ext cx="1092351" cy="68580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16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9144000" cy="6892537"/>
            <a:chOff x="0" y="0"/>
            <a:chExt cx="9144000" cy="6892537"/>
          </a:xfr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6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Rectangle 3"/>
            <p:cNvSpPr/>
            <p:nvPr userDrawn="1"/>
          </p:nvSpPr>
          <p:spPr>
            <a:xfrm>
              <a:off x="0" y="0"/>
              <a:ext cx="1092351" cy="6858000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0" y="6208599"/>
              <a:ext cx="9144000" cy="683938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</p:grpSp>
      <p:pic>
        <p:nvPicPr>
          <p:cNvPr id="6" name="Picture 5" descr="TEEX logo reversed.e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283" y="6259910"/>
            <a:ext cx="1068914" cy="585261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-866959" y="3886777"/>
            <a:ext cx="22878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rajan Pro"/>
                <a:cs typeface="Trajan Pro"/>
              </a:rPr>
              <a:t>TRAIN</a:t>
            </a:r>
            <a:endParaRPr lang="en-US" sz="5000" spc="-300" dirty="0">
              <a:solidFill>
                <a:prstClr val="black">
                  <a:lumMod val="65000"/>
                  <a:lumOff val="35000"/>
                </a:prstClr>
              </a:solidFill>
              <a:latin typeface="Trajan Pro"/>
              <a:cs typeface="Trajan Pro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 rot="16200000">
            <a:off x="-764362" y="573246"/>
            <a:ext cx="21339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srgbClr val="595959"/>
                </a:solidFill>
                <a:latin typeface="Trajan Pro"/>
                <a:cs typeface="Trajan Pro"/>
              </a:rPr>
              <a:t>SERVE</a:t>
            </a:r>
            <a:endParaRPr lang="en-US" sz="5000" spc="-300" dirty="0">
              <a:solidFill>
                <a:srgbClr val="595959"/>
              </a:solidFill>
              <a:latin typeface="Trajan Pro"/>
              <a:cs typeface="Trajan Pro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-848242" y="2151988"/>
            <a:ext cx="3416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jan Pro"/>
                <a:cs typeface="Trajan Pro"/>
              </a:rPr>
              <a:t>RESPOND</a:t>
            </a:r>
            <a:endParaRPr lang="en-US" sz="5000" spc="-300" dirty="0">
              <a:solidFill>
                <a:prstClr val="black">
                  <a:lumMod val="75000"/>
                  <a:lumOff val="25000"/>
                </a:prstClr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3798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066" y="6167471"/>
            <a:ext cx="9115934" cy="464008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947" y="0"/>
            <a:ext cx="1092351" cy="68580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16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9144000" cy="6892537"/>
            <a:chOff x="0" y="0"/>
            <a:chExt cx="9144000" cy="6892537"/>
          </a:xfr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6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Rectangle 3"/>
            <p:cNvSpPr/>
            <p:nvPr userDrawn="1"/>
          </p:nvSpPr>
          <p:spPr>
            <a:xfrm>
              <a:off x="0" y="0"/>
              <a:ext cx="1092351" cy="6858000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0" y="6208599"/>
              <a:ext cx="9144000" cy="683938"/>
            </a:xfrm>
            <a:prstGeom prst="rect">
              <a:avLst/>
            </a:pr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b="0">
                <a:solidFill>
                  <a:prstClr val="black"/>
                </a:solidFill>
                <a:effectLst>
                  <a:glow rad="63500">
                    <a:srgbClr val="4F81BD">
                      <a:satMod val="175000"/>
                      <a:alpha val="40000"/>
                    </a:srgbClr>
                  </a:glow>
                </a:effectLst>
              </a:endParaRPr>
            </a:p>
          </p:txBody>
        </p:sp>
      </p:grpSp>
      <p:pic>
        <p:nvPicPr>
          <p:cNvPr id="6" name="Picture 5" descr="TEEX logo reversed.e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283" y="6259910"/>
            <a:ext cx="1068914" cy="585261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 rot="16200000">
            <a:off x="-866959" y="3886777"/>
            <a:ext cx="22878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rajan Pro"/>
                <a:cs typeface="Trajan Pro"/>
              </a:rPr>
              <a:t>TRAIN</a:t>
            </a:r>
            <a:endParaRPr lang="en-US" sz="5000" spc="-300" dirty="0">
              <a:solidFill>
                <a:prstClr val="black">
                  <a:lumMod val="65000"/>
                  <a:lumOff val="35000"/>
                </a:prstClr>
              </a:solidFill>
              <a:latin typeface="Trajan Pro"/>
              <a:cs typeface="Trajan Pro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 rot="16200000">
            <a:off x="-764362" y="573246"/>
            <a:ext cx="21339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srgbClr val="595959"/>
                </a:solidFill>
                <a:latin typeface="Trajan Pro"/>
                <a:cs typeface="Trajan Pro"/>
              </a:rPr>
              <a:t>SERVE</a:t>
            </a:r>
            <a:endParaRPr lang="en-US" sz="5000" spc="-300" dirty="0">
              <a:solidFill>
                <a:srgbClr val="595959"/>
              </a:solidFill>
              <a:latin typeface="Trajan Pro"/>
              <a:cs typeface="Trajan Pro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-848242" y="2151988"/>
            <a:ext cx="3416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000" spc="-3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jan Pro"/>
                <a:cs typeface="Trajan Pro"/>
              </a:rPr>
              <a:t>RESPOND</a:t>
            </a:r>
            <a:endParaRPr lang="en-US" sz="5000" spc="-300" dirty="0">
              <a:solidFill>
                <a:prstClr val="black">
                  <a:lumMod val="75000"/>
                  <a:lumOff val="25000"/>
                </a:prstClr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65175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127126" y="3624032"/>
            <a:ext cx="8016874" cy="2400657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300" dirty="0" smtClean="0">
                <a:solidFill>
                  <a:prstClr val="black"/>
                </a:solidFill>
                <a:latin typeface="Calibri" pitchFamily="34" charset="0"/>
              </a:rPr>
              <a:t>Texas Forensic Science Academy </a:t>
            </a:r>
          </a:p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300" dirty="0" smtClean="0">
                <a:solidFill>
                  <a:prstClr val="black"/>
                </a:solidFill>
                <a:latin typeface="Calibri" pitchFamily="34" charset="0"/>
              </a:rPr>
              <a:t>Property &amp; Evidence Management Certificate Program</a:t>
            </a:r>
          </a:p>
          <a:p>
            <a:pPr algn="ctr" eaLnBrk="0" fontAlgn="auto" hangingPunct="0">
              <a:lnSpc>
                <a:spcPct val="50000"/>
              </a:lnSpc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to</a:t>
            </a:r>
          </a:p>
          <a:p>
            <a:pPr algn="ctr" eaLnBrk="0" fontAlgn="auto" hangingPunct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Texas Criminal Justice Integrity Unit</a:t>
            </a:r>
            <a:endParaRPr lang="en-US" sz="2000" b="0" i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October 5, 2012</a:t>
            </a:r>
            <a:endParaRPr lang="en-US" sz="20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63" y="380748"/>
            <a:ext cx="4927600" cy="271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7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7624" y="6477000"/>
            <a:ext cx="447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Calibri"/>
              </a:rPr>
              <a:t>2</a:t>
            </a:r>
            <a:endParaRPr lang="en-US" sz="16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1290" y="40960"/>
            <a:ext cx="7776883" cy="604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168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7624" y="6477000"/>
            <a:ext cx="447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/>
              </a:rPr>
              <a:t>3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223963" y="427580"/>
            <a:ext cx="7673975" cy="70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Program History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395964" y="1255648"/>
            <a:ext cx="7416146" cy="212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March 2006: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TEEX uses local funding to develop the Texas Forensic Science Academy program for law enforcement officers and crime scene investigators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781" y="3074509"/>
            <a:ext cx="3984511" cy="262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7624" y="6477000"/>
            <a:ext cx="447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Calibri"/>
              </a:rPr>
              <a:t>4</a:t>
            </a:r>
            <a:endParaRPr lang="en-US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223963" y="639418"/>
            <a:ext cx="76739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TEEX/TAPEIT Partnership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30313" y="1600200"/>
            <a:ext cx="7837487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January 2009: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TEEX receives invitation from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TCJIU to brief Texas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Forensic Science Academy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During meeting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TCJIU recommends TEEX collaborate with Texas Assoc.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Property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&amp;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Evidence Inventory Technicians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TEEX/TAPEIT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determine potential for online training for property and evidence technicians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793" y="471388"/>
            <a:ext cx="1025207" cy="102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6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7624" y="6477000"/>
            <a:ext cx="447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Calibri"/>
              </a:rPr>
              <a:t>5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290612" y="506705"/>
            <a:ext cx="7673975" cy="75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  <a:latin typeface="Arial"/>
              </a:rPr>
              <a:t>Basic Property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Technician</a:t>
            </a:r>
            <a:endParaRPr lang="en-US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429093" y="1533940"/>
            <a:ext cx="743538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000000"/>
                </a:solidFill>
                <a:latin typeface="Arial"/>
              </a:rPr>
              <a:t>September 2010: </a:t>
            </a:r>
            <a:r>
              <a:rPr lang="en-US" b="0" kern="0" dirty="0">
                <a:solidFill>
                  <a:srgbClr val="000000"/>
                </a:solidFill>
                <a:latin typeface="Arial"/>
              </a:rPr>
              <a:t>TEEX &amp; TAPEIT sign MOU </a:t>
            </a: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for online </a:t>
            </a:r>
            <a:r>
              <a:rPr lang="en-US" b="0" kern="0" dirty="0">
                <a:solidFill>
                  <a:srgbClr val="000000"/>
                </a:solidFill>
                <a:latin typeface="Arial"/>
              </a:rPr>
              <a:t>Basic Property </a:t>
            </a: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Technician course</a:t>
            </a:r>
            <a:endParaRPr lang="en-US" b="0" kern="0" dirty="0">
              <a:solidFill>
                <a:srgbClr val="000000"/>
              </a:solidFill>
              <a:latin typeface="Arial"/>
            </a:endParaRPr>
          </a:p>
          <a:p>
            <a:r>
              <a:rPr lang="en-US" kern="0" dirty="0" smtClean="0">
                <a:solidFill>
                  <a:srgbClr val="000000"/>
                </a:solidFill>
                <a:latin typeface="Arial"/>
              </a:rPr>
              <a:t>June 2011: </a:t>
            </a:r>
            <a:r>
              <a:rPr lang="en-US" b="0" kern="0" dirty="0">
                <a:solidFill>
                  <a:srgbClr val="000000"/>
                </a:solidFill>
                <a:latin typeface="Arial"/>
              </a:rPr>
              <a:t>TEEX launches online Basic Property Technician </a:t>
            </a: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course; TAPEIT supports development</a:t>
            </a:r>
          </a:p>
          <a:p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TAPEIT </a:t>
            </a:r>
            <a:r>
              <a:rPr lang="en-US" b="0" kern="0" dirty="0">
                <a:solidFill>
                  <a:srgbClr val="000000"/>
                </a:solidFill>
                <a:latin typeface="Arial"/>
              </a:rPr>
              <a:t>recognizes </a:t>
            </a:r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course for certification</a:t>
            </a:r>
            <a:endParaRPr lang="en-US" b="0" kern="0" dirty="0">
              <a:solidFill>
                <a:srgbClr val="000000"/>
              </a:solidFill>
              <a:latin typeface="Arial"/>
            </a:endParaRPr>
          </a:p>
          <a:p>
            <a:r>
              <a:rPr lang="en-US" b="0" kern="0" dirty="0" smtClean="0">
                <a:solidFill>
                  <a:srgbClr val="000000"/>
                </a:solidFill>
                <a:latin typeface="Arial"/>
              </a:rPr>
              <a:t>Almost 200 students thru </a:t>
            </a:r>
            <a:r>
              <a:rPr lang="en-US" b="0" kern="0" dirty="0">
                <a:solidFill>
                  <a:srgbClr val="000000"/>
                </a:solidFill>
                <a:latin typeface="Arial"/>
              </a:rPr>
              <a:t>August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7624" y="6477000"/>
            <a:ext cx="447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white"/>
                </a:solidFill>
                <a:latin typeface="Calibri"/>
              </a:rPr>
              <a:t>6</a:t>
            </a:r>
            <a:endParaRPr lang="en-US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223963" y="672352"/>
            <a:ext cx="7673975" cy="7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Property &amp; Evidence Management</a:t>
            </a:r>
            <a:r>
              <a:rPr kumimoji="0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Certificate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33229" y="1991134"/>
            <a:ext cx="7697509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3000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March 2012: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TEEX establishes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Property &amp; Evidence Management Certificate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Three courses: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Basic Property Technician (on-line)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Forensic Photography 1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Courtroom Testimony</a:t>
            </a:r>
          </a:p>
        </p:txBody>
      </p:sp>
    </p:spTree>
    <p:extLst>
      <p:ext uri="{BB962C8B-B14F-4D97-AF65-F5344CB8AC3E}">
        <p14:creationId xmlns:p14="http://schemas.microsoft.com/office/powerpoint/2010/main" val="13864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127126" y="3624032"/>
            <a:ext cx="8016874" cy="2400657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300" dirty="0" smtClean="0">
                <a:solidFill>
                  <a:prstClr val="black"/>
                </a:solidFill>
                <a:latin typeface="Calibri" pitchFamily="34" charset="0"/>
              </a:rPr>
              <a:t>Texas Forensic Science Academy </a:t>
            </a:r>
          </a:p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300" dirty="0" smtClean="0">
                <a:solidFill>
                  <a:prstClr val="black"/>
                </a:solidFill>
                <a:latin typeface="Calibri" pitchFamily="34" charset="0"/>
              </a:rPr>
              <a:t>Property &amp; Evidence Management Certificate Program</a:t>
            </a:r>
          </a:p>
          <a:p>
            <a:pPr algn="ctr" eaLnBrk="0" fontAlgn="auto" hangingPunct="0">
              <a:lnSpc>
                <a:spcPct val="50000"/>
              </a:lnSpc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to</a:t>
            </a:r>
          </a:p>
          <a:p>
            <a:pPr algn="ctr" eaLnBrk="0" fontAlgn="auto" hangingPunct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Texas Criminal Justice Integrity Unit</a:t>
            </a:r>
            <a:endParaRPr lang="en-US" sz="2000" b="0" i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fontAlgn="auto" hangingPunct="0">
              <a:spcBef>
                <a:spcPts val="1800"/>
              </a:spcBef>
              <a:spcAft>
                <a:spcPts val="0"/>
              </a:spcAft>
              <a:tabLst>
                <a:tab pos="1087438" algn="ctr"/>
                <a:tab pos="3600450" algn="ctr"/>
                <a:tab pos="6176963" algn="ctr"/>
              </a:tabLst>
              <a:defRPr/>
            </a:pPr>
            <a:r>
              <a:rPr lang="en-US" sz="20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October 5, 2012</a:t>
            </a:r>
            <a:endParaRPr lang="en-US" sz="20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63" y="380748"/>
            <a:ext cx="4927600" cy="271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9&quot;/&gt;&lt;/object&gt;&lt;object type=&quot;3&quot; unique_id=&quot;10005&quot;&gt;&lt;property id=&quot;20148&quot; value=&quot;5&quot;/&gt;&lt;property id=&quot;20300&quot; value=&quot;Slide 2 - &amp;quot;PS&amp;amp;S Org Chart&amp;quot;&quot;/&gt;&lt;property id=&quot;20307&quot; value=&quot;281&quot;/&gt;&lt;/object&gt;&lt;object type=&quot;3&quot; unique_id=&quot;10006&quot;&gt;&lt;property id=&quot;20148&quot; value=&quot;5&quot;/&gt;&lt;property id=&quot;20300&quot; value=&quot;Slide 3 - &amp;quot;Division Balance Sheet&amp;quot;&quot;/&gt;&lt;property id=&quot;20307&quot; value=&quot;280&quot;/&gt;&lt;/object&gt;&lt;object type=&quot;3&quot; unique_id=&quot;10007&quot;&gt;&lt;property id=&quot;20148&quot; value=&quot;5&quot;/&gt;&lt;property id=&quot;20300&quot; value=&quot;Slide 4 - &amp;quot;PS&amp;amp;S Program Index&amp;quot;&quot;/&gt;&lt;property id=&quot;20307&quot; value=&quot;279&quot;/&gt;&lt;/object&gt;&lt;object type=&quot;3&quot; unique_id=&quot;10008&quot;&gt;&lt;property id=&quot;20148&quot; value=&quot;5&quot;/&gt;&lt;property id=&quot;20300&quot; value=&quot;Slide 5 - &amp;quot;PS&amp;amp;S Performance Summary&amp;quot;&quot;/&gt;&lt;property id=&quot;20307&quot; value=&quot;278&quot;/&gt;&lt;/object&gt;&lt;object type=&quot;3&quot; unique_id=&quot;10013&quot;&gt;&lt;property id=&quot;20148&quot; value=&quot;5&quot;/&gt;&lt;property id=&quot;20300&quot; value=&quot;Slide 7 - &amp;quot;Marketing &amp;quot;&quot;/&gt;&lt;property id=&quot;20307&quot; value=&quot;285&quot;/&gt;&lt;/object&gt;&lt;object type=&quot;3&quot; unique_id=&quot;10026&quot;&gt;&lt;property id=&quot;20148&quot; value=&quot;5&quot;/&gt;&lt;property id=&quot;20300&quot; value=&quot;Slide 6 - &amp;quot;HSS Summary&amp;quot;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TEEX_Agency_Background</Template>
  <TotalTime>6366</TotalTime>
  <Words>188</Words>
  <Application>Microsoft Office PowerPoint</Application>
  <PresentationFormat>On-screen Show (4:3)</PresentationFormat>
  <Paragraphs>35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Theme</vt:lpstr>
      <vt:lpstr>1_Default Theme</vt:lpstr>
      <vt:lpstr>2_Default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T. Tasillo</dc:creator>
  <cp:lastModifiedBy>Cullen Grissom</cp:lastModifiedBy>
  <cp:revision>461</cp:revision>
  <cp:lastPrinted>2012-04-26T19:43:53Z</cp:lastPrinted>
  <dcterms:created xsi:type="dcterms:W3CDTF">2008-10-07T20:51:09Z</dcterms:created>
  <dcterms:modified xsi:type="dcterms:W3CDTF">2012-10-04T15:36:36Z</dcterms:modified>
</cp:coreProperties>
</file>