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9" r:id="rId2"/>
    <p:sldId id="257" r:id="rId3"/>
    <p:sldId id="263" r:id="rId4"/>
    <p:sldId id="262" r:id="rId5"/>
    <p:sldId id="260" r:id="rId6"/>
    <p:sldId id="261" r:id="rId7"/>
    <p:sldId id="264" r:id="rId8"/>
    <p:sldId id="266" r:id="rId9"/>
    <p:sldId id="267" r:id="rId10"/>
    <p:sldId id="265" r:id="rId11"/>
    <p:sldId id="272" r:id="rId12"/>
    <p:sldId id="273" r:id="rId13"/>
    <p:sldId id="268" r:id="rId14"/>
    <p:sldId id="269" r:id="rId15"/>
    <p:sldId id="258" r:id="rId16"/>
    <p:sldId id="270" r:id="rId17"/>
    <p:sldId id="271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277" r:id="rId49"/>
    <p:sldId id="307" r:id="rId50"/>
    <p:sldId id="306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6" r:id="rId59"/>
    <p:sldId id="317" r:id="rId60"/>
    <p:sldId id="318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hcmeofs2\Shareddata2\Anthropology\Anthropology\Research\Infant%20Rib%20fractures\Novel%20Classificatio%20System%20of%20Rib%20Fractures\summary%20of%20rib%20fractu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'fx by age'!$DB$15</c:f>
              <c:strCache>
                <c:ptCount val="1"/>
                <c:pt idx="0">
                  <c:v>Cases</c:v>
                </c:pt>
              </c:strCache>
            </c:strRef>
          </c:tx>
          <c:cat>
            <c:strRef>
              <c:f>'fx by age'!$DA$16:$DA$28</c:f>
              <c:strCache>
                <c:ptCount val="12"/>
                <c:pt idx="0">
                  <c:v>0 MONTHS</c:v>
                </c:pt>
                <c:pt idx="1">
                  <c:v>1 MONTHS</c:v>
                </c:pt>
                <c:pt idx="2">
                  <c:v>2 MONTHS</c:v>
                </c:pt>
                <c:pt idx="3">
                  <c:v>3 MONTHS</c:v>
                </c:pt>
                <c:pt idx="4">
                  <c:v>4 MONTHS</c:v>
                </c:pt>
                <c:pt idx="5">
                  <c:v>5 MONTHS</c:v>
                </c:pt>
                <c:pt idx="6">
                  <c:v>6 MONTHS</c:v>
                </c:pt>
                <c:pt idx="7">
                  <c:v>7 MONTHS</c:v>
                </c:pt>
                <c:pt idx="8">
                  <c:v>8 MONTHS</c:v>
                </c:pt>
                <c:pt idx="9">
                  <c:v>9 MONTHS</c:v>
                </c:pt>
                <c:pt idx="10">
                  <c:v>10 MONTHS</c:v>
                </c:pt>
                <c:pt idx="11">
                  <c:v>11 MONTHS</c:v>
                </c:pt>
              </c:strCache>
            </c:strRef>
          </c:cat>
          <c:val>
            <c:numRef>
              <c:f>'fx by age'!$DB$16:$DB$28</c:f>
              <c:numCache>
                <c:formatCode>General</c:formatCode>
                <c:ptCount val="13"/>
                <c:pt idx="0">
                  <c:v>12</c:v>
                </c:pt>
                <c:pt idx="1">
                  <c:v>9</c:v>
                </c:pt>
                <c:pt idx="2">
                  <c:v>11</c:v>
                </c:pt>
                <c:pt idx="3">
                  <c:v>17</c:v>
                </c:pt>
                <c:pt idx="4">
                  <c:v>9</c:v>
                </c:pt>
                <c:pt idx="5">
                  <c:v>5</c:v>
                </c:pt>
                <c:pt idx="6">
                  <c:v>5</c:v>
                </c:pt>
                <c:pt idx="7">
                  <c:v>2</c:v>
                </c:pt>
                <c:pt idx="8">
                  <c:v>1</c:v>
                </c:pt>
                <c:pt idx="9">
                  <c:v>5</c:v>
                </c:pt>
                <c:pt idx="10">
                  <c:v>4</c:v>
                </c:pt>
                <c:pt idx="11">
                  <c:v>4</c:v>
                </c:pt>
              </c:numCache>
            </c:numRef>
          </c:val>
        </c:ser>
        <c:ser>
          <c:idx val="1"/>
          <c:order val="1"/>
          <c:tx>
            <c:strRef>
              <c:f>'fx by age'!$DC$15</c:f>
              <c:strCache>
                <c:ptCount val="1"/>
                <c:pt idx="0">
                  <c:v>Cases with Fractures</c:v>
                </c:pt>
              </c:strCache>
            </c:strRef>
          </c:tx>
          <c:cat>
            <c:strRef>
              <c:f>'fx by age'!$DA$16:$DA$28</c:f>
              <c:strCache>
                <c:ptCount val="12"/>
                <c:pt idx="0">
                  <c:v>0 MONTHS</c:v>
                </c:pt>
                <c:pt idx="1">
                  <c:v>1 MONTHS</c:v>
                </c:pt>
                <c:pt idx="2">
                  <c:v>2 MONTHS</c:v>
                </c:pt>
                <c:pt idx="3">
                  <c:v>3 MONTHS</c:v>
                </c:pt>
                <c:pt idx="4">
                  <c:v>4 MONTHS</c:v>
                </c:pt>
                <c:pt idx="5">
                  <c:v>5 MONTHS</c:v>
                </c:pt>
                <c:pt idx="6">
                  <c:v>6 MONTHS</c:v>
                </c:pt>
                <c:pt idx="7">
                  <c:v>7 MONTHS</c:v>
                </c:pt>
                <c:pt idx="8">
                  <c:v>8 MONTHS</c:v>
                </c:pt>
                <c:pt idx="9">
                  <c:v>9 MONTHS</c:v>
                </c:pt>
                <c:pt idx="10">
                  <c:v>10 MONTHS</c:v>
                </c:pt>
                <c:pt idx="11">
                  <c:v>11 MONTHS</c:v>
                </c:pt>
              </c:strCache>
            </c:strRef>
          </c:cat>
          <c:val>
            <c:numRef>
              <c:f>'fx by age'!$DC$16:$DC$28</c:f>
              <c:numCache>
                <c:formatCode>General</c:formatCode>
                <c:ptCount val="13"/>
                <c:pt idx="0">
                  <c:v>1</c:v>
                </c:pt>
                <c:pt idx="1">
                  <c:v>4</c:v>
                </c:pt>
                <c:pt idx="2">
                  <c:v>4</c:v>
                </c:pt>
                <c:pt idx="3">
                  <c:v>8</c:v>
                </c:pt>
                <c:pt idx="4">
                  <c:v>1</c:v>
                </c:pt>
                <c:pt idx="5">
                  <c:v>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1</c:v>
                </c:pt>
                <c:pt idx="11">
                  <c:v>0</c:v>
                </c:pt>
              </c:numCache>
            </c:numRef>
          </c:val>
        </c:ser>
        <c:shape val="box"/>
        <c:axId val="195434752"/>
        <c:axId val="195444736"/>
        <c:axId val="0"/>
      </c:bar3DChart>
      <c:catAx>
        <c:axId val="195434752"/>
        <c:scaling>
          <c:orientation val="minMax"/>
        </c:scaling>
        <c:axPos val="b"/>
        <c:tickLblPos val="nextTo"/>
        <c:crossAx val="195444736"/>
        <c:crosses val="autoZero"/>
        <c:auto val="1"/>
        <c:lblAlgn val="ctr"/>
        <c:lblOffset val="100"/>
      </c:catAx>
      <c:valAx>
        <c:axId val="195444736"/>
        <c:scaling>
          <c:orientation val="minMax"/>
        </c:scaling>
        <c:axPos val="l"/>
        <c:majorGridlines/>
        <c:numFmt formatCode="General" sourceLinked="1"/>
        <c:tickLblPos val="nextTo"/>
        <c:crossAx val="195434752"/>
        <c:crosses val="autoZero"/>
        <c:crossBetween val="between"/>
      </c:valAx>
    </c:plotArea>
    <c:legend>
      <c:legendPos val="r"/>
    </c:legend>
    <c:plotVisOnly val="1"/>
    <c:dispBlanksAs val="gap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0307949-BF00-44A1-B718-30FF89BB3171}" type="datetimeFigureOut">
              <a:rPr lang="en-US"/>
              <a:pPr>
                <a:defRPr/>
              </a:pPr>
              <a:t>6/11/2012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54FD792-863F-468A-9771-135E24224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030AC1-0F8B-45D1-A083-1568A8CA135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CT of infants taken for non-retinol hemorrhage concerns that were not present </a:t>
            </a: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3F3B2E-EC2E-4FA8-9D3C-42B16E3469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A265B8-A1C4-456A-89E6-79E38B6F051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D028382-66B8-417C-9DDD-935033EC118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6AD270-B427-4686-BE84-023B9A8C49C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B9DE74-1586-4A20-9468-B46E4F4751A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798CBF-B15C-4913-8CD9-94C7D47BC63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cs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21CF60-D2BC-477A-93AD-8F3E0F249B3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cs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C2C42B-5CC0-40E1-83FE-71CA7A8F579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0E2C99-736B-4A55-9423-BA0CE10DB8AC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EE8D42-FAB9-400B-B367-FCC78286CE5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828800"/>
            <a:ext cx="8458200" cy="1470025"/>
          </a:xfrm>
          <a:effectLst/>
        </p:spPr>
        <p:txBody>
          <a:bodyPr>
            <a:noAutofit/>
          </a:bodyPr>
          <a:lstStyle>
            <a:lvl1pPr>
              <a:defRPr sz="5400" b="1" baseline="0">
                <a:solidFill>
                  <a:srgbClr val="FFFF00"/>
                </a:solidFill>
                <a:effectLst>
                  <a:outerShdw blurRad="50800" dist="38100" algn="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5486400"/>
            <a:ext cx="5029200" cy="762000"/>
          </a:xfrm>
          <a:solidFill>
            <a:schemeClr val="accent1">
              <a:lumMod val="50000"/>
              <a:alpha val="65000"/>
            </a:schemeClr>
          </a:solidFill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36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600200" y="968991"/>
            <a:ext cx="7162800" cy="304800"/>
          </a:xfrm>
        </p:spPr>
        <p:txBody>
          <a:bodyPr anchor="ctr">
            <a:noAutofit/>
          </a:bodyPr>
          <a:lstStyle>
            <a:lvl1pPr algn="ctr">
              <a:buNone/>
              <a:defRPr sz="2000">
                <a:latin typeface="Times New Roman" pitchFamily="18" charset="0"/>
                <a:cs typeface="Times New Roman" pitchFamily="18" charset="0"/>
              </a:defRPr>
            </a:lvl1pPr>
            <a:lvl3pPr>
              <a:buNone/>
              <a:defRPr/>
            </a:lvl3pPr>
            <a:lvl4pPr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B0FB3-05FE-405F-B774-3297A9DCC9F6}" type="datetimeFigureOut">
              <a:rPr lang="en-US"/>
              <a:pPr>
                <a:defRPr/>
              </a:pPr>
              <a:t>6/11/2012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7CFCC-F7C0-4E48-A74D-76B59E4E2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BC6D8-48D4-4021-94C3-D01F9447E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23E82-B8D2-40B6-9499-D0A8719EFDD4}" type="datetimeFigureOut">
              <a:rPr lang="en-US"/>
              <a:pPr>
                <a:defRPr/>
              </a:pPr>
              <a:t>6/11/2012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E54EC-6EE5-42C1-91EF-C5DF3BAFF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41EED-0A51-40B4-AA67-39892E78CF9E}" type="datetimeFigureOut">
              <a:rPr lang="en-US"/>
              <a:pPr>
                <a:defRPr/>
              </a:pPr>
              <a:t>6/11/2012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318B7-58EF-4C61-970F-38443A8E4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D6EBF-42AC-44E9-A3F7-981EE2EB89CA}" type="datetimeFigureOut">
              <a:rPr lang="en-US"/>
              <a:pPr>
                <a:defRPr/>
              </a:pPr>
              <a:t>6/11/2012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3E205-6C21-431E-839B-D6D02556D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FE7D9-955F-4887-8293-416AE0FF2522}" type="datetimeFigureOut">
              <a:rPr lang="en-US"/>
              <a:pPr>
                <a:defRPr/>
              </a:pPr>
              <a:t>6/11/2012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52C6F-FDDD-4166-98B9-E2A2ED996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D5DA4-C479-459B-B6FD-C798913C202D}" type="datetimeFigureOut">
              <a:rPr lang="en-US"/>
              <a:pPr>
                <a:defRPr/>
              </a:pPr>
              <a:t>6/11/2012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997B8-D6FC-4933-B1A8-8A1A871D3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F0AAF-6D19-4DDF-BB88-67A6C87ACED3}" type="datetimeFigureOut">
              <a:rPr lang="en-US"/>
              <a:pPr>
                <a:defRPr/>
              </a:pPr>
              <a:t>6/11/2012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DCE6A-49BB-46ED-A8F6-A8C8AA241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4ADDB-ECE0-4DDF-B513-F7179206B111}" type="datetimeFigureOut">
              <a:rPr lang="en-US"/>
              <a:pPr>
                <a:defRPr/>
              </a:pPr>
              <a:t>6/11/2012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5E9D0-0D42-4B07-879D-DBA2FACC3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F9D8A-75E0-4908-B896-97B6B09169B9}" type="datetimeFigureOut">
              <a:rPr lang="en-US"/>
              <a:pPr>
                <a:defRPr/>
              </a:pPr>
              <a:t>6/11/2012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C63B6-5154-415C-B772-0853D1BF5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574EAE-57C8-465F-A5D4-D38DCB14CB64}" type="datetimeFigureOut">
              <a:rPr lang="en-US"/>
              <a:pPr>
                <a:defRPr/>
              </a:pPr>
              <a:t>6/11/2012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41DE8A-2BA9-460D-BCE1-F4431F098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1" r:id="rId8"/>
    <p:sldLayoutId id="2147483662" r:id="rId9"/>
    <p:sldLayoutId id="2147483663" r:id="rId10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0"/>
            <a:ext cx="8458200" cy="23622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Forensic Anthropology:</a:t>
            </a:r>
            <a:br>
              <a:rPr lang="en-US" dirty="0" smtClean="0"/>
            </a:br>
            <a:r>
              <a:rPr lang="en-US" dirty="0" smtClean="0"/>
              <a:t>Advancements and Limitations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5257800"/>
            <a:ext cx="5029200" cy="9906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Jennifer C. Love, PhD, D-ABFA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Forensic Anthropology Director</a:t>
            </a:r>
            <a:endParaRPr lang="en-US" dirty="0"/>
          </a:p>
        </p:txBody>
      </p:sp>
      <p:sp>
        <p:nvSpPr>
          <p:cNvPr id="133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990600"/>
            <a:ext cx="7848600" cy="304800"/>
          </a:xfrm>
        </p:spPr>
        <p:txBody>
          <a:bodyPr/>
          <a:lstStyle/>
          <a:p>
            <a:r>
              <a:rPr lang="en-US" smtClean="0"/>
              <a:t>TX Criminal Justice Integrity Unit &amp; Forensic Science Commission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Where We Were</a:t>
            </a:r>
          </a:p>
        </p:txBody>
      </p:sp>
      <p:sp>
        <p:nvSpPr>
          <p:cNvPr id="26626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Analysis of skeletal remains</a:t>
            </a:r>
          </a:p>
          <a:p>
            <a:pPr lvl="1"/>
            <a:r>
              <a:rPr lang="en-US" smtClean="0"/>
              <a:t>Creating a skeletal profile</a:t>
            </a:r>
          </a:p>
          <a:p>
            <a:pPr lvl="2"/>
            <a:r>
              <a:rPr lang="en-US" smtClean="0"/>
              <a:t>Ancestry</a:t>
            </a:r>
          </a:p>
          <a:p>
            <a:pPr lvl="2"/>
            <a:r>
              <a:rPr lang="en-US" smtClean="0"/>
              <a:t>Sex</a:t>
            </a:r>
          </a:p>
          <a:p>
            <a:pPr lvl="2"/>
            <a:r>
              <a:rPr lang="en-US" smtClean="0"/>
              <a:t>Age</a:t>
            </a:r>
          </a:p>
          <a:p>
            <a:pPr lvl="2"/>
            <a:r>
              <a:rPr lang="en-US" smtClean="0"/>
              <a:t>Stature</a:t>
            </a:r>
          </a:p>
          <a:p>
            <a:pPr lvl="1"/>
            <a:r>
              <a:rPr lang="en-US" smtClean="0"/>
              <a:t>Recognizing signatures of life history</a:t>
            </a:r>
          </a:p>
          <a:p>
            <a:pPr lvl="1"/>
            <a:r>
              <a:rPr lang="en-US" smtClean="0"/>
              <a:t>Identifying perimortem trauma</a:t>
            </a:r>
          </a:p>
          <a:p>
            <a:pPr lvl="1"/>
            <a:r>
              <a:rPr lang="en-US" smtClean="0"/>
              <a:t>Positive identification -  skeletal radiograph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Where We Are</a:t>
            </a:r>
          </a:p>
        </p:txBody>
      </p:sp>
      <p:pic>
        <p:nvPicPr>
          <p:cNvPr id="27650" name="Content Placeholder 6" descr="IFS_001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b="9807"/>
          <a:stretch>
            <a:fillRect/>
          </a:stretch>
        </p:blipFill>
        <p:spPr>
          <a:xfrm>
            <a:off x="5326063" y="1843088"/>
            <a:ext cx="2682875" cy="3643312"/>
          </a:xfrm>
        </p:spPr>
      </p:pic>
      <p:pic>
        <p:nvPicPr>
          <p:cNvPr id="27651" name="Content Placeholder 7" descr="MEO_004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522538"/>
            <a:ext cx="4038600" cy="2681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Content Placeholder 4" descr="IFS_0029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990600"/>
            <a:ext cx="2979738" cy="4484688"/>
          </a:xfrm>
        </p:spPr>
      </p:pic>
      <p:pic>
        <p:nvPicPr>
          <p:cNvPr id="28674" name="Content Placeholder 5" descr="IFS_0001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 b="15468"/>
          <a:stretch>
            <a:fillRect/>
          </a:stretch>
        </p:blipFill>
        <p:spPr>
          <a:xfrm>
            <a:off x="5181600" y="152400"/>
            <a:ext cx="2682875" cy="3413125"/>
          </a:xfrm>
        </p:spPr>
      </p:pic>
      <p:pic>
        <p:nvPicPr>
          <p:cNvPr id="28675" name="Picture 6" descr="IFS_0005.JPG"/>
          <p:cNvPicPr>
            <a:picLocks noChangeAspect="1"/>
          </p:cNvPicPr>
          <p:nvPr/>
        </p:nvPicPr>
        <p:blipFill>
          <a:blip r:embed="rId4" cstate="print"/>
          <a:srcRect l="7010" r="14716"/>
          <a:stretch>
            <a:fillRect/>
          </a:stretch>
        </p:blipFill>
        <p:spPr bwMode="auto">
          <a:xfrm>
            <a:off x="5029200" y="3657600"/>
            <a:ext cx="3429000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248400" y="5410200"/>
            <a:ext cx="609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Where We Are</a:t>
            </a:r>
          </a:p>
        </p:txBody>
      </p:sp>
      <p:pic>
        <p:nvPicPr>
          <p:cNvPr id="29698" name="Content Placeholder 3" descr="IFS_00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6328" r="1685" b="15335"/>
          <a:stretch>
            <a:fillRect/>
          </a:stretch>
        </p:blipFill>
        <p:spPr>
          <a:xfrm>
            <a:off x="1824038" y="1219200"/>
            <a:ext cx="4449762" cy="5338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Content Placeholder 5" descr="DSC_0016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457200"/>
            <a:ext cx="4038600" cy="2682875"/>
          </a:xfrm>
        </p:spPr>
      </p:pic>
      <p:pic>
        <p:nvPicPr>
          <p:cNvPr id="31746" name="Content Placeholder 4" descr="DSC_0014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 l="26414" t="-276" r="9435" b="12212"/>
          <a:stretch>
            <a:fillRect/>
          </a:stretch>
        </p:blipFill>
        <p:spPr>
          <a:xfrm>
            <a:off x="415925" y="1828800"/>
            <a:ext cx="3927475" cy="3581400"/>
          </a:xfrm>
        </p:spPr>
      </p:pic>
      <p:pic>
        <p:nvPicPr>
          <p:cNvPr id="31747" name="Picture 6" descr="DSC_0041.JPG"/>
          <p:cNvPicPr>
            <a:picLocks noChangeAspect="1"/>
          </p:cNvPicPr>
          <p:nvPr/>
        </p:nvPicPr>
        <p:blipFill>
          <a:blip r:embed="rId4" cstate="print"/>
          <a:srcRect t="16032" r="3847"/>
          <a:stretch>
            <a:fillRect/>
          </a:stretch>
        </p:blipFill>
        <p:spPr bwMode="auto">
          <a:xfrm>
            <a:off x="4711700" y="3429000"/>
            <a:ext cx="42037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Content Placeholder 4" descr="IFS_003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04800"/>
            <a:ext cx="4164013" cy="627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34200" y="13716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2771" name="Picture 3" descr="IFS_0029.JPG"/>
          <p:cNvPicPr>
            <a:picLocks noChangeAspect="1"/>
          </p:cNvPicPr>
          <p:nvPr/>
        </p:nvPicPr>
        <p:blipFill>
          <a:blip r:embed="rId3" cstate="print"/>
          <a:srcRect t="25833" r="15936" b="34167"/>
          <a:stretch>
            <a:fillRect/>
          </a:stretch>
        </p:blipFill>
        <p:spPr bwMode="auto">
          <a:xfrm>
            <a:off x="152400" y="228600"/>
            <a:ext cx="4343400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IFS_0032.JPG"/>
          <p:cNvPicPr>
            <a:picLocks noChangeAspect="1"/>
          </p:cNvPicPr>
          <p:nvPr/>
        </p:nvPicPr>
        <p:blipFill>
          <a:blip r:embed="rId4" cstate="print"/>
          <a:srcRect l="8595" t="12500" r="6087" b="25833"/>
          <a:stretch>
            <a:fillRect/>
          </a:stretch>
        </p:blipFill>
        <p:spPr bwMode="auto">
          <a:xfrm>
            <a:off x="990600" y="3505200"/>
            <a:ext cx="2895600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4" name="Content Placeholder 14" descr="IFS_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14722" b="11694"/>
          <a:stretch>
            <a:fillRect/>
          </a:stretch>
        </p:blipFill>
        <p:spPr>
          <a:xfrm>
            <a:off x="1135063" y="2438400"/>
            <a:ext cx="2682875" cy="2971800"/>
          </a:xfrm>
        </p:spPr>
      </p:pic>
      <p:pic>
        <p:nvPicPr>
          <p:cNvPr id="33795" name="Content Placeholder 17" descr="IFS_00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7547" b="15051"/>
          <a:stretch>
            <a:fillRect/>
          </a:stretch>
        </p:blipFill>
        <p:spPr>
          <a:xfrm>
            <a:off x="4876800" y="1524000"/>
            <a:ext cx="3733800" cy="2278063"/>
          </a:xfrm>
        </p:spPr>
      </p:pic>
      <p:sp>
        <p:nvSpPr>
          <p:cNvPr id="17" name="Rectangle 16"/>
          <p:cNvSpPr/>
          <p:nvPr/>
        </p:nvSpPr>
        <p:spPr>
          <a:xfrm>
            <a:off x="2209800" y="25146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3797" name="Picture 19" descr="IFS_0012.JPG"/>
          <p:cNvPicPr>
            <a:picLocks noChangeAspect="1"/>
          </p:cNvPicPr>
          <p:nvPr/>
        </p:nvPicPr>
        <p:blipFill>
          <a:blip r:embed="rId4" cstate="print"/>
          <a:srcRect l="7813" r="4688" b="15309"/>
          <a:stretch>
            <a:fillRect/>
          </a:stretch>
        </p:blipFill>
        <p:spPr bwMode="auto">
          <a:xfrm>
            <a:off x="4572000" y="3962400"/>
            <a:ext cx="4267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Where We Are</a:t>
            </a:r>
          </a:p>
        </p:txBody>
      </p:sp>
      <p:pic>
        <p:nvPicPr>
          <p:cNvPr id="34818" name="Content Placeholder 7" descr="DSC_13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65225" y="1600200"/>
            <a:ext cx="68135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2" name="Content Placeholder 6" descr="IFS_00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22450"/>
          <a:stretch>
            <a:fillRect/>
          </a:stretch>
        </p:blipFill>
        <p:spPr>
          <a:xfrm>
            <a:off x="1066800" y="1427163"/>
            <a:ext cx="2449513" cy="4756150"/>
          </a:xfrm>
        </p:spPr>
      </p:pic>
      <p:pic>
        <p:nvPicPr>
          <p:cNvPr id="35843" name="Content Placeholder 7" descr="IFS_00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9807"/>
          <a:stretch>
            <a:fillRect/>
          </a:stretch>
        </p:blipFill>
        <p:spPr>
          <a:xfrm>
            <a:off x="5326063" y="1843088"/>
            <a:ext cx="2682875" cy="3643312"/>
          </a:xfrm>
        </p:spPr>
      </p:pic>
      <p:cxnSp>
        <p:nvCxnSpPr>
          <p:cNvPr id="12" name="Straight Arrow Connector 11"/>
          <p:cNvCxnSpPr/>
          <p:nvPr/>
        </p:nvCxnSpPr>
        <p:spPr>
          <a:xfrm>
            <a:off x="4495800" y="3505200"/>
            <a:ext cx="1447800" cy="0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Where We Are</a:t>
            </a:r>
          </a:p>
        </p:txBody>
      </p:sp>
      <p:pic>
        <p:nvPicPr>
          <p:cNvPr id="36866" name="Content Placeholder 4" descr="DSC_00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520950"/>
            <a:ext cx="4038600" cy="2684463"/>
          </a:xfrm>
        </p:spPr>
      </p:pic>
      <p:pic>
        <p:nvPicPr>
          <p:cNvPr id="36867" name="Content Placeholder 5" descr="DSC_01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11694"/>
          <a:stretch>
            <a:fillRect/>
          </a:stretch>
        </p:blipFill>
        <p:spPr>
          <a:xfrm>
            <a:off x="5324475" y="1997075"/>
            <a:ext cx="2686050" cy="3565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Forensic Anthropology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Where we were.</a:t>
            </a:r>
          </a:p>
          <a:p>
            <a:r>
              <a:rPr lang="en-US" smtClean="0"/>
              <a:t>Where we are.</a:t>
            </a:r>
          </a:p>
          <a:p>
            <a:r>
              <a:rPr lang="en-US" smtClean="0"/>
              <a:t>Where we need to 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7890" name="Content Placeholder 4" descr="DSC_00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28674"/>
          <a:stretch>
            <a:fillRect/>
          </a:stretch>
        </p:blipFill>
        <p:spPr>
          <a:xfrm>
            <a:off x="577850" y="2057400"/>
            <a:ext cx="3536950" cy="3795713"/>
          </a:xfrm>
        </p:spPr>
      </p:pic>
      <p:pic>
        <p:nvPicPr>
          <p:cNvPr id="37891" name="Content Placeholder 8" descr="DSC_00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10947" b="13580"/>
          <a:stretch>
            <a:fillRect/>
          </a:stretch>
        </p:blipFill>
        <p:spPr>
          <a:xfrm>
            <a:off x="4527550" y="2057400"/>
            <a:ext cx="362585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Where We Are – Child Abuse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Responsibilities</a:t>
            </a:r>
          </a:p>
          <a:p>
            <a:pPr lvl="1"/>
            <a:r>
              <a:rPr lang="en-US" smtClean="0"/>
              <a:t>Identify skeletal injuries</a:t>
            </a:r>
          </a:p>
          <a:p>
            <a:pPr lvl="1"/>
            <a:r>
              <a:rPr lang="en-US" smtClean="0"/>
              <a:t>Interpret skeletal injuries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Identifying Skeletal injury</a:t>
            </a:r>
          </a:p>
        </p:txBody>
      </p:sp>
      <p:pic>
        <p:nvPicPr>
          <p:cNvPr id="39938" name="Content Placeholder 3" descr="C3 Fig 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11213" y="1828800"/>
            <a:ext cx="3444875" cy="4038600"/>
          </a:xfrm>
        </p:spPr>
      </p:pic>
      <p:pic>
        <p:nvPicPr>
          <p:cNvPr id="39939" name="Content Placeholder 5" descr="C3 Fig 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94375" y="1828800"/>
            <a:ext cx="1784350" cy="4038600"/>
          </a:xfrm>
        </p:spPr>
      </p:pic>
      <p:sp>
        <p:nvSpPr>
          <p:cNvPr id="7" name="Rectangle 6"/>
          <p:cNvSpPr/>
          <p:nvPr/>
        </p:nvSpPr>
        <p:spPr>
          <a:xfrm rot="1499293">
            <a:off x="6781800" y="4800600"/>
            <a:ext cx="381000" cy="762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rgbClr val="00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Identifying Skeletal Injury</a:t>
            </a:r>
          </a:p>
        </p:txBody>
      </p:sp>
      <p:pic>
        <p:nvPicPr>
          <p:cNvPr id="40962" name="Content Placeholder 4" descr="C2 Fig 19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2016125"/>
            <a:ext cx="4000500" cy="3663950"/>
          </a:xfrm>
        </p:spPr>
      </p:pic>
      <p:pic>
        <p:nvPicPr>
          <p:cNvPr id="40963" name="Content Placeholder 5" descr="C2 Fig 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0475" y="1828800"/>
            <a:ext cx="323215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Identifying Skeletal Injury</a:t>
            </a:r>
          </a:p>
        </p:txBody>
      </p:sp>
      <p:pic>
        <p:nvPicPr>
          <p:cNvPr id="41986" name="Picture 5" descr="MEO_008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73438" y="1828800"/>
            <a:ext cx="2473325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Identifying Skeletal Injury</a:t>
            </a:r>
          </a:p>
        </p:txBody>
      </p:sp>
      <p:pic>
        <p:nvPicPr>
          <p:cNvPr id="44034" name="Picture 5" descr="MEO_003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1828800"/>
            <a:ext cx="2711450" cy="4038600"/>
          </a:xfrm>
        </p:spPr>
      </p:pic>
      <p:pic>
        <p:nvPicPr>
          <p:cNvPr id="44035" name="Picture 6" descr="MEO_003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371600" y="1828800"/>
            <a:ext cx="271145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Identifying Skeletal Injury</a:t>
            </a:r>
          </a:p>
        </p:txBody>
      </p:sp>
      <p:pic>
        <p:nvPicPr>
          <p:cNvPr id="4" name="Content Placeholder 3" descr="MEO_000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828800"/>
            <a:ext cx="2657475" cy="4000500"/>
          </a:xfrm>
        </p:spPr>
      </p:pic>
      <p:pic>
        <p:nvPicPr>
          <p:cNvPr id="7" name="Content Placeholder 6" descr="MEO_000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76600" y="1828800"/>
            <a:ext cx="2657475" cy="4000500"/>
          </a:xfrm>
        </p:spPr>
      </p:pic>
      <p:pic>
        <p:nvPicPr>
          <p:cNvPr id="8" name="Picture 7" descr="MEO_0007.JPG"/>
          <p:cNvPicPr>
            <a:picLocks noChangeAspect="1"/>
          </p:cNvPicPr>
          <p:nvPr/>
        </p:nvPicPr>
        <p:blipFill>
          <a:blip r:embed="rId5" cstate="print"/>
          <a:srcRect l="26161" t="27261" r="27412" b="21667"/>
          <a:stretch>
            <a:fillRect/>
          </a:stretch>
        </p:blipFill>
        <p:spPr bwMode="auto">
          <a:xfrm>
            <a:off x="6096000" y="1828800"/>
            <a:ext cx="2438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MEO_0023"/>
          <p:cNvPicPr>
            <a:picLocks noChangeAspect="1" noChangeArrowheads="1"/>
          </p:cNvPicPr>
          <p:nvPr/>
        </p:nvPicPr>
        <p:blipFill>
          <a:blip r:embed="rId6" cstate="print">
            <a:lum contrast="6000"/>
          </a:blip>
          <a:srcRect l="33832" t="11452" r="35069" b="67725"/>
          <a:stretch>
            <a:fillRect/>
          </a:stretch>
        </p:blipFill>
        <p:spPr bwMode="auto">
          <a:xfrm>
            <a:off x="2514600" y="19812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Identifying Skeletal Injury</a:t>
            </a:r>
          </a:p>
        </p:txBody>
      </p:sp>
      <p:pic>
        <p:nvPicPr>
          <p:cNvPr id="48130" name="Content Placeholder 4" descr="C1 Fig 7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1988" y="1828800"/>
            <a:ext cx="3743325" cy="4038600"/>
          </a:xfrm>
        </p:spPr>
      </p:pic>
      <p:pic>
        <p:nvPicPr>
          <p:cNvPr id="48131" name="Content Placeholder 5" descr="C5 Fig 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6300" y="2325688"/>
            <a:ext cx="4000500" cy="3044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Interpreting Skeletal Injury</a:t>
            </a:r>
          </a:p>
        </p:txBody>
      </p:sp>
      <p:sp>
        <p:nvSpPr>
          <p:cNvPr id="49154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Although the medical evidence in child abuse cases may be complex, these cases almost always involve a binary decision – were the injuries caused by abuse or accident?</a:t>
            </a:r>
          </a:p>
          <a:p>
            <a:pPr lvl="1"/>
            <a:endParaRPr lang="en-US" smtClean="0"/>
          </a:p>
          <a:p>
            <a:pPr lvl="1"/>
            <a:r>
              <a:rPr lang="en-US" i="1" smtClean="0"/>
              <a:t>Einstein on the Bench? </a:t>
            </a:r>
            <a:r>
              <a:rPr lang="en-US" smtClean="0"/>
              <a:t>Moreno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Non-Accidental Injury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Classic Metaphyseal Lesions (Bucket Handle or Corner Fractures)</a:t>
            </a:r>
          </a:p>
          <a:p>
            <a:r>
              <a:rPr lang="en-US" smtClean="0"/>
              <a:t>Rib Fractures – Especially Posterior</a:t>
            </a:r>
          </a:p>
          <a:p>
            <a:r>
              <a:rPr lang="en-US" smtClean="0"/>
              <a:t>Scapular Fractures</a:t>
            </a:r>
          </a:p>
          <a:p>
            <a:r>
              <a:rPr lang="en-US" smtClean="0"/>
              <a:t>Spinous Process Fractures</a:t>
            </a:r>
          </a:p>
          <a:p>
            <a:pPr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Where We Were</a:t>
            </a:r>
          </a:p>
        </p:txBody>
      </p:sp>
      <p:pic>
        <p:nvPicPr>
          <p:cNvPr id="15362" name="Content Placeholder 5" descr="chucaliss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550" y="1600200"/>
            <a:ext cx="7200900" cy="4525963"/>
          </a:xfrm>
        </p:spPr>
      </p:pic>
      <p:sp>
        <p:nvSpPr>
          <p:cNvPr id="15363" name="TextBox 6"/>
          <p:cNvSpPr txBox="1">
            <a:spLocks noChangeArrowheads="1"/>
          </p:cNvSpPr>
          <p:nvPr/>
        </p:nvSpPr>
        <p:spPr bwMode="auto">
          <a:xfrm>
            <a:off x="990600" y="6324600"/>
            <a:ext cx="4756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Memphis, TN - Chucalissa Museum Burial Exhibit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Non-Accidental Injury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Fracture pattern inconsistent with traumatic event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Interpreting Skeletal Injury</a:t>
            </a:r>
          </a:p>
        </p:txBody>
      </p:sp>
      <p:pic>
        <p:nvPicPr>
          <p:cNvPr id="52226" name="Content Placeholder 4" descr="C2 Fig 19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2016125"/>
            <a:ext cx="4000500" cy="3663950"/>
          </a:xfrm>
        </p:spPr>
      </p:pic>
      <p:pic>
        <p:nvPicPr>
          <p:cNvPr id="52227" name="Content Placeholder 5" descr="C2 Fig 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0475" y="1828800"/>
            <a:ext cx="323215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Non-Accidental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Fracture pattern inconsistent with traumatic event</a:t>
            </a:r>
          </a:p>
          <a:p>
            <a:r>
              <a:rPr lang="en-US" smtClean="0"/>
              <a:t>Numerous fractures on various bones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Multiple Bones Fractured</a:t>
            </a:r>
          </a:p>
        </p:txBody>
      </p:sp>
      <p:pic>
        <p:nvPicPr>
          <p:cNvPr id="54274" name="Content Placeholder 6" descr="MEO_0005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-20000"/>
          </a:blip>
          <a:srcRect l="43547" t="1430" r="7700" b="18571"/>
          <a:stretch>
            <a:fillRect/>
          </a:stretch>
        </p:blipFill>
        <p:spPr>
          <a:xfrm>
            <a:off x="304800" y="1905000"/>
            <a:ext cx="1419225" cy="3505200"/>
          </a:xfrm>
        </p:spPr>
      </p:pic>
      <p:pic>
        <p:nvPicPr>
          <p:cNvPr id="54275" name="Content Placeholder 7" descr="MEO_0020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20000"/>
          </a:blip>
          <a:srcRect l="44981" t="7143" r="12001" b="9048"/>
          <a:stretch>
            <a:fillRect/>
          </a:stretch>
        </p:blipFill>
        <p:spPr>
          <a:xfrm>
            <a:off x="1828800" y="1905000"/>
            <a:ext cx="1143000" cy="3352800"/>
          </a:xfrm>
        </p:spPr>
      </p:pic>
      <p:pic>
        <p:nvPicPr>
          <p:cNvPr id="54276" name="Picture 8" descr="MEO_0030.JPG"/>
          <p:cNvPicPr>
            <a:picLocks noChangeAspect="1"/>
          </p:cNvPicPr>
          <p:nvPr/>
        </p:nvPicPr>
        <p:blipFill>
          <a:blip r:embed="rId4" cstate="print">
            <a:lum bright="-20000" contrast="-10000"/>
          </a:blip>
          <a:srcRect l="9224" r="17245" b="9302"/>
          <a:stretch>
            <a:fillRect/>
          </a:stretch>
        </p:blipFill>
        <p:spPr bwMode="auto">
          <a:xfrm>
            <a:off x="3200400" y="1905000"/>
            <a:ext cx="1876425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9" descr="MEO_0060.JPG"/>
          <p:cNvPicPr>
            <a:picLocks noChangeAspect="1"/>
          </p:cNvPicPr>
          <p:nvPr/>
        </p:nvPicPr>
        <p:blipFill>
          <a:blip r:embed="rId5" cstate="print">
            <a:lum bright="-20000" contrast="-10000"/>
          </a:blip>
          <a:srcRect l="3796" t="4993" r="12659" b="16869"/>
          <a:stretch>
            <a:fillRect/>
          </a:stretch>
        </p:blipFill>
        <p:spPr bwMode="auto">
          <a:xfrm>
            <a:off x="5311775" y="2590800"/>
            <a:ext cx="36798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Non-Accidental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Fracture pattern inconsistent with traumatic event</a:t>
            </a:r>
          </a:p>
          <a:p>
            <a:r>
              <a:rPr lang="en-US" smtClean="0"/>
              <a:t>Numerous fractures on various bones</a:t>
            </a:r>
          </a:p>
          <a:p>
            <a:r>
              <a:rPr lang="en-US" smtClean="0"/>
              <a:t>Fractures of different 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Stages of Healing</a:t>
            </a:r>
          </a:p>
        </p:txBody>
      </p:sp>
      <p:pic>
        <p:nvPicPr>
          <p:cNvPr id="56322" name="Content Placeholder 6" descr="MEO_000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22701" r="169" b="18355"/>
          <a:stretch>
            <a:fillRect/>
          </a:stretch>
        </p:blipFill>
        <p:spPr>
          <a:xfrm>
            <a:off x="533400" y="2286000"/>
            <a:ext cx="1981200" cy="3124200"/>
          </a:xfrm>
        </p:spPr>
      </p:pic>
      <p:pic>
        <p:nvPicPr>
          <p:cNvPr id="56323" name="Content Placeholder 7" descr="MEO_000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5675" r="12036" b="14285"/>
          <a:stretch>
            <a:fillRect/>
          </a:stretch>
        </p:blipFill>
        <p:spPr>
          <a:xfrm>
            <a:off x="2819400" y="2286000"/>
            <a:ext cx="2012950" cy="3124200"/>
          </a:xfrm>
        </p:spPr>
      </p:pic>
      <p:pic>
        <p:nvPicPr>
          <p:cNvPr id="56324" name="Picture 8" descr="MEO_0005.JPG"/>
          <p:cNvPicPr>
            <a:picLocks noChangeAspect="1"/>
          </p:cNvPicPr>
          <p:nvPr/>
        </p:nvPicPr>
        <p:blipFill>
          <a:blip r:embed="rId5" cstate="print"/>
          <a:srcRect l="37140" t="10291" r="-154" b="5110"/>
          <a:stretch>
            <a:fillRect/>
          </a:stretch>
        </p:blipFill>
        <p:spPr bwMode="auto">
          <a:xfrm>
            <a:off x="5029200" y="2286000"/>
            <a:ext cx="152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9" descr="MEO_0004.JPG"/>
          <p:cNvPicPr>
            <a:picLocks noChangeAspect="1"/>
          </p:cNvPicPr>
          <p:nvPr/>
        </p:nvPicPr>
        <p:blipFill>
          <a:blip r:embed="rId6" cstate="print"/>
          <a:srcRect l="36201" b="11874"/>
          <a:stretch>
            <a:fillRect/>
          </a:stretch>
        </p:blipFill>
        <p:spPr bwMode="auto">
          <a:xfrm>
            <a:off x="6858000" y="2286000"/>
            <a:ext cx="15176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Non-Accidental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Fracture pattern inconsistent with traumatic event</a:t>
            </a:r>
          </a:p>
          <a:p>
            <a:r>
              <a:rPr lang="en-US" smtClean="0"/>
              <a:t>Numerous fractures on various bones</a:t>
            </a:r>
          </a:p>
          <a:p>
            <a:r>
              <a:rPr lang="en-US" smtClean="0"/>
              <a:t>Fractures of different ages</a:t>
            </a:r>
          </a:p>
          <a:p>
            <a:r>
              <a:rPr lang="en-US" smtClean="0"/>
              <a:t>Fractures in non-ambulatory children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Non-Ambulatory Children</a:t>
            </a:r>
          </a:p>
        </p:txBody>
      </p:sp>
      <p:pic>
        <p:nvPicPr>
          <p:cNvPr id="59394" name="Content Placeholder 5" descr="MEO_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695" t="1666" r="11346"/>
          <a:stretch>
            <a:fillRect/>
          </a:stretch>
        </p:blipFill>
        <p:spPr>
          <a:xfrm>
            <a:off x="1676400" y="1295400"/>
            <a:ext cx="6172200" cy="5435600"/>
          </a:xfrm>
        </p:spPr>
      </p:pic>
      <p:sp>
        <p:nvSpPr>
          <p:cNvPr id="7" name="Rectangle 6"/>
          <p:cNvSpPr/>
          <p:nvPr/>
        </p:nvSpPr>
        <p:spPr>
          <a:xfrm>
            <a:off x="3276600" y="4724400"/>
            <a:ext cx="533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Anthropologic Contribution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What does anthropology bring to a child abuse case?</a:t>
            </a:r>
          </a:p>
          <a:p>
            <a:pPr lvl="1"/>
            <a:r>
              <a:rPr lang="en-US" smtClean="0"/>
              <a:t>Recognition of occult fractures</a:t>
            </a:r>
          </a:p>
          <a:p>
            <a:pPr lvl="1"/>
            <a:r>
              <a:rPr lang="en-US" smtClean="0"/>
              <a:t>Reconstruction of biomechanical forces</a:t>
            </a:r>
          </a:p>
          <a:p>
            <a:pPr lvl="1"/>
            <a:r>
              <a:rPr lang="en-US" smtClean="0"/>
              <a:t>Estimation of minimal number of traumatic episodes (support of battered child syndrome)</a:t>
            </a:r>
          </a:p>
          <a:p>
            <a:pPr lvl="1"/>
            <a:r>
              <a:rPr lang="en-US" smtClean="0"/>
              <a:t>Estimation of age of injury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 Month Old Female</a:t>
            </a:r>
          </a:p>
        </p:txBody>
      </p:sp>
      <p:pic>
        <p:nvPicPr>
          <p:cNvPr id="62466" name="Content Placeholder 3" descr="MEO_0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1887" r="4153"/>
          <a:stretch>
            <a:fillRect/>
          </a:stretch>
        </p:blipFill>
        <p:spPr>
          <a:xfrm>
            <a:off x="838200" y="1752600"/>
            <a:ext cx="7658100" cy="4144963"/>
          </a:xfrm>
        </p:spPr>
      </p:pic>
      <p:sp>
        <p:nvSpPr>
          <p:cNvPr id="5" name="Rectangle 4"/>
          <p:cNvSpPr/>
          <p:nvPr/>
        </p:nvSpPr>
        <p:spPr>
          <a:xfrm>
            <a:off x="4495800" y="4953000"/>
            <a:ext cx="304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Where We Were</a:t>
            </a:r>
          </a:p>
        </p:txBody>
      </p:sp>
      <p:pic>
        <p:nvPicPr>
          <p:cNvPr id="17410" name="Content Placeholder 3" descr="article-1268385535993-08AC5A74000005DC-169600_636x3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6425" y="1600200"/>
            <a:ext cx="7931150" cy="4525963"/>
          </a:xfrm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762000" y="6400800"/>
            <a:ext cx="4548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Dorset, England – 51 headless Viking skeletons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2 mo child found unresponsive in bed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EMS arrived at scene, bystander CPR in progress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Cluttered, unkempt residence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Bassinet filled with blankets and stuff animals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63491" name="Content Placeholder 4" descr="IMG_097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6300" y="2347913"/>
            <a:ext cx="4000500" cy="3000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Autopsy Findings</a:t>
            </a:r>
          </a:p>
        </p:txBody>
      </p:sp>
      <p:sp>
        <p:nvSpPr>
          <p:cNvPr id="64514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4648200" cy="4876800"/>
          </a:xfrm>
        </p:spPr>
        <p:txBody>
          <a:bodyPr/>
          <a:lstStyle/>
          <a:p>
            <a:r>
              <a:rPr lang="en-US" smtClean="0"/>
              <a:t>Right chest ulceration</a:t>
            </a:r>
          </a:p>
          <a:p>
            <a:pPr lvl="1"/>
            <a:r>
              <a:rPr lang="en-US" smtClean="0"/>
              <a:t>Right chest wall abscess with extension into neck and back</a:t>
            </a:r>
          </a:p>
          <a:p>
            <a:pPr lvl="1"/>
            <a:r>
              <a:rPr lang="en-US" smtClean="0"/>
              <a:t>Methicillin resistant staphylococcus aureus (MSRA)</a:t>
            </a:r>
          </a:p>
          <a:p>
            <a:r>
              <a:rPr lang="en-US" smtClean="0"/>
              <a:t>Bilateral bronchopneumonia</a:t>
            </a:r>
          </a:p>
          <a:p>
            <a:r>
              <a:rPr lang="en-US" smtClean="0"/>
              <a:t>Sepsis</a:t>
            </a:r>
          </a:p>
          <a:p>
            <a:pPr lvl="1"/>
            <a:r>
              <a:rPr lang="en-US" smtClean="0"/>
              <a:t>Liver, kidney, brain, skeletal muscle</a:t>
            </a:r>
          </a:p>
        </p:txBody>
      </p:sp>
      <p:pic>
        <p:nvPicPr>
          <p:cNvPr id="64515" name="Content Placeholder 4" descr="MEO_001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r="-2338" b="12857"/>
          <a:stretch>
            <a:fillRect/>
          </a:stretch>
        </p:blipFill>
        <p:spPr>
          <a:xfrm>
            <a:off x="5510213" y="1847850"/>
            <a:ext cx="3252787" cy="4170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Anthropology Findings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Long bone fractures</a:t>
            </a:r>
          </a:p>
          <a:p>
            <a:pPr lvl="1"/>
            <a:r>
              <a:rPr lang="en-US" smtClean="0"/>
              <a:t>7 healing</a:t>
            </a:r>
          </a:p>
          <a:p>
            <a:pPr lvl="1"/>
            <a:r>
              <a:rPr lang="en-US" smtClean="0"/>
              <a:t>5 acute</a:t>
            </a:r>
          </a:p>
          <a:p>
            <a:r>
              <a:rPr lang="en-US" smtClean="0"/>
              <a:t>Rib fractures</a:t>
            </a:r>
          </a:p>
          <a:p>
            <a:pPr lvl="1"/>
            <a:r>
              <a:rPr lang="en-US" smtClean="0"/>
              <a:t>4 healing</a:t>
            </a:r>
          </a:p>
          <a:p>
            <a:pPr lvl="1"/>
            <a:r>
              <a:rPr lang="en-US" smtClean="0"/>
              <a:t>4 acute</a:t>
            </a:r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65539" name="Content Placeholder 8" descr="MEO_000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57813" y="1847850"/>
            <a:ext cx="2657475" cy="4000500"/>
          </a:xfrm>
        </p:spPr>
      </p:pic>
      <p:sp>
        <p:nvSpPr>
          <p:cNvPr id="10" name="Rectangle 9"/>
          <p:cNvSpPr/>
          <p:nvPr/>
        </p:nvSpPr>
        <p:spPr>
          <a:xfrm>
            <a:off x="6400800" y="3886200"/>
            <a:ext cx="228600" cy="46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Long Bone Fractures</a:t>
            </a:r>
          </a:p>
        </p:txBody>
      </p:sp>
      <p:pic>
        <p:nvPicPr>
          <p:cNvPr id="66562" name="Content Placeholder 11" descr="MEO_002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6300" y="2519363"/>
            <a:ext cx="4000500" cy="2657475"/>
          </a:xfrm>
        </p:spPr>
      </p:pic>
      <p:pic>
        <p:nvPicPr>
          <p:cNvPr id="66563" name="Content Placeholder 13" descr="MEO_002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13435" b="16667"/>
          <a:stretch>
            <a:fillRect/>
          </a:stretch>
        </p:blipFill>
        <p:spPr>
          <a:xfrm>
            <a:off x="1585913" y="2228850"/>
            <a:ext cx="2300287" cy="3333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Rib Fractures - Healing</a:t>
            </a:r>
          </a:p>
        </p:txBody>
      </p:sp>
      <p:pic>
        <p:nvPicPr>
          <p:cNvPr id="67586" name="Content Placeholder 9" descr="MEO_004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6300" y="2519363"/>
            <a:ext cx="4000500" cy="2657475"/>
          </a:xfrm>
        </p:spPr>
      </p:pic>
      <p:pic>
        <p:nvPicPr>
          <p:cNvPr id="67587" name="Content Placeholder 8" descr="MEO_012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04913" y="1847850"/>
            <a:ext cx="2657475" cy="4000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Rib Fractures - Acute</a:t>
            </a:r>
          </a:p>
        </p:txBody>
      </p:sp>
      <p:pic>
        <p:nvPicPr>
          <p:cNvPr id="68610" name="Content Placeholder 4" descr="MEO_01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04913" y="1847850"/>
            <a:ext cx="2657475" cy="4000500"/>
          </a:xfrm>
        </p:spPr>
      </p:pic>
      <p:pic>
        <p:nvPicPr>
          <p:cNvPr id="68611" name="Content Placeholder 7" descr="MEO_00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6300" y="2519363"/>
            <a:ext cx="4000500" cy="2657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Distribution of Fractures</a:t>
            </a:r>
          </a:p>
        </p:txBody>
      </p:sp>
      <p:pic>
        <p:nvPicPr>
          <p:cNvPr id="69634" name="Content Placeholder 4" descr="fetus-new born skeleton.tif"/>
          <p:cNvPicPr>
            <a:picLocks noGrp="1"/>
          </p:cNvPicPr>
          <p:nvPr>
            <p:ph idx="1"/>
          </p:nvPr>
        </p:nvPicPr>
        <p:blipFill>
          <a:blip r:embed="rId2" cstate="print">
            <a:lum bright="-20000" contrast="40000"/>
          </a:blip>
          <a:srcRect l="26033" t="15154" r="17319" b="9084"/>
          <a:stretch>
            <a:fillRect/>
          </a:stretch>
        </p:blipFill>
        <p:spPr>
          <a:xfrm>
            <a:off x="2819400" y="1295400"/>
            <a:ext cx="3810000" cy="5257800"/>
          </a:xfrm>
        </p:spPr>
      </p:pic>
      <p:sp>
        <p:nvSpPr>
          <p:cNvPr id="7" name="Oval 6"/>
          <p:cNvSpPr/>
          <p:nvPr/>
        </p:nvSpPr>
        <p:spPr>
          <a:xfrm>
            <a:off x="4191000" y="30480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29200" y="29718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81600" y="32004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53000" y="27432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150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105400" y="5181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10200" y="4724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638800" y="3581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62400" y="30480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191000" y="29718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334000" y="44958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57800" y="4724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86200" y="4953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029200" y="5181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267200" y="3048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267200" y="2971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958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95800" y="2667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962400" y="31242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105400" y="1295400"/>
            <a:ext cx="1447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Minimum of two traumatic events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First event- </a:t>
            </a:r>
            <a:r>
              <a:rPr lang="en-US" u="sng" dirty="0" smtClean="0"/>
              <a:t>&gt; </a:t>
            </a:r>
            <a:r>
              <a:rPr lang="en-US" dirty="0" smtClean="0"/>
              <a:t>1 month prior to death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Second event – at or near the time of death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Mechanism of injury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Compression of chest with posterior levering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Flailing of arms and legs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COD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MSRA chest wall abscess with disseminated  infection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Contributory COD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Chronic stress associated with multiple blunt trauma injuries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MOD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Homicide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Where We Need to Be</a:t>
            </a:r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441" t="15154" r="21548" b="2350"/>
          <a:stretch>
            <a:fillRect/>
          </a:stretch>
        </p:blipFill>
        <p:spPr>
          <a:xfrm>
            <a:off x="1676400" y="1143000"/>
            <a:ext cx="6400800" cy="5600700"/>
          </a:xfr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8574" t="52754" r="41920" b="22552"/>
          <a:stretch>
            <a:fillRect/>
          </a:stretch>
        </p:blipFill>
        <p:spPr bwMode="auto">
          <a:xfrm>
            <a:off x="304800" y="1066800"/>
            <a:ext cx="8340725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9276" t="78569" r="42622" b="7962"/>
          <a:stretch>
            <a:fillRect/>
          </a:stretch>
        </p:blipFill>
        <p:spPr bwMode="auto">
          <a:xfrm>
            <a:off x="304800" y="3984625"/>
            <a:ext cx="83058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Where Do We Need to Be.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endParaRPr lang="en-US" smtClean="0"/>
          </a:p>
          <a:p>
            <a:pPr algn="ctr">
              <a:buFont typeface="Arial" charset="0"/>
              <a:buNone/>
            </a:pPr>
            <a:endParaRPr lang="en-US" smtClean="0"/>
          </a:p>
          <a:p>
            <a:pPr algn="ctr">
              <a:buFont typeface="Arial" charset="0"/>
              <a:buNone/>
            </a:pPr>
            <a:endParaRPr lang="en-US" smtClean="0"/>
          </a:p>
          <a:p>
            <a:pPr algn="ctr">
              <a:buFont typeface="Arial" charset="0"/>
              <a:buNone/>
            </a:pPr>
            <a:r>
              <a:rPr lang="en-US" sz="4400" smtClean="0"/>
              <a:t>Vs</a:t>
            </a:r>
          </a:p>
          <a:p>
            <a:pPr algn="ctr">
              <a:buFont typeface="Arial" charset="0"/>
              <a:buNone/>
            </a:pPr>
            <a:endParaRPr lang="en-US" smtClean="0"/>
          </a:p>
        </p:txBody>
      </p:sp>
      <p:sp>
        <p:nvSpPr>
          <p:cNvPr id="4" name="Rounded Rectangle 3"/>
          <p:cNvSpPr/>
          <p:nvPr/>
        </p:nvSpPr>
        <p:spPr>
          <a:xfrm>
            <a:off x="1905000" y="1143000"/>
            <a:ext cx="5181600" cy="1981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</a:rPr>
              <a:t>Motor vehicle accident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</a:rPr>
              <a:t>Fall from 4</a:t>
            </a:r>
            <a:r>
              <a:rPr lang="en-US" sz="2800" baseline="30000" dirty="0">
                <a:solidFill>
                  <a:schemeClr val="tx1"/>
                </a:solidFill>
              </a:rPr>
              <a:t>th</a:t>
            </a:r>
            <a:r>
              <a:rPr lang="en-US" sz="2800" dirty="0">
                <a:solidFill>
                  <a:schemeClr val="tx1"/>
                </a:solidFill>
              </a:rPr>
              <a:t> floor window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981200" y="4419600"/>
            <a:ext cx="5181600" cy="1981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</a:rPr>
              <a:t>Fall from Dinning Room Chair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Forensic Anthropology</a:t>
            </a:r>
          </a:p>
        </p:txBody>
      </p:sp>
      <p:pic>
        <p:nvPicPr>
          <p:cNvPr id="18434" name="Content Placeholder 5" descr="IMG_62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029" t="12903" r="13390" b="4839"/>
          <a:stretch>
            <a:fillRect/>
          </a:stretch>
        </p:blipFill>
        <p:spPr>
          <a:xfrm>
            <a:off x="1752600" y="1371600"/>
            <a:ext cx="5737225" cy="4876800"/>
          </a:xfrm>
        </p:spPr>
      </p:pic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1752600" y="6400800"/>
            <a:ext cx="2849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Houston, TN – Vacant House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55675" y="1600200"/>
            <a:ext cx="7232650" cy="4525963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8925" t="43774" r="41570" b="12453"/>
          <a:stretch>
            <a:fillRect/>
          </a:stretch>
        </p:blipFill>
        <p:spPr bwMode="auto">
          <a:xfrm>
            <a:off x="1371600" y="609600"/>
            <a:ext cx="6553200" cy="608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Where We Need to Be.</a:t>
            </a:r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Cross sectional studies</a:t>
            </a:r>
          </a:p>
          <a:p>
            <a:r>
              <a:rPr lang="en-US" smtClean="0"/>
              <a:t>Experimental studies with animal models</a:t>
            </a:r>
          </a:p>
          <a:p>
            <a:r>
              <a:rPr lang="en-US" smtClean="0"/>
              <a:t>Experimental studies with computer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Cross Sectional Studies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Child trauma databases</a:t>
            </a:r>
          </a:p>
          <a:p>
            <a:pPr lvl="1"/>
            <a:r>
              <a:rPr lang="en-US" smtClean="0"/>
              <a:t>Injury frequencies</a:t>
            </a:r>
          </a:p>
          <a:p>
            <a:pPr lvl="1"/>
            <a:r>
              <a:rPr lang="en-US" smtClean="0"/>
              <a:t>Causes of injury</a:t>
            </a:r>
          </a:p>
          <a:p>
            <a:pPr lvl="1"/>
            <a:r>
              <a:rPr lang="en-US" smtClean="0"/>
              <a:t>Therapeutic outcome</a:t>
            </a:r>
          </a:p>
          <a:p>
            <a:pPr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Pediatric Head Injury from Falls – </a:t>
            </a:r>
            <a:br>
              <a:rPr lang="en-US" sz="2800" smtClean="0"/>
            </a:br>
            <a:r>
              <a:rPr lang="en-US" sz="2800" smtClean="0"/>
              <a:t>Makoroff  (Cincinnati Children’s Hospital)</a:t>
            </a:r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656" t="16837" r="20496" b="665"/>
          <a:stretch>
            <a:fillRect/>
          </a:stretch>
        </p:blipFill>
        <p:spPr>
          <a:xfrm>
            <a:off x="1219200" y="1023938"/>
            <a:ext cx="7239000" cy="5834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Cross Sectional Study - Prospective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7827" name="TextBox 4"/>
          <p:cNvSpPr txBox="1">
            <a:spLocks noChangeArrowheads="1"/>
          </p:cNvSpPr>
          <p:nvPr/>
        </p:nvSpPr>
        <p:spPr bwMode="auto">
          <a:xfrm>
            <a:off x="990600" y="1066800"/>
            <a:ext cx="662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N=85 infants; 28% rib fractures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Cross Sectional Study - Prospective</a:t>
            </a: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Bone density study</a:t>
            </a:r>
          </a:p>
          <a:p>
            <a:pPr lvl="1"/>
            <a:r>
              <a:rPr lang="en-US" smtClean="0"/>
              <a:t>Bone compromised by an undetected syndrome</a:t>
            </a:r>
          </a:p>
          <a:p>
            <a:r>
              <a:rPr lang="en-US" smtClean="0"/>
              <a:t>Measure bone density in all decedents under the age of two years.</a:t>
            </a:r>
          </a:p>
          <a:p>
            <a:pPr lvl="1"/>
            <a:r>
              <a:rPr lang="en-US" smtClean="0"/>
              <a:t>Radiological parameters</a:t>
            </a:r>
          </a:p>
          <a:p>
            <a:pPr lvl="1"/>
            <a:r>
              <a:rPr lang="en-US" smtClean="0"/>
              <a:t>Quantitative Ultrasound</a:t>
            </a:r>
          </a:p>
          <a:p>
            <a:pPr lvl="1"/>
            <a:r>
              <a:rPr lang="en-US" smtClean="0"/>
              <a:t>Bone histomorphology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29929" t="53131" r="42757" b="29411"/>
          <a:stretch>
            <a:fillRect/>
          </a:stretch>
        </p:blipFill>
        <p:spPr bwMode="auto">
          <a:xfrm>
            <a:off x="228600" y="1752600"/>
            <a:ext cx="8763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Experimental Studies – Animal Models</a:t>
            </a:r>
          </a:p>
        </p:txBody>
      </p:sp>
      <p:pic>
        <p:nvPicPr>
          <p:cNvPr id="7987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447800"/>
            <a:ext cx="39433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Fracture Patterns on the Infant Porcine Skull Following Severe Blunt Impact</a:t>
            </a:r>
          </a:p>
          <a:p>
            <a:pPr lvl="1"/>
            <a:r>
              <a:rPr lang="en-US" smtClean="0"/>
              <a:t>Fracture patterns resulting from ridge and compliant interfaces</a:t>
            </a:r>
          </a:p>
          <a:p>
            <a:pPr lvl="1"/>
            <a:r>
              <a:rPr lang="en-US" smtClean="0"/>
              <a:t>Predictable pattern</a:t>
            </a:r>
          </a:p>
        </p:txBody>
      </p:sp>
      <p:pic>
        <p:nvPicPr>
          <p:cNvPr id="7987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3733800"/>
            <a:ext cx="3943350" cy="2419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4825" y="2652713"/>
            <a:ext cx="3943350" cy="2419350"/>
          </a:xfrm>
        </p:spPr>
      </p:pic>
      <p:pic>
        <p:nvPicPr>
          <p:cNvPr id="80899" name="Picture 2" descr="F:\Anthropology\Anthropology\Cases Love\2011\ML11-3130\ML11-3130_Page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18075" y="1600200"/>
            <a:ext cx="34988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Experimental Studies – Computer Models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Shaken Baby Syndrome</a:t>
            </a:r>
          </a:p>
          <a:p>
            <a:pPr lvl="1" fontAlgn="auto">
              <a:spcAft>
                <a:spcPts val="60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Rangarajan et al 2009</a:t>
            </a:r>
          </a:p>
          <a:p>
            <a:pPr lvl="2"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Created a model  of the eye</a:t>
            </a:r>
          </a:p>
          <a:p>
            <a:pPr lvl="2"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Dimensions of the eye obtained from CT of infants </a:t>
            </a:r>
          </a:p>
          <a:p>
            <a:pPr lvl="2"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Measured the forces generated by biofidelic infant dummy subjected to shaking by an adult</a:t>
            </a:r>
          </a:p>
          <a:p>
            <a:pPr lvl="2"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Created finite elemental model to identify and measure the distribution of forces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/>
          </a:p>
        </p:txBody>
      </p:sp>
      <p:pic>
        <p:nvPicPr>
          <p:cNvPr id="81923" name="Picture 4" descr="C:\OFFICE\WPWIN\WPDOCS\APRICA\INFANTDUMMY\P41900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2198688"/>
            <a:ext cx="4038600" cy="3028950"/>
          </a:xfrm>
        </p:spPr>
      </p:pic>
      <p:sp>
        <p:nvSpPr>
          <p:cNvPr id="81924" name="TextBox 7"/>
          <p:cNvSpPr txBox="1">
            <a:spLocks noChangeArrowheads="1"/>
          </p:cNvSpPr>
          <p:nvPr/>
        </p:nvSpPr>
        <p:spPr bwMode="auto">
          <a:xfrm>
            <a:off x="4800600" y="5486400"/>
            <a:ext cx="3962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Aprica 2.5kg Dummy</a:t>
            </a:r>
          </a:p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Experimental Studies – Computer Models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CRABI Dummy – 6 mo</a:t>
            </a:r>
          </a:p>
          <a:p>
            <a:pPr lvl="1" fontAlgn="auto">
              <a:spcAft>
                <a:spcPts val="60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Van Ee 2008</a:t>
            </a:r>
          </a:p>
          <a:p>
            <a:pPr lvl="2"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Anterior /posterior human shaking in the sagittal plane</a:t>
            </a:r>
          </a:p>
          <a:p>
            <a:pPr lvl="2"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Head acceleration and force levels are much lower than those which are associated with traumatic head injury</a:t>
            </a:r>
          </a:p>
          <a:p>
            <a:pPr lvl="1" fontAlgn="auto">
              <a:spcAft>
                <a:spcPts val="60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Rangarajan and Shams 2010</a:t>
            </a:r>
          </a:p>
          <a:p>
            <a:pPr lvl="2"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CRABI does not move like human child when dropped</a:t>
            </a:r>
          </a:p>
          <a:p>
            <a:pPr lvl="2"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Thorax, shoulder, pelvis etc. are not designed to provide biofidelic responses</a:t>
            </a:r>
          </a:p>
          <a:p>
            <a:pPr lvl="2" fontAlgn="auto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Several design features prevent it from displaying human-like kinematics</a:t>
            </a:r>
            <a:endParaRPr lang="en-US" dirty="0"/>
          </a:p>
        </p:txBody>
      </p:sp>
      <p:pic>
        <p:nvPicPr>
          <p:cNvPr id="83971" name="Content Placeholder 6" descr="6-month-CRABI-yellow-gif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24463" y="2057400"/>
            <a:ext cx="3190875" cy="3309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Forensic Anthropology</a:t>
            </a:r>
          </a:p>
        </p:txBody>
      </p:sp>
      <p:pic>
        <p:nvPicPr>
          <p:cNvPr id="19458" name="Content Placeholder 3" descr="MEO_0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81" t="2356"/>
          <a:stretch>
            <a:fillRect/>
          </a:stretch>
        </p:blipFill>
        <p:spPr>
          <a:xfrm>
            <a:off x="228600" y="2362200"/>
            <a:ext cx="4743450" cy="3159125"/>
          </a:xfrm>
        </p:spPr>
      </p:pic>
      <p:pic>
        <p:nvPicPr>
          <p:cNvPr id="19459" name="Picture 4" descr="MEO_0022.JPG"/>
          <p:cNvPicPr>
            <a:picLocks noChangeAspect="1"/>
          </p:cNvPicPr>
          <p:nvPr/>
        </p:nvPicPr>
        <p:blipFill>
          <a:blip r:embed="rId3" cstate="print"/>
          <a:srcRect t="2406"/>
          <a:stretch>
            <a:fillRect/>
          </a:stretch>
        </p:blipFill>
        <p:spPr bwMode="auto">
          <a:xfrm>
            <a:off x="1752600" y="2362200"/>
            <a:ext cx="4718050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MEO_002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2516188"/>
            <a:ext cx="45085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</a:t>
            </a:r>
          </a:p>
        </p:txBody>
      </p:sp>
      <p:sp>
        <p:nvSpPr>
          <p:cNvPr id="86018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Progress</a:t>
            </a:r>
          </a:p>
          <a:p>
            <a:pPr lvl="1"/>
            <a:r>
              <a:rPr lang="en-US" smtClean="0"/>
              <a:t>Expended from skeletal remains</a:t>
            </a:r>
          </a:p>
          <a:p>
            <a:pPr lvl="2"/>
            <a:r>
              <a:rPr lang="en-US" smtClean="0"/>
              <a:t>Significant role in diverse medicolegal cases</a:t>
            </a:r>
          </a:p>
          <a:p>
            <a:r>
              <a:rPr lang="en-US" smtClean="0"/>
              <a:t>Future</a:t>
            </a:r>
          </a:p>
          <a:p>
            <a:pPr lvl="1"/>
            <a:r>
              <a:rPr lang="en-US" smtClean="0"/>
              <a:t>Research, research, research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Estimating Skeletal Profile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sz="half" idx="4294967295"/>
          </p:nvPr>
        </p:nvGraphicFramePr>
        <p:xfrm>
          <a:off x="381000" y="1371600"/>
          <a:ext cx="3660775" cy="3402013"/>
        </p:xfrm>
        <a:graphic>
          <a:graphicData uri="http://schemas.openxmlformats.org/presentationml/2006/ole">
            <p:oleObj spid="_x0000_s1026" name="Image" r:id="rId4" imgW="8412284" imgH="9098482" progId="">
              <p:embed/>
            </p:oleObj>
          </a:graphicData>
        </a:graphic>
      </p:graphicFrame>
      <p:sp>
        <p:nvSpPr>
          <p:cNvPr id="1029" name="Text Box 16"/>
          <p:cNvSpPr txBox="1">
            <a:spLocks noChangeArrowheads="1"/>
          </p:cNvSpPr>
          <p:nvPr/>
        </p:nvSpPr>
        <p:spPr bwMode="auto">
          <a:xfrm>
            <a:off x="1600200" y="1828800"/>
            <a:ext cx="67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Male</a:t>
            </a:r>
          </a:p>
        </p:txBody>
      </p:sp>
      <p:sp>
        <p:nvSpPr>
          <p:cNvPr id="1030" name="Text Box 17"/>
          <p:cNvSpPr txBox="1">
            <a:spLocks noChangeArrowheads="1"/>
          </p:cNvSpPr>
          <p:nvPr/>
        </p:nvSpPr>
        <p:spPr bwMode="auto">
          <a:xfrm>
            <a:off x="1371600" y="3581400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Female</a:t>
            </a:r>
          </a:p>
        </p:txBody>
      </p:sp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5486400" y="3124200"/>
            <a:ext cx="201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		</a:t>
            </a:r>
          </a:p>
        </p:txBody>
      </p:sp>
      <p:pic>
        <p:nvPicPr>
          <p:cNvPr id="1032" name="Picture 6" descr="DSC00001"/>
          <p:cNvPicPr>
            <a:picLocks noChangeAspect="1" noChangeArrowheads="1"/>
          </p:cNvPicPr>
          <p:nvPr/>
        </p:nvPicPr>
        <p:blipFill>
          <a:blip r:embed="rId5" cstate="print"/>
          <a:srcRect t="15094" r="1888" b="6918"/>
          <a:stretch>
            <a:fillRect/>
          </a:stretch>
        </p:blipFill>
        <p:spPr bwMode="auto">
          <a:xfrm>
            <a:off x="4572000" y="1752600"/>
            <a:ext cx="3962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Box 13"/>
          <p:cNvSpPr txBox="1">
            <a:spLocks noChangeArrowheads="1"/>
          </p:cNvSpPr>
          <p:nvPr/>
        </p:nvSpPr>
        <p:spPr bwMode="auto">
          <a:xfrm>
            <a:off x="4800600" y="3621088"/>
            <a:ext cx="3746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Black	     White		Hispanic</a:t>
            </a:r>
          </a:p>
          <a:p>
            <a:endParaRPr lang="en-US">
              <a:latin typeface="Calibri" pitchFamily="34" charset="0"/>
            </a:endParaRPr>
          </a:p>
        </p:txBody>
      </p:sp>
      <p:pic>
        <p:nvPicPr>
          <p:cNvPr id="1034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800600"/>
            <a:ext cx="4038600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extBox 15"/>
          <p:cNvSpPr txBox="1">
            <a:spLocks noChangeArrowheads="1"/>
          </p:cNvSpPr>
          <p:nvPr/>
        </p:nvSpPr>
        <p:spPr bwMode="auto">
          <a:xfrm>
            <a:off x="381000" y="990600"/>
            <a:ext cx="1366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Estimate Sex</a:t>
            </a:r>
          </a:p>
        </p:txBody>
      </p:sp>
      <p:sp>
        <p:nvSpPr>
          <p:cNvPr id="1036" name="TextBox 16"/>
          <p:cNvSpPr txBox="1">
            <a:spLocks noChangeArrowheads="1"/>
          </p:cNvSpPr>
          <p:nvPr/>
        </p:nvSpPr>
        <p:spPr bwMode="auto">
          <a:xfrm>
            <a:off x="4648200" y="1295400"/>
            <a:ext cx="1866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Estimate Ancestry</a:t>
            </a:r>
          </a:p>
        </p:txBody>
      </p:sp>
      <p:sp>
        <p:nvSpPr>
          <p:cNvPr id="1037" name="TextBox 17"/>
          <p:cNvSpPr txBox="1">
            <a:spLocks noChangeArrowheads="1"/>
          </p:cNvSpPr>
          <p:nvPr/>
        </p:nvSpPr>
        <p:spPr bwMode="auto">
          <a:xfrm>
            <a:off x="4572000" y="4419600"/>
            <a:ext cx="1404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Estimate Age</a:t>
            </a: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85800" y="5176838"/>
          <a:ext cx="2819400" cy="1604962"/>
        </p:xfrm>
        <a:graphic>
          <a:graphicData uri="http://schemas.openxmlformats.org/presentationml/2006/ole">
            <p:oleObj spid="_x0000_s1027" name="Image" r:id="rId7" imgW="12059301" imgH="7065302" progId="">
              <p:embed/>
            </p:oleObj>
          </a:graphicData>
        </a:graphic>
      </p:graphicFrame>
      <p:sp>
        <p:nvSpPr>
          <p:cNvPr id="1038" name="TextBox 19"/>
          <p:cNvSpPr txBox="1">
            <a:spLocks noChangeArrowheads="1"/>
          </p:cNvSpPr>
          <p:nvPr/>
        </p:nvSpPr>
        <p:spPr bwMode="auto">
          <a:xfrm>
            <a:off x="609600" y="4800600"/>
            <a:ext cx="1728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Estimate Stature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smtClean="0"/>
              <a:t>Life History</a:t>
            </a:r>
          </a:p>
        </p:txBody>
      </p:sp>
      <p:pic>
        <p:nvPicPr>
          <p:cNvPr id="23554" name="Picture 5" descr="MEO_0008.JPG"/>
          <p:cNvPicPr>
            <a:picLocks noChangeAspect="1"/>
          </p:cNvPicPr>
          <p:nvPr/>
        </p:nvPicPr>
        <p:blipFill>
          <a:blip r:embed="rId3" cstate="print"/>
          <a:srcRect l="1067" t="14166" r="4831" b="20000"/>
          <a:stretch>
            <a:fillRect/>
          </a:stretch>
        </p:blipFill>
        <p:spPr bwMode="auto">
          <a:xfrm>
            <a:off x="5856288" y="1981200"/>
            <a:ext cx="3059112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7"/>
          <p:cNvSpPr txBox="1">
            <a:spLocks noChangeArrowheads="1"/>
          </p:cNvSpPr>
          <p:nvPr/>
        </p:nvSpPr>
        <p:spPr bwMode="auto">
          <a:xfrm>
            <a:off x="3657600" y="6019800"/>
            <a:ext cx="2528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Potts Disease – </a:t>
            </a:r>
          </a:p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Tuberculosis of the Spine</a:t>
            </a:r>
          </a:p>
        </p:txBody>
      </p:sp>
      <p:sp>
        <p:nvSpPr>
          <p:cNvPr id="23556" name="TextBox 8"/>
          <p:cNvSpPr txBox="1">
            <a:spLocks noChangeArrowheads="1"/>
          </p:cNvSpPr>
          <p:nvPr/>
        </p:nvSpPr>
        <p:spPr bwMode="auto">
          <a:xfrm>
            <a:off x="5927725" y="5334000"/>
            <a:ext cx="2378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Pulmonary Deficiencies</a:t>
            </a:r>
          </a:p>
        </p:txBody>
      </p:sp>
      <p:pic>
        <p:nvPicPr>
          <p:cNvPr id="23557" name="Picture 2" descr="http://researchnews.osu.edu/archive/Fig1a.jpg"/>
          <p:cNvPicPr>
            <a:picLocks noChangeAspect="1" noChangeArrowheads="1"/>
          </p:cNvPicPr>
          <p:nvPr/>
        </p:nvPicPr>
        <p:blipFill>
          <a:blip r:embed="rId4" cstate="print"/>
          <a:srcRect l="2499" t="21667" r="3751" b="8333"/>
          <a:stretch>
            <a:fillRect/>
          </a:stretch>
        </p:blipFill>
        <p:spPr bwMode="auto">
          <a:xfrm>
            <a:off x="152400" y="2514600"/>
            <a:ext cx="346233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Box 13"/>
          <p:cNvSpPr txBox="1">
            <a:spLocks noChangeArrowheads="1"/>
          </p:cNvSpPr>
          <p:nvPr/>
        </p:nvSpPr>
        <p:spPr bwMode="auto">
          <a:xfrm>
            <a:off x="228600" y="4572000"/>
            <a:ext cx="1216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Hypoplasia</a:t>
            </a:r>
          </a:p>
        </p:txBody>
      </p:sp>
      <p:pic>
        <p:nvPicPr>
          <p:cNvPr id="23559" name="Picture 14" descr="IFS_0023.JPG"/>
          <p:cNvPicPr>
            <a:picLocks noChangeAspect="1"/>
          </p:cNvPicPr>
          <p:nvPr/>
        </p:nvPicPr>
        <p:blipFill>
          <a:blip r:embed="rId5" cstate="print"/>
          <a:srcRect l="20850" r="24782" b="18056"/>
          <a:stretch>
            <a:fillRect/>
          </a:stretch>
        </p:blipFill>
        <p:spPr bwMode="auto">
          <a:xfrm>
            <a:off x="3733800" y="1524000"/>
            <a:ext cx="1981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Trauma Analysis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143000"/>
            <a:ext cx="3506788" cy="50292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3" name="Picture 4" descr="IFS_0018.JPG"/>
          <p:cNvPicPr>
            <a:picLocks noChangeAspect="1"/>
          </p:cNvPicPr>
          <p:nvPr/>
        </p:nvPicPr>
        <p:blipFill>
          <a:blip r:embed="rId3" cstate="print"/>
          <a:srcRect l="22585" t="3333" r="10918" b="5000"/>
          <a:stretch>
            <a:fillRect/>
          </a:stretch>
        </p:blipFill>
        <p:spPr bwMode="auto">
          <a:xfrm>
            <a:off x="990600" y="1143000"/>
            <a:ext cx="25146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28800" y="3962400"/>
            <a:ext cx="4572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990600" y="6400800"/>
            <a:ext cx="2141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Antemortem Trauma</a:t>
            </a:r>
          </a:p>
        </p:txBody>
      </p:sp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4876800" y="6324600"/>
            <a:ext cx="2060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Perimortem Trauma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l="41283" t="48485" r="8743" b="24242"/>
          <a:stretch>
            <a:fillRect/>
          </a:stretch>
        </p:blipFill>
        <p:spPr bwMode="auto">
          <a:xfrm>
            <a:off x="4800600" y="2286000"/>
            <a:ext cx="4186238" cy="32766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7086600" y="3810000"/>
            <a:ext cx="762000" cy="762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804</Words>
  <Application>Microsoft Office PowerPoint</Application>
  <PresentationFormat>On-screen Show (4:3)</PresentationFormat>
  <Paragraphs>193</Paragraphs>
  <Slides>60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Calibri</vt:lpstr>
      <vt:lpstr>Arial</vt:lpstr>
      <vt:lpstr>Times New Roman</vt:lpstr>
      <vt:lpstr>Office Theme</vt:lpstr>
      <vt:lpstr>Image</vt:lpstr>
      <vt:lpstr>Forensic Anthropology: Advancements and Limitations</vt:lpstr>
      <vt:lpstr>Forensic Anthropology</vt:lpstr>
      <vt:lpstr>Where We Were</vt:lpstr>
      <vt:lpstr>Where We Were</vt:lpstr>
      <vt:lpstr>Forensic Anthropology</vt:lpstr>
      <vt:lpstr>Forensic Anthropology</vt:lpstr>
      <vt:lpstr>Estimating Skeletal Profile</vt:lpstr>
      <vt:lpstr>Life History</vt:lpstr>
      <vt:lpstr>Trauma Analysis</vt:lpstr>
      <vt:lpstr>Where We Were</vt:lpstr>
      <vt:lpstr>Where We Are</vt:lpstr>
      <vt:lpstr>Slide 12</vt:lpstr>
      <vt:lpstr>Where We Are</vt:lpstr>
      <vt:lpstr>Slide 14</vt:lpstr>
      <vt:lpstr>Slide 15</vt:lpstr>
      <vt:lpstr>Slide 16</vt:lpstr>
      <vt:lpstr>Where We Are</vt:lpstr>
      <vt:lpstr>Slide 18</vt:lpstr>
      <vt:lpstr>Where We Are</vt:lpstr>
      <vt:lpstr>Slide 20</vt:lpstr>
      <vt:lpstr>Where We Are – Child Abuse</vt:lpstr>
      <vt:lpstr>Identifying Skeletal injury</vt:lpstr>
      <vt:lpstr>Identifying Skeletal Injury</vt:lpstr>
      <vt:lpstr>Identifying Skeletal Injury</vt:lpstr>
      <vt:lpstr>Identifying Skeletal Injury</vt:lpstr>
      <vt:lpstr>Identifying Skeletal Injury</vt:lpstr>
      <vt:lpstr>Identifying Skeletal Injury</vt:lpstr>
      <vt:lpstr>Interpreting Skeletal Injury</vt:lpstr>
      <vt:lpstr>Non-Accidental Injury</vt:lpstr>
      <vt:lpstr>Non-Accidental Injury</vt:lpstr>
      <vt:lpstr>Interpreting Skeletal Injury</vt:lpstr>
      <vt:lpstr>Non-Accidental Injury</vt:lpstr>
      <vt:lpstr>Multiple Bones Fractured</vt:lpstr>
      <vt:lpstr>Non-Accidental Injury</vt:lpstr>
      <vt:lpstr>Stages of Healing</vt:lpstr>
      <vt:lpstr>Non-Accidental Injury</vt:lpstr>
      <vt:lpstr>Non-Ambulatory Children</vt:lpstr>
      <vt:lpstr>Anthropologic Contribution</vt:lpstr>
      <vt:lpstr>2 Month Old Female</vt:lpstr>
      <vt:lpstr>History</vt:lpstr>
      <vt:lpstr>Autopsy Findings</vt:lpstr>
      <vt:lpstr>Anthropology Findings</vt:lpstr>
      <vt:lpstr>Long Bone Fractures</vt:lpstr>
      <vt:lpstr>Rib Fractures - Healing</vt:lpstr>
      <vt:lpstr>Rib Fractures - Acute</vt:lpstr>
      <vt:lpstr>Distribution of Fractures</vt:lpstr>
      <vt:lpstr>Interpretation</vt:lpstr>
      <vt:lpstr>Where We Need to Be</vt:lpstr>
      <vt:lpstr>Where Do We Need to Be.</vt:lpstr>
      <vt:lpstr>Slide 50</vt:lpstr>
      <vt:lpstr>Where We Need to Be.</vt:lpstr>
      <vt:lpstr>Cross Sectional Studies</vt:lpstr>
      <vt:lpstr>Pediatric Head Injury from Falls –  Makoroff  (Cincinnati Children’s Hospital)</vt:lpstr>
      <vt:lpstr>Cross Sectional Study - Prospective</vt:lpstr>
      <vt:lpstr>Cross Sectional Study - Prospective</vt:lpstr>
      <vt:lpstr>Experimental Studies – Animal Models</vt:lpstr>
      <vt:lpstr>Slide 57</vt:lpstr>
      <vt:lpstr>Experimental Studies – Computer Models</vt:lpstr>
      <vt:lpstr>Experimental Studies – Computer Models</vt:lpstr>
      <vt:lpstr>Conclusion</vt:lpstr>
    </vt:vector>
  </TitlesOfParts>
  <Company>Harris County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dhatfield</dc:creator>
  <cp:lastModifiedBy>Jeannette McGowan</cp:lastModifiedBy>
  <cp:revision>38</cp:revision>
  <dcterms:created xsi:type="dcterms:W3CDTF">2011-01-12T15:57:58Z</dcterms:created>
  <dcterms:modified xsi:type="dcterms:W3CDTF">2012-06-11T14:06:03Z</dcterms:modified>
</cp:coreProperties>
</file>