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31"/>
  </p:notesMasterIdLst>
  <p:handoutMasterIdLst>
    <p:handoutMasterId r:id="rId32"/>
  </p:handoutMasterIdLst>
  <p:sldIdLst>
    <p:sldId id="257" r:id="rId2"/>
    <p:sldId id="258" r:id="rId3"/>
    <p:sldId id="291" r:id="rId4"/>
    <p:sldId id="295" r:id="rId5"/>
    <p:sldId id="274" r:id="rId6"/>
    <p:sldId id="259" r:id="rId7"/>
    <p:sldId id="275" r:id="rId8"/>
    <p:sldId id="276" r:id="rId9"/>
    <p:sldId id="286" r:id="rId10"/>
    <p:sldId id="263" r:id="rId11"/>
    <p:sldId id="278" r:id="rId12"/>
    <p:sldId id="297" r:id="rId13"/>
    <p:sldId id="264" r:id="rId14"/>
    <p:sldId id="265" r:id="rId15"/>
    <p:sldId id="266" r:id="rId16"/>
    <p:sldId id="267" r:id="rId17"/>
    <p:sldId id="268" r:id="rId18"/>
    <p:sldId id="269" r:id="rId19"/>
    <p:sldId id="287" r:id="rId20"/>
    <p:sldId id="270" r:id="rId21"/>
    <p:sldId id="271" r:id="rId22"/>
    <p:sldId id="298" r:id="rId23"/>
    <p:sldId id="299" r:id="rId24"/>
    <p:sldId id="296" r:id="rId25"/>
    <p:sldId id="301" r:id="rId26"/>
    <p:sldId id="300" r:id="rId27"/>
    <p:sldId id="290" r:id="rId28"/>
    <p:sldId id="293" r:id="rId29"/>
    <p:sldId id="292"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002"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F946429-EDC7-4DD0-8574-90ACDB4CBE95}" type="datetimeFigureOut">
              <a:rPr lang="en-US" smtClean="0"/>
              <a:pPr/>
              <a:t>6/7/2012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4F3E76-FCBE-47E7-A4A4-060C6E4370C9}" type="slidenum">
              <a:rPr lang="en-US" smtClean="0"/>
              <a:pPr/>
              <a:t>‹#›</a:t>
            </a:fld>
            <a:endParaRPr lang="en-US"/>
          </a:p>
        </p:txBody>
      </p:sp>
    </p:spTree>
    <p:extLst>
      <p:ext uri="{BB962C8B-B14F-4D97-AF65-F5344CB8AC3E}">
        <p14:creationId xmlns:p14="http://schemas.microsoft.com/office/powerpoint/2010/main" xmlns="" val="26974828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47DD74-187B-4C2F-BD20-FA386A46BF87}" type="datetimeFigureOut">
              <a:rPr lang="en-US" smtClean="0"/>
              <a:pPr/>
              <a:t>6/7/2012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ECB189-93A9-42B1-8FA1-8B0FE1EE6C5E}" type="slidenum">
              <a:rPr lang="en-US" smtClean="0"/>
              <a:pPr/>
              <a:t>‹#›</a:t>
            </a:fld>
            <a:endParaRPr lang="en-US"/>
          </a:p>
        </p:txBody>
      </p:sp>
    </p:spTree>
    <p:extLst>
      <p:ext uri="{BB962C8B-B14F-4D97-AF65-F5344CB8AC3E}">
        <p14:creationId xmlns:p14="http://schemas.microsoft.com/office/powerpoint/2010/main" xmlns="" val="3269939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Computer Forensics VS Audio/Video portions of </a:t>
            </a:r>
            <a:r>
              <a:rPr lang="en-US" baseline="0" dirty="0" err="1" smtClean="0"/>
              <a:t>DME</a:t>
            </a:r>
            <a:endParaRPr lang="en-US" dirty="0"/>
          </a:p>
        </p:txBody>
      </p:sp>
      <p:sp>
        <p:nvSpPr>
          <p:cNvPr id="4" name="Slide Number Placeholder 3"/>
          <p:cNvSpPr>
            <a:spLocks noGrp="1"/>
          </p:cNvSpPr>
          <p:nvPr>
            <p:ph type="sldNum" sz="quarter" idx="10"/>
          </p:nvPr>
        </p:nvSpPr>
        <p:spPr/>
        <p:txBody>
          <a:bodyPr/>
          <a:lstStyle/>
          <a:p>
            <a:fld id="{A4ECB189-93A9-42B1-8FA1-8B0FE1EE6C5E}"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4ECB189-93A9-42B1-8FA1-8B0FE1EE6C5E}"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4ECB189-93A9-42B1-8FA1-8B0FE1EE6C5E}"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4ECB189-93A9-42B1-8FA1-8B0FE1EE6C5E}"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4ECB189-93A9-42B1-8FA1-8B0FE1EE6C5E}"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4ECB189-93A9-42B1-8FA1-8B0FE1EE6C5E}"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4ECB189-93A9-42B1-8FA1-8B0FE1EE6C5E}"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4ECB189-93A9-42B1-8FA1-8B0FE1EE6C5E}"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Cell phone examination is not necessarily always a “forensic” process.</a:t>
            </a:r>
          </a:p>
          <a:p>
            <a:r>
              <a:rPr lang="en-US" dirty="0" smtClean="0"/>
              <a:t>Careful</a:t>
            </a:r>
            <a:r>
              <a:rPr lang="en-US" baseline="0" dirty="0" smtClean="0"/>
              <a:t> documentation is necessary, communication with officer/prosecutor is key.</a:t>
            </a:r>
            <a:endParaRPr lang="en-US" dirty="0"/>
          </a:p>
        </p:txBody>
      </p:sp>
      <p:sp>
        <p:nvSpPr>
          <p:cNvPr id="4" name="Slide Number Placeholder 3"/>
          <p:cNvSpPr>
            <a:spLocks noGrp="1"/>
          </p:cNvSpPr>
          <p:nvPr>
            <p:ph type="sldNum" sz="quarter" idx="10"/>
          </p:nvPr>
        </p:nvSpPr>
        <p:spPr/>
        <p:txBody>
          <a:bodyPr/>
          <a:lstStyle/>
          <a:p>
            <a:fld id="{A4ECB189-93A9-42B1-8FA1-8B0FE1EE6C5E}"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4ECB189-93A9-42B1-8FA1-8B0FE1EE6C5E}"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4ECB189-93A9-42B1-8FA1-8B0FE1EE6C5E}"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4ECB189-93A9-42B1-8FA1-8B0FE1EE6C5E}"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4ECB189-93A9-42B1-8FA1-8B0FE1EE6C5E}" type="slidenum">
              <a:rPr lang="en-US" smtClean="0"/>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4ECB189-93A9-42B1-8FA1-8B0FE1EE6C5E}" type="slidenum">
              <a:rPr lang="en-US" smtClean="0"/>
              <a:pPr/>
              <a:t>27</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4ECB189-93A9-42B1-8FA1-8B0FE1EE6C5E}" type="slidenum">
              <a:rPr lang="en-US" smtClean="0"/>
              <a:pPr/>
              <a:t>28</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4ECB189-93A9-42B1-8FA1-8B0FE1EE6C5E}"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4ECB189-93A9-42B1-8FA1-8B0FE1EE6C5E}"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Hardware write-blocker</a:t>
            </a:r>
          </a:p>
          <a:p>
            <a:r>
              <a:rPr lang="en-US" dirty="0" smtClean="0"/>
              <a:t>Examination of deleted</a:t>
            </a:r>
            <a:r>
              <a:rPr lang="en-US" baseline="0" dirty="0" smtClean="0"/>
              <a:t> areas not accessible to user (deleted but not yet overwritten)</a:t>
            </a:r>
          </a:p>
          <a:p>
            <a:endParaRPr lang="en-US" baseline="0" dirty="0" smtClean="0"/>
          </a:p>
          <a:p>
            <a:r>
              <a:rPr lang="en-US" baseline="0" dirty="0" smtClean="0"/>
              <a:t>We are presented with some limitations in making a pristine image of some devices, most commonly cellular telephones.</a:t>
            </a:r>
            <a:endParaRPr lang="en-US" dirty="0"/>
          </a:p>
        </p:txBody>
      </p:sp>
      <p:sp>
        <p:nvSpPr>
          <p:cNvPr id="4" name="Slide Number Placeholder 3"/>
          <p:cNvSpPr>
            <a:spLocks noGrp="1"/>
          </p:cNvSpPr>
          <p:nvPr>
            <p:ph type="sldNum" sz="quarter" idx="10"/>
          </p:nvPr>
        </p:nvSpPr>
        <p:spPr/>
        <p:txBody>
          <a:bodyPr/>
          <a:lstStyle/>
          <a:p>
            <a:fld id="{A4ECB189-93A9-42B1-8FA1-8B0FE1EE6C5E}"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4ECB189-93A9-42B1-8FA1-8B0FE1EE6C5E}"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4ECB189-93A9-42B1-8FA1-8B0FE1EE6C5E}"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p:spPr>
        <p:txBody>
          <a:bodyPr/>
          <a:lstStyle/>
          <a:p>
            <a:fld id="{E3648F1E-623C-4DFB-885B-1236088AC1FF}" type="slidenum">
              <a:rPr lang="en-US" smtClean="0"/>
              <a:pPr/>
              <a:t>7</a:t>
            </a:fld>
            <a:endParaRPr lang="en-US" smtClean="0"/>
          </a:p>
        </p:txBody>
      </p:sp>
      <p:sp>
        <p:nvSpPr>
          <p:cNvPr id="162819" name="Rectangle 2"/>
          <p:cNvSpPr>
            <a:spLocks noGrp="1" noRot="1" noChangeAspect="1" noChangeArrowheads="1" noTextEdit="1"/>
          </p:cNvSpPr>
          <p:nvPr>
            <p:ph type="sldImg"/>
          </p:nvPr>
        </p:nvSpPr>
        <p:spPr>
          <a:xfrm>
            <a:off x="1144588" y="685800"/>
            <a:ext cx="4572000" cy="3429000"/>
          </a:xfrm>
          <a:ln/>
        </p:spPr>
      </p:sp>
      <p:sp>
        <p:nvSpPr>
          <p:cNvPr id="162820" name="Rectangle 3"/>
          <p:cNvSpPr>
            <a:spLocks noGrp="1" noChangeArrowheads="1"/>
          </p:cNvSpPr>
          <p:nvPr>
            <p:ph type="body" idx="1"/>
          </p:nvPr>
        </p:nvSpPr>
        <p:spPr>
          <a:noFill/>
          <a:ln/>
        </p:spPr>
        <p:txBody>
          <a:bodyPr/>
          <a:lstStyle/>
          <a:p>
            <a:r>
              <a:rPr lang="en-US" sz="1800" dirty="0" smtClean="0"/>
              <a:t>Data in computer systems is usually stored in electromagnetic or electronic form. These types of storage are highly susceptible to alteration or destruction.</a:t>
            </a:r>
          </a:p>
          <a:p>
            <a:r>
              <a:rPr lang="en-US" sz="1800" dirty="0" smtClean="0"/>
              <a:t>Caution must be exercised when collecting, transporting, examining and storing this type of evidence to avoid the loss of evidence and intellectual property.</a:t>
            </a:r>
          </a:p>
          <a:p>
            <a:endParaRPr lang="en-US" sz="1800"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4ECB189-93A9-42B1-8FA1-8B0FE1EE6C5E}"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policy to require</a:t>
            </a:r>
            <a:r>
              <a:rPr lang="en-US" baseline="0" dirty="0" smtClean="0"/>
              <a:t> a search warrant before examination begins serves as protection from conducting an illegal search and helps to prevent the evidence ascertained from the examination from being kept out of court.</a:t>
            </a:r>
            <a:endParaRPr lang="en-US" dirty="0"/>
          </a:p>
        </p:txBody>
      </p:sp>
      <p:sp>
        <p:nvSpPr>
          <p:cNvPr id="4" name="Slide Number Placeholder 3"/>
          <p:cNvSpPr>
            <a:spLocks noGrp="1"/>
          </p:cNvSpPr>
          <p:nvPr>
            <p:ph type="sldNum" sz="quarter" idx="10"/>
          </p:nvPr>
        </p:nvSpPr>
        <p:spPr/>
        <p:txBody>
          <a:bodyPr/>
          <a:lstStyle/>
          <a:p>
            <a:fld id="{A4ECB189-93A9-42B1-8FA1-8B0FE1EE6C5E}"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B0B4519-CF2F-496A-938F-BA8ED8F7E2E8}" type="datetimeFigureOut">
              <a:rPr lang="en-US" smtClean="0"/>
              <a:pPr/>
              <a:t>6/7/2012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4EA12D-58AB-4EC0-BCF7-DD9EAA64ECE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0B4519-CF2F-496A-938F-BA8ED8F7E2E8}" type="datetimeFigureOut">
              <a:rPr lang="en-US" smtClean="0"/>
              <a:pPr/>
              <a:t>6/7/2012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4EA12D-58AB-4EC0-BCF7-DD9EAA64ECE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0B4519-CF2F-496A-938F-BA8ED8F7E2E8}" type="datetimeFigureOut">
              <a:rPr lang="en-US" smtClean="0"/>
              <a:pPr/>
              <a:t>6/7/2012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4EA12D-58AB-4EC0-BCF7-DD9EAA64ECE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F6EADE5-A17C-45F1-A8E7-E6AD7402C61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0B4519-CF2F-496A-938F-BA8ED8F7E2E8}" type="datetimeFigureOut">
              <a:rPr lang="en-US" smtClean="0"/>
              <a:pPr/>
              <a:t>6/7/2012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4EA12D-58AB-4EC0-BCF7-DD9EAA64ECE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0B4519-CF2F-496A-938F-BA8ED8F7E2E8}" type="datetimeFigureOut">
              <a:rPr lang="en-US" smtClean="0"/>
              <a:pPr/>
              <a:t>6/7/2012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4EA12D-58AB-4EC0-BCF7-DD9EAA64ECE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B0B4519-CF2F-496A-938F-BA8ED8F7E2E8}" type="datetimeFigureOut">
              <a:rPr lang="en-US" smtClean="0"/>
              <a:pPr/>
              <a:t>6/7/2012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4EA12D-58AB-4EC0-BCF7-DD9EAA64ECE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B0B4519-CF2F-496A-938F-BA8ED8F7E2E8}" type="datetimeFigureOut">
              <a:rPr lang="en-US" smtClean="0"/>
              <a:pPr/>
              <a:t>6/7/2012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4EA12D-58AB-4EC0-BCF7-DD9EAA64ECE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B0B4519-CF2F-496A-938F-BA8ED8F7E2E8}" type="datetimeFigureOut">
              <a:rPr lang="en-US" smtClean="0"/>
              <a:pPr/>
              <a:t>6/7/2012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4EA12D-58AB-4EC0-BCF7-DD9EAA64ECE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0B4519-CF2F-496A-938F-BA8ED8F7E2E8}" type="datetimeFigureOut">
              <a:rPr lang="en-US" smtClean="0"/>
              <a:pPr/>
              <a:t>6/7/2012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4EA12D-58AB-4EC0-BCF7-DD9EAA64ECE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0B4519-CF2F-496A-938F-BA8ED8F7E2E8}" type="datetimeFigureOut">
              <a:rPr lang="en-US" smtClean="0"/>
              <a:pPr/>
              <a:t>6/7/2012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4EA12D-58AB-4EC0-BCF7-DD9EAA64ECE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0B4519-CF2F-496A-938F-BA8ED8F7E2E8}" type="datetimeFigureOut">
              <a:rPr lang="en-US" smtClean="0"/>
              <a:pPr/>
              <a:t>6/7/2012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4EA12D-58AB-4EC0-BCF7-DD9EAA64ECE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0B4519-CF2F-496A-938F-BA8ED8F7E2E8}" type="datetimeFigureOut">
              <a:rPr lang="en-US" smtClean="0"/>
              <a:pPr/>
              <a:t>6/7/2012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4EA12D-58AB-4EC0-BCF7-DD9EAA64ECE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www.gameconsolesedu.info/images/Xbox360.jpg" TargetMode="External"/><Relationship Id="rId13" Type="http://schemas.openxmlformats.org/officeDocument/2006/relationships/image" Target="../media/image19.wmf"/><Relationship Id="rId3" Type="http://schemas.openxmlformats.org/officeDocument/2006/relationships/hyperlink" Target="http://www.google.com/imgres?imgurl=http://www.techfuels.com/attachments/other-peripherals/23148d1297838473-computer-mid-tower-atx-mid-tower-computer-review-10300-img8782s.jpg&amp;imgrefurl=http://www.techfuels.com/other-peripherals/54540-computer-mid-tower-atx-mid-tower-computer-review.html&amp;usg=__82o8uR4WjZ53REzUptT-bzhNepQ=&amp;h=494&amp;w=500&amp;sz=54&amp;hl=en&amp;start=16&amp;zoom=1&amp;tbnid=PFSAXxWyk4I7OM:&amp;tbnh=128&amp;tbnw=130&amp;ei=bAWDT8G2MMGe2AXpiaVE&amp;prev=/search?q=computer+tower+images&amp;um=1&amp;hl=en&amp;sa=N&amp;rls=com.microsoft:en-us&amp;tbm=isch&amp;um=1&amp;itbs=1" TargetMode="External"/><Relationship Id="rId7" Type="http://schemas.openxmlformats.org/officeDocument/2006/relationships/image" Target="../media/image15.jpeg"/><Relationship Id="rId12"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www.google.com/imgres?imgurl=http://images.wikia.com/metalgear/images/6/60/Xbox_360.jpg&amp;imgrefurl=http://metalgear.wikia.com/wiki/Xbox&amp;usg=__NA9rHWcR-MQ1qBf_njrjJ3CcdpQ=&amp;h=1740&amp;w=1181&amp;sz=598&amp;hl=en&amp;start=9&amp;zoom=1&amp;tbnid=cGgmmVeR0HbQFM:&amp;tbnh=150&amp;tbnw=102&amp;ei=-AWDT4PhOeqw2QWGvrD6Bg&amp;prev=/search?q=xbox+360&amp;um=1&amp;hl=en&amp;sa=N&amp;rls=com.microsoft:en-us&amp;tbm=isch&amp;um=1&amp;itbs=1" TargetMode="External"/><Relationship Id="rId11" Type="http://schemas.openxmlformats.org/officeDocument/2006/relationships/hyperlink" Target="http://www.google.com/imgres?imgurl=http://static.arstechnica.com/ipad/apple_ipad_3g.jpg&amp;imgrefurl=http://arstechnica.com/apple/news/2010/01/apple-announces-ipad-attempts-to-change-the-world.ars&amp;usg=__9F3d45rCK127cjCqVcWKsA-TWSY=&amp;h=372&amp;w=640&amp;sz=39&amp;hl=en&amp;start=12&amp;zoom=1&amp;tbnid=io3Z61AK4qXgyM:&amp;tbnh=80&amp;tbnw=137&amp;ei=9QeDT6a_AcW_2QWhsP2CBw&amp;prev=/search?q=ipad&amp;um=1&amp;hl=en&amp;sa=N&amp;rls=com.microsoft:en-us&amp;tbm=isch&amp;um=1&amp;itbs=1" TargetMode="External"/><Relationship Id="rId5" Type="http://schemas.openxmlformats.org/officeDocument/2006/relationships/image" Target="../media/image14.jpeg"/><Relationship Id="rId10" Type="http://schemas.openxmlformats.org/officeDocument/2006/relationships/image" Target="../media/image17.jpeg"/><Relationship Id="rId4" Type="http://schemas.openxmlformats.org/officeDocument/2006/relationships/image" Target="../media/image13.jpeg"/><Relationship Id="rId9"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22.jpe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25.png"/><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hiftwellness.org/"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missingkids.com/"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hiftwellness.org/"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PS-01"/>
          <p:cNvPicPr>
            <a:picLocks noChangeAspect="1" noChangeArrowheads="1"/>
          </p:cNvPicPr>
          <p:nvPr/>
        </p:nvPicPr>
        <p:blipFill>
          <a:blip r:embed="rId3" cstate="print"/>
          <a:srcRect/>
          <a:stretch>
            <a:fillRect/>
          </a:stretch>
        </p:blipFill>
        <p:spPr bwMode="auto">
          <a:xfrm>
            <a:off x="228600" y="163513"/>
            <a:ext cx="1600200" cy="1589087"/>
          </a:xfrm>
          <a:prstGeom prst="rect">
            <a:avLst/>
          </a:prstGeom>
          <a:noFill/>
          <a:ln w="19050">
            <a:noFill/>
            <a:miter lim="800000"/>
            <a:headEnd/>
            <a:tailEnd/>
          </a:ln>
        </p:spPr>
      </p:pic>
      <p:pic>
        <p:nvPicPr>
          <p:cNvPr id="2051" name="Picture 3" descr="jenpic"/>
          <p:cNvPicPr>
            <a:picLocks noChangeAspect="1" noChangeArrowheads="1"/>
          </p:cNvPicPr>
          <p:nvPr/>
        </p:nvPicPr>
        <p:blipFill>
          <a:blip r:embed="rId4" cstate="print">
            <a:lum contrast="-30000"/>
          </a:blip>
          <a:srcRect/>
          <a:stretch>
            <a:fillRect/>
          </a:stretch>
        </p:blipFill>
        <p:spPr bwMode="auto">
          <a:xfrm>
            <a:off x="2514600" y="2209800"/>
            <a:ext cx="1211262" cy="1600200"/>
          </a:xfrm>
          <a:prstGeom prst="rect">
            <a:avLst/>
          </a:prstGeom>
          <a:noFill/>
          <a:ln w="9525">
            <a:noFill/>
            <a:miter lim="800000"/>
            <a:headEnd/>
            <a:tailEnd/>
          </a:ln>
        </p:spPr>
      </p:pic>
      <p:sp>
        <p:nvSpPr>
          <p:cNvPr id="2052" name="Text Box 4"/>
          <p:cNvSpPr txBox="1">
            <a:spLocks noChangeArrowheads="1"/>
          </p:cNvSpPr>
          <p:nvPr/>
        </p:nvSpPr>
        <p:spPr bwMode="auto">
          <a:xfrm>
            <a:off x="304800" y="3894138"/>
            <a:ext cx="1752600" cy="923330"/>
          </a:xfrm>
          <a:prstGeom prst="rect">
            <a:avLst/>
          </a:prstGeom>
          <a:solidFill>
            <a:srgbClr val="FFFFFF"/>
          </a:solidFill>
          <a:ln w="9525">
            <a:solidFill>
              <a:schemeClr val="tx1"/>
            </a:solidFill>
            <a:miter lim="800000"/>
            <a:headEnd/>
            <a:tailEnd/>
          </a:ln>
        </p:spPr>
        <p:txBody>
          <a:bodyPr wrap="square">
            <a:spAutoFit/>
          </a:bodyPr>
          <a:lstStyle/>
          <a:p>
            <a:pPr eaLnBrk="0" hangingPunct="0"/>
            <a:r>
              <a:rPr lang="en-US" sz="1200" dirty="0">
                <a:latin typeface="Arial" charset="0"/>
              </a:rPr>
              <a:t>Dale Stobaugh</a:t>
            </a:r>
            <a:r>
              <a:rPr lang="en-US" sz="800" dirty="0">
                <a:latin typeface="Arial" charset="0"/>
              </a:rPr>
              <a:t>,</a:t>
            </a:r>
          </a:p>
          <a:p>
            <a:pPr eaLnBrk="0" hangingPunct="0"/>
            <a:r>
              <a:rPr lang="en-US" sz="800" dirty="0" smtClean="0">
                <a:latin typeface="Arial" charset="0"/>
              </a:rPr>
              <a:t>Supervisor</a:t>
            </a:r>
          </a:p>
          <a:p>
            <a:pPr eaLnBrk="0" hangingPunct="0"/>
            <a:endParaRPr lang="en-US" sz="800" dirty="0">
              <a:latin typeface="Arial" charset="0"/>
            </a:endParaRPr>
          </a:p>
          <a:p>
            <a:pPr eaLnBrk="0" hangingPunct="0"/>
            <a:r>
              <a:rPr lang="en-US" sz="800" b="1" dirty="0">
                <a:latin typeface="Arial" charset="0"/>
              </a:rPr>
              <a:t>E-MAIL: </a:t>
            </a:r>
            <a:endParaRPr lang="en-US" sz="800" b="1" dirty="0" smtClean="0">
              <a:latin typeface="Arial" charset="0"/>
            </a:endParaRPr>
          </a:p>
          <a:p>
            <a:pPr eaLnBrk="0" hangingPunct="0"/>
            <a:r>
              <a:rPr lang="en-US" sz="1000" i="1" dirty="0" smtClean="0">
                <a:latin typeface="Arial Narrow" pitchFamily="34" charset="0"/>
              </a:rPr>
              <a:t>Dale.Stobaugh@dps.texas.gov</a:t>
            </a:r>
            <a:endParaRPr lang="en-US" sz="1000" dirty="0">
              <a:latin typeface="Arial" charset="0"/>
            </a:endParaRPr>
          </a:p>
          <a:p>
            <a:pPr eaLnBrk="0" hangingPunct="0"/>
            <a:endParaRPr lang="en-US" sz="800" dirty="0">
              <a:latin typeface="Arial" charset="0"/>
            </a:endParaRPr>
          </a:p>
        </p:txBody>
      </p:sp>
      <p:sp>
        <p:nvSpPr>
          <p:cNvPr id="2054" name="Text Box 6"/>
          <p:cNvSpPr txBox="1">
            <a:spLocks noChangeArrowheads="1"/>
          </p:cNvSpPr>
          <p:nvPr/>
        </p:nvSpPr>
        <p:spPr bwMode="auto">
          <a:xfrm>
            <a:off x="2514600" y="3886200"/>
            <a:ext cx="1600200" cy="923330"/>
          </a:xfrm>
          <a:prstGeom prst="rect">
            <a:avLst/>
          </a:prstGeom>
          <a:solidFill>
            <a:srgbClr val="FFFFFF"/>
          </a:solidFill>
          <a:ln w="9525">
            <a:solidFill>
              <a:schemeClr val="tx1"/>
            </a:solidFill>
            <a:miter lim="800000"/>
            <a:headEnd/>
            <a:tailEnd/>
          </a:ln>
        </p:spPr>
        <p:txBody>
          <a:bodyPr wrap="square">
            <a:spAutoFit/>
          </a:bodyPr>
          <a:lstStyle/>
          <a:p>
            <a:pPr algn="l" eaLnBrk="0" hangingPunct="0"/>
            <a:r>
              <a:rPr lang="en-US" sz="1200" dirty="0">
                <a:latin typeface="Arial" charset="0"/>
              </a:rPr>
              <a:t>Jennifer </a:t>
            </a:r>
            <a:r>
              <a:rPr lang="en-US" sz="1200" dirty="0" smtClean="0">
                <a:latin typeface="Arial" charset="0"/>
              </a:rPr>
              <a:t>Land</a:t>
            </a:r>
          </a:p>
          <a:p>
            <a:pPr algn="l" eaLnBrk="0" hangingPunct="0"/>
            <a:r>
              <a:rPr lang="en-US" sz="800" dirty="0" smtClean="0">
                <a:latin typeface="Arial" charset="0"/>
              </a:rPr>
              <a:t>Forensic Scientist</a:t>
            </a:r>
          </a:p>
          <a:p>
            <a:pPr algn="l" eaLnBrk="0" hangingPunct="0"/>
            <a:endParaRPr lang="en-US" sz="800" dirty="0" smtClean="0">
              <a:latin typeface="Arial" charset="0"/>
            </a:endParaRPr>
          </a:p>
          <a:p>
            <a:pPr eaLnBrk="0" hangingPunct="0"/>
            <a:r>
              <a:rPr lang="en-US" sz="800" b="1" dirty="0" smtClean="0">
                <a:latin typeface="Arial" charset="0"/>
              </a:rPr>
              <a:t>E-MAIL: </a:t>
            </a:r>
            <a:r>
              <a:rPr lang="en-US" sz="1000" i="1" dirty="0" smtClean="0">
                <a:latin typeface="Arial Narrow" pitchFamily="34" charset="0"/>
              </a:rPr>
              <a:t>Jennifer.Land@dps.texas.gov</a:t>
            </a:r>
            <a:endParaRPr lang="en-US" sz="1000" dirty="0" smtClean="0">
              <a:latin typeface="Arial" charset="0"/>
            </a:endParaRPr>
          </a:p>
          <a:p>
            <a:pPr algn="l" eaLnBrk="0" hangingPunct="0"/>
            <a:endParaRPr lang="en-US" sz="800" dirty="0">
              <a:latin typeface="Arial" charset="0"/>
            </a:endParaRPr>
          </a:p>
        </p:txBody>
      </p:sp>
      <p:sp>
        <p:nvSpPr>
          <p:cNvPr id="2056" name="Text Box 8"/>
          <p:cNvSpPr txBox="1">
            <a:spLocks noChangeArrowheads="1"/>
          </p:cNvSpPr>
          <p:nvPr/>
        </p:nvSpPr>
        <p:spPr bwMode="auto">
          <a:xfrm>
            <a:off x="1905000" y="101600"/>
            <a:ext cx="6400800" cy="2032000"/>
          </a:xfrm>
          <a:prstGeom prst="rect">
            <a:avLst/>
          </a:prstGeom>
          <a:solidFill>
            <a:srgbClr val="FFFFFF"/>
          </a:solidFill>
          <a:ln w="9525">
            <a:solidFill>
              <a:schemeClr val="bg1"/>
            </a:solidFill>
            <a:miter lim="800000"/>
            <a:headEnd/>
            <a:tailEnd/>
          </a:ln>
        </p:spPr>
        <p:txBody>
          <a:bodyPr>
            <a:spAutoFit/>
          </a:bodyPr>
          <a:lstStyle/>
          <a:p>
            <a:pPr eaLnBrk="0" hangingPunct="0"/>
            <a:r>
              <a:rPr lang="en-US" dirty="0">
                <a:latin typeface="Arial" charset="0"/>
              </a:rPr>
              <a:t>Texas Department of Public Safety</a:t>
            </a:r>
          </a:p>
          <a:p>
            <a:pPr algn="l" eaLnBrk="0" hangingPunct="0"/>
            <a:r>
              <a:rPr lang="en-US" sz="1200" dirty="0">
                <a:latin typeface="Arial" charset="0"/>
              </a:rPr>
              <a:t>	</a:t>
            </a:r>
          </a:p>
          <a:p>
            <a:pPr algn="l" eaLnBrk="0" hangingPunct="0"/>
            <a:r>
              <a:rPr lang="en-US" sz="1200" dirty="0">
                <a:latin typeface="Arial" charset="0"/>
              </a:rPr>
              <a:t>		Crime Laboratory Services MSC 0460</a:t>
            </a:r>
          </a:p>
          <a:p>
            <a:pPr algn="l" eaLnBrk="0" hangingPunct="0"/>
            <a:r>
              <a:rPr lang="en-US" sz="1200" dirty="0">
                <a:latin typeface="Arial" charset="0"/>
              </a:rPr>
              <a:t>		Forensic Document Section</a:t>
            </a:r>
          </a:p>
          <a:p>
            <a:pPr algn="l" eaLnBrk="0" hangingPunct="0"/>
            <a:r>
              <a:rPr lang="en-US" sz="1200" dirty="0">
                <a:latin typeface="Arial" charset="0"/>
              </a:rPr>
              <a:t>		PO Box 4143</a:t>
            </a:r>
          </a:p>
          <a:p>
            <a:pPr algn="l" eaLnBrk="0" hangingPunct="0"/>
            <a:r>
              <a:rPr lang="en-US" sz="1200" dirty="0">
                <a:latin typeface="Arial" charset="0"/>
              </a:rPr>
              <a:t>		5805 N. Lamar Blvd.</a:t>
            </a:r>
          </a:p>
          <a:p>
            <a:pPr algn="l" eaLnBrk="0" hangingPunct="0"/>
            <a:r>
              <a:rPr lang="en-US" sz="1200" dirty="0">
                <a:latin typeface="Arial" charset="0"/>
              </a:rPr>
              <a:t>		Austin, TX 78765-4143</a:t>
            </a:r>
          </a:p>
          <a:p>
            <a:pPr algn="l" eaLnBrk="0" hangingPunct="0"/>
            <a:r>
              <a:rPr lang="en-US" sz="1200" dirty="0">
                <a:latin typeface="Arial" charset="0"/>
              </a:rPr>
              <a:t>		</a:t>
            </a:r>
            <a:r>
              <a:rPr lang="en-US" sz="1200" dirty="0" smtClean="0">
                <a:latin typeface="Arial" charset="0"/>
              </a:rPr>
              <a:t>(512</a:t>
            </a:r>
            <a:r>
              <a:rPr lang="en-US" sz="1200" dirty="0">
                <a:latin typeface="Arial" charset="0"/>
              </a:rPr>
              <a:t>) 424-2105 Phone</a:t>
            </a:r>
          </a:p>
          <a:p>
            <a:pPr algn="l" eaLnBrk="0" hangingPunct="0"/>
            <a:r>
              <a:rPr lang="en-US" sz="1200" dirty="0">
                <a:latin typeface="Arial" charset="0"/>
              </a:rPr>
              <a:t>		(512) 424-5642 Fax</a:t>
            </a:r>
          </a:p>
          <a:p>
            <a:pPr algn="l" eaLnBrk="0" hangingPunct="0"/>
            <a:endParaRPr lang="en-US" sz="1200" dirty="0">
              <a:latin typeface="Arial" charset="0"/>
            </a:endParaRPr>
          </a:p>
        </p:txBody>
      </p:sp>
      <p:sp>
        <p:nvSpPr>
          <p:cNvPr id="2057" name="Text Box 9"/>
          <p:cNvSpPr txBox="1">
            <a:spLocks noChangeArrowheads="1"/>
          </p:cNvSpPr>
          <p:nvPr/>
        </p:nvSpPr>
        <p:spPr bwMode="auto">
          <a:xfrm>
            <a:off x="4572000" y="3886200"/>
            <a:ext cx="1524000" cy="984885"/>
          </a:xfrm>
          <a:prstGeom prst="rect">
            <a:avLst/>
          </a:prstGeom>
          <a:solidFill>
            <a:srgbClr val="FFFFFF"/>
          </a:solidFill>
          <a:ln w="9525">
            <a:solidFill>
              <a:schemeClr val="tx1"/>
            </a:solidFill>
            <a:miter lim="800000"/>
            <a:headEnd/>
            <a:tailEnd/>
          </a:ln>
        </p:spPr>
        <p:txBody>
          <a:bodyPr wrap="square">
            <a:spAutoFit/>
          </a:bodyPr>
          <a:lstStyle/>
          <a:p>
            <a:pPr algn="l" eaLnBrk="0" hangingPunct="0"/>
            <a:r>
              <a:rPr lang="en-US" sz="1200" dirty="0">
                <a:latin typeface="Arial" charset="0"/>
              </a:rPr>
              <a:t>Erin </a:t>
            </a:r>
            <a:r>
              <a:rPr lang="en-US" sz="1200" dirty="0" smtClean="0">
                <a:latin typeface="Arial" charset="0"/>
              </a:rPr>
              <a:t>Gruene</a:t>
            </a:r>
            <a:endParaRPr lang="en-US" sz="800" dirty="0" smtClean="0">
              <a:latin typeface="Arial" charset="0"/>
            </a:endParaRPr>
          </a:p>
          <a:p>
            <a:pPr algn="l" eaLnBrk="0" hangingPunct="0"/>
            <a:r>
              <a:rPr lang="en-US" sz="800" dirty="0" smtClean="0">
                <a:latin typeface="Arial" charset="0"/>
              </a:rPr>
              <a:t>Forensic Scientist</a:t>
            </a:r>
          </a:p>
          <a:p>
            <a:pPr algn="l" eaLnBrk="0" hangingPunct="0"/>
            <a:endParaRPr lang="en-US" sz="800" dirty="0" smtClean="0">
              <a:latin typeface="Arial" charset="0"/>
            </a:endParaRPr>
          </a:p>
          <a:p>
            <a:pPr eaLnBrk="0" hangingPunct="0"/>
            <a:r>
              <a:rPr lang="en-US" sz="800" b="1" dirty="0" smtClean="0">
                <a:latin typeface="Arial" charset="0"/>
              </a:rPr>
              <a:t>E-MAIL: </a:t>
            </a:r>
          </a:p>
          <a:p>
            <a:pPr eaLnBrk="0" hangingPunct="0"/>
            <a:r>
              <a:rPr lang="en-US" sz="1000" i="1" dirty="0" smtClean="0">
                <a:latin typeface="Arial Narrow" pitchFamily="34" charset="0"/>
              </a:rPr>
              <a:t>Erin.Gruene@dps.texas.gov</a:t>
            </a:r>
            <a:endParaRPr lang="en-US" sz="1000" dirty="0" smtClean="0">
              <a:latin typeface="Arial Narrow" pitchFamily="34" charset="0"/>
            </a:endParaRPr>
          </a:p>
          <a:p>
            <a:pPr algn="l" eaLnBrk="0" hangingPunct="0"/>
            <a:endParaRPr lang="en-US" sz="1200" dirty="0">
              <a:latin typeface="Arial" charset="0"/>
            </a:endParaRPr>
          </a:p>
        </p:txBody>
      </p:sp>
      <p:pic>
        <p:nvPicPr>
          <p:cNvPr id="2060" name="Picture 12" descr="08880017"/>
          <p:cNvPicPr>
            <a:picLocks noChangeAspect="1" noChangeArrowheads="1"/>
          </p:cNvPicPr>
          <p:nvPr/>
        </p:nvPicPr>
        <p:blipFill>
          <a:blip r:embed="rId5" cstate="print"/>
          <a:srcRect/>
          <a:stretch>
            <a:fillRect/>
          </a:stretch>
        </p:blipFill>
        <p:spPr bwMode="auto">
          <a:xfrm>
            <a:off x="304800" y="2209800"/>
            <a:ext cx="1163638" cy="1600200"/>
          </a:xfrm>
          <a:prstGeom prst="rect">
            <a:avLst/>
          </a:prstGeom>
          <a:noFill/>
          <a:ln w="9525">
            <a:noFill/>
            <a:miter lim="800000"/>
            <a:headEnd/>
            <a:tailEnd/>
          </a:ln>
        </p:spPr>
      </p:pic>
      <p:pic>
        <p:nvPicPr>
          <p:cNvPr id="2064" name="Picture 18"/>
          <p:cNvPicPr>
            <a:picLocks noChangeAspect="1" noChangeArrowheads="1"/>
          </p:cNvPicPr>
          <p:nvPr/>
        </p:nvPicPr>
        <p:blipFill>
          <a:blip r:embed="rId6" cstate="print"/>
          <a:srcRect/>
          <a:stretch>
            <a:fillRect/>
          </a:stretch>
        </p:blipFill>
        <p:spPr bwMode="auto">
          <a:xfrm>
            <a:off x="6553200" y="2209800"/>
            <a:ext cx="1291828" cy="1600200"/>
          </a:xfrm>
          <a:prstGeom prst="rect">
            <a:avLst/>
          </a:prstGeom>
          <a:noFill/>
          <a:ln w="9525">
            <a:noFill/>
            <a:miter lim="800000"/>
            <a:headEnd/>
            <a:tailEnd/>
          </a:ln>
        </p:spPr>
      </p:pic>
      <p:sp>
        <p:nvSpPr>
          <p:cNvPr id="2067" name="Text Box 5"/>
          <p:cNvSpPr txBox="1">
            <a:spLocks noChangeArrowheads="1"/>
          </p:cNvSpPr>
          <p:nvPr/>
        </p:nvSpPr>
        <p:spPr bwMode="auto">
          <a:xfrm>
            <a:off x="6553200" y="3886200"/>
            <a:ext cx="1828800" cy="984885"/>
          </a:xfrm>
          <a:prstGeom prst="rect">
            <a:avLst/>
          </a:prstGeom>
          <a:solidFill>
            <a:srgbClr val="FFFFFF"/>
          </a:solidFill>
          <a:ln w="9525">
            <a:solidFill>
              <a:schemeClr val="tx1"/>
            </a:solidFill>
            <a:miter lim="800000"/>
            <a:headEnd/>
            <a:tailEnd/>
          </a:ln>
        </p:spPr>
        <p:txBody>
          <a:bodyPr wrap="square">
            <a:spAutoFit/>
          </a:bodyPr>
          <a:lstStyle/>
          <a:p>
            <a:pPr algn="l" eaLnBrk="0" hangingPunct="0"/>
            <a:r>
              <a:rPr lang="en-US" sz="1200" dirty="0" smtClean="0">
                <a:latin typeface="Arial" charset="0"/>
              </a:rPr>
              <a:t>Nathan Calderon</a:t>
            </a:r>
            <a:endParaRPr lang="en-US" sz="800" dirty="0" smtClean="0">
              <a:latin typeface="Arial" charset="0"/>
            </a:endParaRPr>
          </a:p>
          <a:p>
            <a:pPr algn="l" eaLnBrk="0" hangingPunct="0"/>
            <a:r>
              <a:rPr lang="en-US" sz="800" dirty="0" smtClean="0">
                <a:latin typeface="Arial" charset="0"/>
              </a:rPr>
              <a:t>Forensic Scientist</a:t>
            </a:r>
          </a:p>
          <a:p>
            <a:pPr eaLnBrk="0" hangingPunct="0"/>
            <a:endParaRPr lang="en-US" sz="800" b="1" dirty="0" smtClean="0">
              <a:latin typeface="Arial" charset="0"/>
            </a:endParaRPr>
          </a:p>
          <a:p>
            <a:pPr eaLnBrk="0" hangingPunct="0"/>
            <a:r>
              <a:rPr lang="en-US" sz="800" b="1" dirty="0" smtClean="0">
                <a:latin typeface="Arial" charset="0"/>
              </a:rPr>
              <a:t>E-MAIL: </a:t>
            </a:r>
          </a:p>
          <a:p>
            <a:pPr eaLnBrk="0" hangingPunct="0"/>
            <a:r>
              <a:rPr lang="en-US" sz="1000" i="1" dirty="0" smtClean="0">
                <a:latin typeface="Arial Narrow" pitchFamily="34" charset="0"/>
              </a:rPr>
              <a:t>Nathan.Calderon@dps.texas.gov</a:t>
            </a:r>
          </a:p>
          <a:p>
            <a:pPr algn="l" eaLnBrk="0" hangingPunct="0"/>
            <a:endParaRPr lang="en-US" sz="1200" dirty="0">
              <a:latin typeface="Arial" charset="0"/>
            </a:endParaRPr>
          </a:p>
        </p:txBody>
      </p:sp>
      <p:pic>
        <p:nvPicPr>
          <p:cNvPr id="20" name="Picture 11" descr="08880012"/>
          <p:cNvPicPr>
            <a:picLocks noChangeAspect="1" noChangeArrowheads="1"/>
          </p:cNvPicPr>
          <p:nvPr/>
        </p:nvPicPr>
        <p:blipFill>
          <a:blip r:embed="rId7" cstate="print"/>
          <a:srcRect/>
          <a:stretch>
            <a:fillRect/>
          </a:stretch>
        </p:blipFill>
        <p:spPr bwMode="auto">
          <a:xfrm>
            <a:off x="4572000" y="2209800"/>
            <a:ext cx="1163637" cy="160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381000" y="838200"/>
            <a:ext cx="8229600" cy="1143000"/>
          </a:xfrm>
        </p:spPr>
        <p:txBody>
          <a:bodyPr>
            <a:normAutofit fontScale="90000"/>
          </a:bodyPr>
          <a:lstStyle/>
          <a:p>
            <a:pPr eaLnBrk="1" hangingPunct="1"/>
            <a:r>
              <a:rPr lang="en-US" sz="4000" b="1" dirty="0" smtClean="0">
                <a:latin typeface="Arial" pitchFamily="34" charset="0"/>
                <a:cs typeface="Arial" pitchFamily="34" charset="0"/>
              </a:rPr>
              <a:t>Types of electronic devices or MEDIA that may contain digital evidence</a:t>
            </a:r>
          </a:p>
        </p:txBody>
      </p:sp>
      <p:sp>
        <p:nvSpPr>
          <p:cNvPr id="131075" name="Rectangle 3"/>
          <p:cNvSpPr>
            <a:spLocks noGrp="1" noChangeArrowheads="1"/>
          </p:cNvSpPr>
          <p:nvPr>
            <p:ph type="body" sz="half" idx="1"/>
          </p:nvPr>
        </p:nvSpPr>
        <p:spPr>
          <a:xfrm>
            <a:off x="457200" y="3276600"/>
            <a:ext cx="4038600" cy="2925763"/>
          </a:xfrm>
        </p:spPr>
        <p:txBody>
          <a:bodyPr/>
          <a:lstStyle/>
          <a:p>
            <a:pPr eaLnBrk="1" hangingPunct="1"/>
            <a:r>
              <a:rPr lang="en-US" sz="2000" dirty="0" smtClean="0">
                <a:latin typeface="Arial" pitchFamily="34" charset="0"/>
                <a:cs typeface="Arial" pitchFamily="34" charset="0"/>
              </a:rPr>
              <a:t>Personal computer, laptop</a:t>
            </a:r>
          </a:p>
          <a:p>
            <a:pPr eaLnBrk="1" hangingPunct="1"/>
            <a:r>
              <a:rPr lang="en-US" sz="2000" dirty="0" smtClean="0">
                <a:latin typeface="Arial" pitchFamily="34" charset="0"/>
                <a:cs typeface="Arial" pitchFamily="34" charset="0"/>
              </a:rPr>
              <a:t>External hard drives (USB connection)</a:t>
            </a:r>
          </a:p>
          <a:p>
            <a:pPr eaLnBrk="1" hangingPunct="1"/>
            <a:r>
              <a:rPr lang="en-US" sz="2000" dirty="0" smtClean="0">
                <a:latin typeface="Arial" pitchFamily="34" charset="0"/>
                <a:cs typeface="Arial" pitchFamily="34" charset="0"/>
              </a:rPr>
              <a:t>DVD, CD, floppy disks</a:t>
            </a:r>
          </a:p>
          <a:p>
            <a:pPr eaLnBrk="1" hangingPunct="1"/>
            <a:r>
              <a:rPr lang="en-US" sz="2000" dirty="0" smtClean="0">
                <a:latin typeface="Arial" pitchFamily="34" charset="0"/>
                <a:cs typeface="Arial" pitchFamily="34" charset="0"/>
              </a:rPr>
              <a:t>Flash drives (thumb, USB)</a:t>
            </a:r>
          </a:p>
          <a:p>
            <a:pPr eaLnBrk="1" hangingPunct="1"/>
            <a:r>
              <a:rPr lang="en-US" sz="2000" dirty="0" smtClean="0">
                <a:latin typeface="Arial" pitchFamily="34" charset="0"/>
                <a:cs typeface="Arial" pitchFamily="34" charset="0"/>
              </a:rPr>
              <a:t>Memory sticks</a:t>
            </a:r>
          </a:p>
          <a:p>
            <a:pPr eaLnBrk="1" hangingPunct="1"/>
            <a:r>
              <a:rPr lang="en-US" sz="2000" dirty="0" smtClean="0">
                <a:latin typeface="Arial" pitchFamily="34" charset="0"/>
                <a:cs typeface="Arial" pitchFamily="34" charset="0"/>
              </a:rPr>
              <a:t>Digital cameras</a:t>
            </a:r>
          </a:p>
          <a:p>
            <a:pPr eaLnBrk="1" hangingPunct="1"/>
            <a:r>
              <a:rPr lang="en-US" sz="2000" dirty="0" smtClean="0">
                <a:latin typeface="Arial" pitchFamily="34" charset="0"/>
                <a:cs typeface="Arial" pitchFamily="34" charset="0"/>
              </a:rPr>
              <a:t>SD Cards</a:t>
            </a:r>
          </a:p>
          <a:p>
            <a:pPr eaLnBrk="1" hangingPunct="1"/>
            <a:endParaRPr lang="en-US" sz="2000" dirty="0" smtClean="0"/>
          </a:p>
          <a:p>
            <a:pPr eaLnBrk="1" hangingPunct="1"/>
            <a:endParaRPr lang="en-US" sz="2000" dirty="0" smtClean="0"/>
          </a:p>
          <a:p>
            <a:pPr eaLnBrk="1" hangingPunct="1"/>
            <a:endParaRPr lang="en-US" sz="2000" dirty="0" smtClean="0"/>
          </a:p>
        </p:txBody>
      </p:sp>
      <p:sp>
        <p:nvSpPr>
          <p:cNvPr id="131076" name="Rectangle 4"/>
          <p:cNvSpPr>
            <a:spLocks noGrp="1" noChangeArrowheads="1"/>
          </p:cNvSpPr>
          <p:nvPr>
            <p:ph type="body" sz="half" idx="2"/>
          </p:nvPr>
        </p:nvSpPr>
        <p:spPr>
          <a:xfrm>
            <a:off x="4648200" y="3276600"/>
            <a:ext cx="4038600" cy="3001963"/>
          </a:xfrm>
        </p:spPr>
        <p:txBody>
          <a:bodyPr/>
          <a:lstStyle/>
          <a:p>
            <a:pPr eaLnBrk="1" hangingPunct="1"/>
            <a:r>
              <a:rPr lang="en-US" sz="2000" dirty="0" smtClean="0">
                <a:latin typeface="Arial" pitchFamily="34" charset="0"/>
                <a:cs typeface="Arial" pitchFamily="34" charset="0"/>
              </a:rPr>
              <a:t>Personal Data Assistants (PDAs, iPods, Palm)</a:t>
            </a:r>
          </a:p>
          <a:p>
            <a:pPr eaLnBrk="1" hangingPunct="1"/>
            <a:r>
              <a:rPr lang="en-US" sz="2000" dirty="0" smtClean="0">
                <a:latin typeface="Arial" pitchFamily="34" charset="0"/>
                <a:cs typeface="Arial" pitchFamily="34" charset="0"/>
              </a:rPr>
              <a:t>Cellular phones</a:t>
            </a:r>
          </a:p>
          <a:p>
            <a:pPr eaLnBrk="1" hangingPunct="1"/>
            <a:r>
              <a:rPr lang="en-US" sz="2000" dirty="0" smtClean="0">
                <a:latin typeface="Arial" pitchFamily="34" charset="0"/>
                <a:cs typeface="Arial" pitchFamily="34" charset="0"/>
              </a:rPr>
              <a:t>MP3 Players</a:t>
            </a:r>
          </a:p>
          <a:p>
            <a:pPr eaLnBrk="1" hangingPunct="1"/>
            <a:r>
              <a:rPr lang="en-US" sz="2000" dirty="0" smtClean="0">
                <a:latin typeface="Arial" pitchFamily="34" charset="0"/>
                <a:cs typeface="Arial" pitchFamily="34" charset="0"/>
              </a:rPr>
              <a:t>Smart Phones (Blackberry/iPhone/Android)</a:t>
            </a:r>
          </a:p>
          <a:p>
            <a:pPr eaLnBrk="1" hangingPunct="1"/>
            <a:r>
              <a:rPr lang="en-US" sz="2000" dirty="0" err="1" smtClean="0">
                <a:latin typeface="Arial" pitchFamily="34" charset="0"/>
                <a:cs typeface="Arial" pitchFamily="34" charset="0"/>
              </a:rPr>
              <a:t>iPads</a:t>
            </a:r>
            <a:r>
              <a:rPr lang="en-US" sz="2000" dirty="0" smtClean="0">
                <a:latin typeface="Arial" pitchFamily="34" charset="0"/>
                <a:cs typeface="Arial" pitchFamily="34" charset="0"/>
              </a:rPr>
              <a:t>, tablets</a:t>
            </a:r>
          </a:p>
          <a:p>
            <a:pPr eaLnBrk="1" hangingPunct="1"/>
            <a:r>
              <a:rPr lang="en-US" sz="2000" dirty="0" smtClean="0">
                <a:latin typeface="Arial" pitchFamily="34" charset="0"/>
                <a:cs typeface="Arial" pitchFamily="34" charset="0"/>
              </a:rPr>
              <a:t>Many unusual pieces of media</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152400" y="274638"/>
            <a:ext cx="8534400" cy="1143000"/>
          </a:xfrm>
        </p:spPr>
        <p:txBody>
          <a:bodyPr>
            <a:noAutofit/>
          </a:bodyPr>
          <a:lstStyle/>
          <a:p>
            <a:pPr eaLnBrk="1" hangingPunct="1"/>
            <a:r>
              <a:rPr lang="en-US" sz="4000" b="1" dirty="0" smtClean="0">
                <a:latin typeface="Arial" pitchFamily="34" charset="0"/>
                <a:cs typeface="Arial" pitchFamily="34" charset="0"/>
              </a:rPr>
              <a:t>Other Items of Evidence at Scene</a:t>
            </a:r>
          </a:p>
        </p:txBody>
      </p:sp>
      <p:sp>
        <p:nvSpPr>
          <p:cNvPr id="138243" name="Rectangle 3"/>
          <p:cNvSpPr>
            <a:spLocks noGrp="1" noChangeArrowheads="1"/>
          </p:cNvSpPr>
          <p:nvPr>
            <p:ph type="body" idx="1"/>
          </p:nvPr>
        </p:nvSpPr>
        <p:spPr/>
        <p:txBody>
          <a:bodyPr/>
          <a:lstStyle/>
          <a:p>
            <a:pPr eaLnBrk="1" hangingPunct="1"/>
            <a:r>
              <a:rPr lang="en-US" dirty="0" smtClean="0">
                <a:latin typeface="Arial" pitchFamily="34" charset="0"/>
                <a:cs typeface="Arial" pitchFamily="34" charset="0"/>
              </a:rPr>
              <a:t>Computer media relevant to crime</a:t>
            </a:r>
          </a:p>
          <a:p>
            <a:pPr eaLnBrk="1" hangingPunct="1"/>
            <a:r>
              <a:rPr lang="en-US" dirty="0" smtClean="0">
                <a:latin typeface="Arial" pitchFamily="34" charset="0"/>
                <a:cs typeface="Arial" pitchFamily="34" charset="0"/>
              </a:rPr>
              <a:t>Documents surrounding computer</a:t>
            </a:r>
          </a:p>
          <a:p>
            <a:pPr eaLnBrk="1" hangingPunct="1"/>
            <a:r>
              <a:rPr lang="en-US" dirty="0" smtClean="0">
                <a:latin typeface="Arial" pitchFamily="34" charset="0"/>
                <a:cs typeface="Arial" pitchFamily="34" charset="0"/>
              </a:rPr>
              <a:t>Documents in the printer, scanner, trash</a:t>
            </a:r>
          </a:p>
          <a:p>
            <a:pPr eaLnBrk="1" hangingPunct="1"/>
            <a:r>
              <a:rPr lang="en-US" dirty="0" smtClean="0">
                <a:latin typeface="Arial" pitchFamily="34" charset="0"/>
                <a:cs typeface="Arial" pitchFamily="34" charset="0"/>
              </a:rPr>
              <a:t>Web camera (usually on top of monitor)</a:t>
            </a:r>
          </a:p>
          <a:p>
            <a:pPr eaLnBrk="1" hangingPunct="1"/>
            <a:r>
              <a:rPr lang="en-US" dirty="0" smtClean="0">
                <a:latin typeface="Arial" pitchFamily="34" charset="0"/>
                <a:cs typeface="Arial" pitchFamily="34" charset="0"/>
              </a:rPr>
              <a:t>PDA, cell phones with charger/data cable</a:t>
            </a:r>
          </a:p>
          <a:p>
            <a:pPr eaLnBrk="1" hangingPunct="1"/>
            <a:r>
              <a:rPr lang="en-US" dirty="0" smtClean="0">
                <a:latin typeface="Arial" pitchFamily="34" charset="0"/>
                <a:cs typeface="Arial" pitchFamily="34" charset="0"/>
              </a:rPr>
              <a:t>Related software</a:t>
            </a:r>
          </a:p>
          <a:p>
            <a:pPr eaLnBrk="1" hangingPunct="1"/>
            <a:r>
              <a:rPr lang="en-US" dirty="0" smtClean="0">
                <a:latin typeface="Arial" pitchFamily="34" charset="0"/>
                <a:cs typeface="Arial" pitchFamily="34" charset="0"/>
              </a:rPr>
              <a:t>Related cables / power cords / chargers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itchFamily="34" charset="0"/>
                <a:cs typeface="Arial" pitchFamily="34" charset="0"/>
              </a:rPr>
              <a:t>Home or Business Office</a:t>
            </a:r>
            <a:endParaRPr lang="en-US" b="1" dirty="0">
              <a:latin typeface="Arial" pitchFamily="34" charset="0"/>
              <a:cs typeface="Arial" pitchFamily="34"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24000" y="1828800"/>
            <a:ext cx="6271339" cy="417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7" name="Straight Arrow Connector 6"/>
          <p:cNvCxnSpPr/>
          <p:nvPr/>
        </p:nvCxnSpPr>
        <p:spPr>
          <a:xfrm flipV="1">
            <a:off x="1143000" y="5410200"/>
            <a:ext cx="1600200" cy="3810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143000" y="4572000"/>
            <a:ext cx="13716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4495800" y="1676400"/>
            <a:ext cx="1600200" cy="22860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5562600" y="1676400"/>
            <a:ext cx="1219200" cy="224075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6934200" y="2514600"/>
            <a:ext cx="1066800" cy="16002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2057400" y="1676400"/>
            <a:ext cx="1447800" cy="25908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953000" y="3314700"/>
            <a:ext cx="0" cy="4953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1447800" y="4572000"/>
            <a:ext cx="609600" cy="3048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6400800" y="5827712"/>
            <a:ext cx="1790700" cy="215444"/>
          </a:xfrm>
          <a:prstGeom prst="rect">
            <a:avLst/>
          </a:prstGeom>
          <a:noFill/>
        </p:spPr>
        <p:txBody>
          <a:bodyPr wrap="square" rtlCol="0">
            <a:spAutoFit/>
          </a:bodyPr>
          <a:lstStyle/>
          <a:p>
            <a:r>
              <a:rPr lang="en-US" sz="800" dirty="0"/>
              <a:t>http://atlantasmall.biz/</a:t>
            </a:r>
          </a:p>
        </p:txBody>
      </p:sp>
    </p:spTree>
    <p:extLst>
      <p:ext uri="{BB962C8B-B14F-4D97-AF65-F5344CB8AC3E}">
        <p14:creationId xmlns:p14="http://schemas.microsoft.com/office/powerpoint/2010/main" xmlns="" val="20044616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457200" y="0"/>
            <a:ext cx="8229600" cy="1143000"/>
          </a:xfrm>
        </p:spPr>
        <p:txBody>
          <a:bodyPr/>
          <a:lstStyle/>
          <a:p>
            <a:pPr eaLnBrk="1" hangingPunct="1"/>
            <a:r>
              <a:rPr lang="en-US" b="1" dirty="0" smtClean="0">
                <a:latin typeface="Arial" pitchFamily="34" charset="0"/>
                <a:cs typeface="Arial" pitchFamily="34" charset="0"/>
              </a:rPr>
              <a:t>Digital Media Examples</a:t>
            </a:r>
          </a:p>
        </p:txBody>
      </p:sp>
      <p:sp>
        <p:nvSpPr>
          <p:cNvPr id="10" name="TextBox 9"/>
          <p:cNvSpPr txBox="1"/>
          <p:nvPr/>
        </p:nvSpPr>
        <p:spPr>
          <a:xfrm>
            <a:off x="1295400" y="2590800"/>
            <a:ext cx="1927131" cy="307777"/>
          </a:xfrm>
          <a:prstGeom prst="rect">
            <a:avLst/>
          </a:prstGeom>
          <a:noFill/>
        </p:spPr>
        <p:txBody>
          <a:bodyPr wrap="none" rtlCol="0">
            <a:spAutoFit/>
          </a:bodyPr>
          <a:lstStyle/>
          <a:p>
            <a:r>
              <a:rPr lang="en-US" sz="1400" dirty="0" smtClean="0">
                <a:solidFill>
                  <a:schemeClr val="bg1"/>
                </a:solidFill>
                <a:latin typeface="Arial" pitchFamily="34" charset="0"/>
                <a:cs typeface="Arial" pitchFamily="34" charset="0"/>
              </a:rPr>
              <a:t>External drives / disks</a:t>
            </a:r>
            <a:endParaRPr lang="en-US" sz="1400" dirty="0">
              <a:solidFill>
                <a:schemeClr val="bg1"/>
              </a:solidFill>
              <a:latin typeface="Arial" pitchFamily="34" charset="0"/>
              <a:cs typeface="Arial" pitchFamily="34" charset="0"/>
            </a:endParaRPr>
          </a:p>
        </p:txBody>
      </p:sp>
      <p:pic>
        <p:nvPicPr>
          <p:cNvPr id="1028" name="Picture 4" descr="http://t0.gstatic.com/images?q=tbn:ANd9GcR7ExJ63sK-jfkZgvIiyLijZwOS1J-ME2yDCWAnGda1LLgI4DSuN78z1-Li">
            <a:hlinkClick r:id="rId3"/>
          </p:cNvPr>
          <p:cNvPicPr>
            <a:picLocks noChangeAspect="1" noChangeArrowheads="1"/>
          </p:cNvPicPr>
          <p:nvPr/>
        </p:nvPicPr>
        <p:blipFill>
          <a:blip r:embed="rId4" cstate="print"/>
          <a:srcRect/>
          <a:stretch>
            <a:fillRect/>
          </a:stretch>
        </p:blipFill>
        <p:spPr bwMode="auto">
          <a:xfrm>
            <a:off x="7054455" y="3352800"/>
            <a:ext cx="2089545" cy="2057400"/>
          </a:xfrm>
          <a:prstGeom prst="rect">
            <a:avLst/>
          </a:prstGeom>
          <a:noFill/>
        </p:spPr>
      </p:pic>
      <p:pic>
        <p:nvPicPr>
          <p:cNvPr id="1030" name="Picture 6" descr="http://www.geekwithlaptop.com/wp-content/uploads/2010/08/Home-computers.jpg"/>
          <p:cNvPicPr>
            <a:picLocks noChangeAspect="1" noChangeArrowheads="1"/>
          </p:cNvPicPr>
          <p:nvPr/>
        </p:nvPicPr>
        <p:blipFill>
          <a:blip r:embed="rId5" cstate="print"/>
          <a:srcRect/>
          <a:stretch>
            <a:fillRect/>
          </a:stretch>
        </p:blipFill>
        <p:spPr bwMode="auto">
          <a:xfrm>
            <a:off x="457200" y="3810000"/>
            <a:ext cx="3456603" cy="2590800"/>
          </a:xfrm>
          <a:prstGeom prst="rect">
            <a:avLst/>
          </a:prstGeom>
          <a:noFill/>
        </p:spPr>
      </p:pic>
      <p:pic>
        <p:nvPicPr>
          <p:cNvPr id="1032" name="Picture 8" descr="http://t2.gstatic.com/images?q=tbn:ANd9GcSavIj23hAhP_eR_8nPffM_GH9VPjk4j1K087JpiQLGBR6b_ycEHiPJPUOR">
            <a:hlinkClick r:id="rId6"/>
          </p:cNvPr>
          <p:cNvPicPr>
            <a:picLocks noChangeAspect="1" noChangeArrowheads="1"/>
          </p:cNvPicPr>
          <p:nvPr/>
        </p:nvPicPr>
        <p:blipFill>
          <a:blip r:embed="rId7" cstate="print"/>
          <a:srcRect/>
          <a:stretch>
            <a:fillRect/>
          </a:stretch>
        </p:blipFill>
        <p:spPr bwMode="auto">
          <a:xfrm>
            <a:off x="4191000" y="2895600"/>
            <a:ext cx="1371600" cy="2017059"/>
          </a:xfrm>
          <a:prstGeom prst="rect">
            <a:avLst/>
          </a:prstGeom>
          <a:noFill/>
        </p:spPr>
      </p:pic>
      <p:pic>
        <p:nvPicPr>
          <p:cNvPr id="1034" name="Picture 10" descr="See full size image">
            <a:hlinkClick r:id="rId8"/>
          </p:cNvPr>
          <p:cNvPicPr>
            <a:picLocks noChangeAspect="1" noChangeArrowheads="1"/>
          </p:cNvPicPr>
          <p:nvPr/>
        </p:nvPicPr>
        <p:blipFill>
          <a:blip r:embed="rId9" cstate="print"/>
          <a:srcRect/>
          <a:stretch>
            <a:fillRect/>
          </a:stretch>
        </p:blipFill>
        <p:spPr bwMode="auto">
          <a:xfrm>
            <a:off x="4191000" y="4876800"/>
            <a:ext cx="1123950" cy="752476"/>
          </a:xfrm>
          <a:prstGeom prst="rect">
            <a:avLst/>
          </a:prstGeom>
          <a:noFill/>
        </p:spPr>
      </p:pic>
      <p:pic>
        <p:nvPicPr>
          <p:cNvPr id="1038" name="Picture 14" descr="http://www.whitegadget.com/attachments/compaq-hp/10911d1214050077-hp-dv3000-fine-touch-laptop-hp-dv3000-laptop.jpg"/>
          <p:cNvPicPr>
            <a:picLocks noChangeAspect="1" noChangeArrowheads="1"/>
          </p:cNvPicPr>
          <p:nvPr/>
        </p:nvPicPr>
        <p:blipFill>
          <a:blip r:embed="rId10" cstate="print"/>
          <a:srcRect/>
          <a:stretch>
            <a:fillRect/>
          </a:stretch>
        </p:blipFill>
        <p:spPr bwMode="auto">
          <a:xfrm>
            <a:off x="457200" y="1066800"/>
            <a:ext cx="3200400" cy="2400300"/>
          </a:xfrm>
          <a:prstGeom prst="rect">
            <a:avLst/>
          </a:prstGeom>
          <a:noFill/>
        </p:spPr>
      </p:pic>
      <p:pic>
        <p:nvPicPr>
          <p:cNvPr id="1040" name="Picture 16" descr="http://t1.gstatic.com/images?q=tbn:ANd9GcRQTwQrN2nLS32Mj1C_XRMe-fghZ3T4gO3TbhMUX2CKuruybdfK2Avvk9X4">
            <a:hlinkClick r:id="rId11"/>
          </p:cNvPr>
          <p:cNvPicPr>
            <a:picLocks noChangeAspect="1" noChangeArrowheads="1"/>
          </p:cNvPicPr>
          <p:nvPr/>
        </p:nvPicPr>
        <p:blipFill>
          <a:blip r:embed="rId12" cstate="print"/>
          <a:srcRect/>
          <a:stretch>
            <a:fillRect/>
          </a:stretch>
        </p:blipFill>
        <p:spPr bwMode="auto">
          <a:xfrm>
            <a:off x="5334000" y="5105400"/>
            <a:ext cx="2348866" cy="1371600"/>
          </a:xfrm>
          <a:prstGeom prst="rect">
            <a:avLst/>
          </a:prstGeom>
          <a:noFill/>
        </p:spPr>
      </p:pic>
      <p:sp>
        <p:nvSpPr>
          <p:cNvPr id="18" name="Rectangle 17"/>
          <p:cNvSpPr/>
          <p:nvPr/>
        </p:nvSpPr>
        <p:spPr>
          <a:xfrm>
            <a:off x="3048000" y="3200400"/>
            <a:ext cx="6858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9" name="TextBox 18"/>
          <p:cNvSpPr txBox="1"/>
          <p:nvPr/>
        </p:nvSpPr>
        <p:spPr>
          <a:xfrm>
            <a:off x="7086600" y="2590800"/>
            <a:ext cx="1762021" cy="276999"/>
          </a:xfrm>
          <a:prstGeom prst="rect">
            <a:avLst/>
          </a:prstGeom>
          <a:noFill/>
        </p:spPr>
        <p:txBody>
          <a:bodyPr wrap="none" rtlCol="0">
            <a:spAutoFit/>
          </a:bodyPr>
          <a:lstStyle/>
          <a:p>
            <a:r>
              <a:rPr lang="en-US" sz="1200" dirty="0" smtClean="0">
                <a:solidFill>
                  <a:schemeClr val="bg1"/>
                </a:solidFill>
                <a:latin typeface="Arial" pitchFamily="34" charset="0"/>
                <a:cs typeface="Arial" pitchFamily="34" charset="0"/>
              </a:rPr>
              <a:t>External drives/devices</a:t>
            </a:r>
            <a:endParaRPr lang="en-US" sz="1200" dirty="0">
              <a:solidFill>
                <a:schemeClr val="bg1"/>
              </a:solidFill>
              <a:latin typeface="Arial" pitchFamily="34" charset="0"/>
              <a:cs typeface="Arial" pitchFamily="34" charset="0"/>
            </a:endParaRPr>
          </a:p>
        </p:txBody>
      </p:sp>
      <p:pic>
        <p:nvPicPr>
          <p:cNvPr id="1026" name="Picture 2" descr="C:\Documents and Settings\JL0V408\Local Settings\Temporary Internet Files\Content.IE5\RBG82B9B\MC900230313[1].wmf"/>
          <p:cNvPicPr>
            <a:picLocks noChangeAspect="1" noChangeArrowheads="1"/>
          </p:cNvPicPr>
          <p:nvPr/>
        </p:nvPicPr>
        <p:blipFill>
          <a:blip r:embed="rId13" cstate="print"/>
          <a:srcRect/>
          <a:stretch>
            <a:fillRect/>
          </a:stretch>
        </p:blipFill>
        <p:spPr bwMode="auto">
          <a:xfrm>
            <a:off x="5638800" y="1676400"/>
            <a:ext cx="1685454" cy="1734493"/>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2" name="Picture 2" descr="key thumb"/>
          <p:cNvPicPr>
            <a:picLocks noGrp="1" noChangeAspect="1" noChangeArrowheads="1"/>
          </p:cNvPicPr>
          <p:nvPr>
            <p:ph/>
          </p:nvPr>
        </p:nvPicPr>
        <p:blipFill>
          <a:blip r:embed="rId3" cstate="print"/>
          <a:srcRect/>
          <a:stretch>
            <a:fillRect/>
          </a:stretch>
        </p:blipFill>
        <p:spPr>
          <a:xfrm>
            <a:off x="304799" y="838200"/>
            <a:ext cx="4077193" cy="3047999"/>
          </a:xfrm>
          <a:noFill/>
        </p:spPr>
      </p:pic>
      <p:pic>
        <p:nvPicPr>
          <p:cNvPr id="3" name="Picture 2" descr="pen thumb"/>
          <p:cNvPicPr>
            <a:picLocks noChangeAspect="1" noChangeArrowheads="1"/>
          </p:cNvPicPr>
          <p:nvPr/>
        </p:nvPicPr>
        <p:blipFill>
          <a:blip r:embed="rId4" cstate="print"/>
          <a:srcRect/>
          <a:stretch>
            <a:fillRect/>
          </a:stretch>
        </p:blipFill>
        <p:spPr>
          <a:xfrm>
            <a:off x="4419601" y="3429000"/>
            <a:ext cx="4495799" cy="3193279"/>
          </a:xfrm>
          <a:prstGeom prst="rect">
            <a:avLst/>
          </a:prstGeom>
          <a:noFill/>
        </p:spPr>
      </p:pic>
      <p:pic>
        <p:nvPicPr>
          <p:cNvPr id="4" name="Picture 2" descr="USB"/>
          <p:cNvPicPr>
            <a:picLocks noChangeAspect="1" noChangeArrowheads="1"/>
          </p:cNvPicPr>
          <p:nvPr/>
        </p:nvPicPr>
        <p:blipFill>
          <a:blip r:embed="rId5" cstate="print"/>
          <a:srcRect/>
          <a:stretch>
            <a:fillRect/>
          </a:stretch>
        </p:blipFill>
        <p:spPr>
          <a:xfrm>
            <a:off x="609600" y="4191000"/>
            <a:ext cx="2895600" cy="2417799"/>
          </a:xfrm>
          <a:prstGeom prst="rect">
            <a:avLst/>
          </a:prstGeom>
          <a:noFill/>
        </p:spPr>
      </p:pic>
      <p:sp>
        <p:nvSpPr>
          <p:cNvPr id="6" name="Rectangle 2"/>
          <p:cNvSpPr txBox="1">
            <a:spLocks noChangeArrowheads="1"/>
          </p:cNvSpPr>
          <p:nvPr/>
        </p:nvSpPr>
        <p:spPr>
          <a:xfrm>
            <a:off x="457200" y="0"/>
            <a:ext cx="8229600" cy="1143000"/>
          </a:xfrm>
          <a:prstGeom prst="rect">
            <a:avLst/>
          </a:prstGeom>
        </p:spPr>
        <p:txBody>
          <a:bodyPr vert="horz" lIns="91440" tIns="45720" rIns="91440" bIns="45720" rtlCol="0">
            <a:normAutofit fontScale="92500"/>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4400" b="1" i="0" u="none" strike="noStrike" kern="1200" cap="none" spc="0" normalizeH="0" baseline="0" noProof="0" dirty="0" smtClean="0">
                <a:ln>
                  <a:noFill/>
                </a:ln>
                <a:solidFill>
                  <a:schemeClr val="tx1"/>
                </a:solidFill>
                <a:effectLst/>
                <a:uLnTx/>
                <a:uFillTx/>
                <a:latin typeface="Arial" pitchFamily="34" charset="0"/>
                <a:cs typeface="Arial" pitchFamily="34" charset="0"/>
              </a:rPr>
              <a:t>Unusual Digital Media Examples</a:t>
            </a:r>
          </a:p>
        </p:txBody>
      </p:sp>
      <p:sp>
        <p:nvSpPr>
          <p:cNvPr id="8" name="TextBox 7"/>
          <p:cNvSpPr txBox="1"/>
          <p:nvPr/>
        </p:nvSpPr>
        <p:spPr>
          <a:xfrm>
            <a:off x="4343400" y="1591270"/>
            <a:ext cx="4648200" cy="646331"/>
          </a:xfrm>
          <a:prstGeom prst="rect">
            <a:avLst/>
          </a:prstGeom>
          <a:noFill/>
          <a:ln w="3175">
            <a:solidFill>
              <a:schemeClr val="tx1"/>
            </a:solidFill>
          </a:ln>
        </p:spPr>
        <p:txBody>
          <a:bodyPr wrap="square" rtlCol="0">
            <a:spAutoFit/>
          </a:bodyPr>
          <a:lstStyle/>
          <a:p>
            <a:pPr algn="ctr"/>
            <a:r>
              <a:rPr lang="en-US" b="1" dirty="0" smtClean="0">
                <a:latin typeface="Arial" pitchFamily="34" charset="0"/>
                <a:cs typeface="Arial" pitchFamily="34" charset="0"/>
              </a:rPr>
              <a:t>USB devices can be disguised or hidden in any number of everyday items.</a:t>
            </a:r>
            <a:endParaRPr lang="en-US" b="1" dirty="0">
              <a:latin typeface="Arial" pitchFamily="34" charset="0"/>
              <a:cs typeface="Arial" pitchFamily="34" charset="0"/>
            </a:endParaRPr>
          </a:p>
        </p:txBody>
      </p:sp>
      <p:sp>
        <p:nvSpPr>
          <p:cNvPr id="7" name="TextBox 6"/>
          <p:cNvSpPr txBox="1"/>
          <p:nvPr/>
        </p:nvSpPr>
        <p:spPr>
          <a:xfrm>
            <a:off x="381000" y="2362200"/>
            <a:ext cx="990600" cy="400110"/>
          </a:xfrm>
          <a:prstGeom prst="rect">
            <a:avLst/>
          </a:prstGeom>
          <a:noFill/>
        </p:spPr>
        <p:txBody>
          <a:bodyPr wrap="square" rtlCol="0">
            <a:spAutoFit/>
          </a:bodyPr>
          <a:lstStyle/>
          <a:p>
            <a:r>
              <a:rPr lang="en-US" sz="1000" dirty="0" smtClean="0">
                <a:solidFill>
                  <a:schemeClr val="bg1"/>
                </a:solidFill>
              </a:rPr>
              <a:t>Micro/Solid State Drive</a:t>
            </a:r>
            <a:endParaRPr lang="en-US" sz="1000" dirty="0">
              <a:solidFill>
                <a:schemeClr val="bg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4" name="Content Placeholder 2" descr="micro_sd_card.jpg"/>
          <p:cNvPicPr>
            <a:picLocks noGrp="1" noChangeAspect="1"/>
          </p:cNvPicPr>
          <p:nvPr>
            <p:ph/>
          </p:nvPr>
        </p:nvPicPr>
        <p:blipFill>
          <a:blip r:embed="rId3" cstate="print"/>
          <a:srcRect/>
          <a:stretch>
            <a:fillRect/>
          </a:stretch>
        </p:blipFill>
        <p:spPr>
          <a:xfrm>
            <a:off x="228600" y="4664245"/>
            <a:ext cx="2601913" cy="1954043"/>
          </a:xfrm>
        </p:spPr>
      </p:pic>
      <p:pic>
        <p:nvPicPr>
          <p:cNvPr id="136195" name="Picture 3" descr="sansa_view_with_micro_sd_card.jpg"/>
          <p:cNvPicPr>
            <a:picLocks noChangeAspect="1"/>
          </p:cNvPicPr>
          <p:nvPr/>
        </p:nvPicPr>
        <p:blipFill>
          <a:blip r:embed="rId4" cstate="print"/>
          <a:srcRect/>
          <a:stretch>
            <a:fillRect/>
          </a:stretch>
        </p:blipFill>
        <p:spPr bwMode="auto">
          <a:xfrm>
            <a:off x="2265606" y="1848949"/>
            <a:ext cx="2895600" cy="2303951"/>
          </a:xfrm>
          <a:prstGeom prst="rect">
            <a:avLst/>
          </a:prstGeom>
          <a:noFill/>
          <a:ln w="9525">
            <a:noFill/>
            <a:miter lim="800000"/>
            <a:headEnd/>
            <a:tailEnd/>
          </a:ln>
        </p:spPr>
      </p:pic>
      <p:sp>
        <p:nvSpPr>
          <p:cNvPr id="115716" name="TextBox 4"/>
          <p:cNvSpPr txBox="1">
            <a:spLocks noChangeArrowheads="1"/>
          </p:cNvSpPr>
          <p:nvPr/>
        </p:nvSpPr>
        <p:spPr bwMode="auto">
          <a:xfrm>
            <a:off x="381000" y="381000"/>
            <a:ext cx="8382000" cy="1015663"/>
          </a:xfrm>
          <a:prstGeom prst="rect">
            <a:avLst/>
          </a:prstGeom>
          <a:noFill/>
          <a:ln w="9525">
            <a:noFill/>
            <a:miter lim="800000"/>
            <a:headEnd/>
            <a:tailEnd/>
          </a:ln>
        </p:spPr>
        <p:txBody>
          <a:bodyPr wrap="square">
            <a:spAutoFit/>
          </a:bodyPr>
          <a:lstStyle/>
          <a:p>
            <a:pPr>
              <a:defRPr/>
            </a:pPr>
            <a:r>
              <a:rPr lang="en-US" sz="3000" b="1" dirty="0">
                <a:latin typeface="Arial" pitchFamily="34" charset="0"/>
                <a:cs typeface="Arial" pitchFamily="34" charset="0"/>
              </a:rPr>
              <a:t>Extremely concealable media, can be found &amp; stored anywhere…</a:t>
            </a:r>
          </a:p>
        </p:txBody>
      </p:sp>
      <p:sp>
        <p:nvSpPr>
          <p:cNvPr id="115717" name="TextBox 5"/>
          <p:cNvSpPr txBox="1">
            <a:spLocks noChangeArrowheads="1"/>
          </p:cNvSpPr>
          <p:nvPr/>
        </p:nvSpPr>
        <p:spPr bwMode="auto">
          <a:xfrm>
            <a:off x="533400" y="4191000"/>
            <a:ext cx="1698625" cy="369888"/>
          </a:xfrm>
          <a:prstGeom prst="rect">
            <a:avLst/>
          </a:prstGeom>
          <a:noFill/>
          <a:ln w="9525">
            <a:noFill/>
            <a:miter lim="800000"/>
            <a:headEnd/>
            <a:tailEnd/>
          </a:ln>
        </p:spPr>
        <p:txBody>
          <a:bodyPr wrap="none">
            <a:spAutoFit/>
          </a:bodyPr>
          <a:lstStyle/>
          <a:p>
            <a:pPr>
              <a:defRPr/>
            </a:pPr>
            <a:r>
              <a:rPr lang="en-US" dirty="0">
                <a:latin typeface="Arial" pitchFamily="34" charset="0"/>
                <a:cs typeface="Arial" pitchFamily="34" charset="0"/>
              </a:rPr>
              <a:t>Micro SD Card</a:t>
            </a:r>
          </a:p>
        </p:txBody>
      </p:sp>
      <p:sp>
        <p:nvSpPr>
          <p:cNvPr id="115718" name="TextBox 6"/>
          <p:cNvSpPr txBox="1">
            <a:spLocks noChangeArrowheads="1"/>
          </p:cNvSpPr>
          <p:nvPr/>
        </p:nvSpPr>
        <p:spPr bwMode="auto">
          <a:xfrm>
            <a:off x="1506781" y="1810849"/>
            <a:ext cx="2206625" cy="369888"/>
          </a:xfrm>
          <a:prstGeom prst="rect">
            <a:avLst/>
          </a:prstGeom>
          <a:noFill/>
          <a:ln w="9525">
            <a:noFill/>
            <a:miter lim="800000"/>
            <a:headEnd/>
            <a:tailEnd/>
          </a:ln>
        </p:spPr>
        <p:txBody>
          <a:bodyPr wrap="none">
            <a:spAutoFit/>
          </a:bodyPr>
          <a:lstStyle/>
          <a:p>
            <a:pPr>
              <a:defRPr/>
            </a:pPr>
            <a:r>
              <a:rPr lang="en-US" dirty="0" err="1">
                <a:latin typeface="Arial" pitchFamily="34" charset="0"/>
                <a:cs typeface="Arial" pitchFamily="34" charset="0"/>
              </a:rPr>
              <a:t>Sansa</a:t>
            </a:r>
            <a:r>
              <a:rPr lang="en-US" dirty="0">
                <a:latin typeface="Arial" pitchFamily="34" charset="0"/>
                <a:cs typeface="Arial" pitchFamily="34" charset="0"/>
              </a:rPr>
              <a:t> Video Player</a:t>
            </a:r>
          </a:p>
        </p:txBody>
      </p:sp>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615866" y="1860672"/>
            <a:ext cx="2769065" cy="47114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6019800" y="1571223"/>
            <a:ext cx="1781908" cy="369332"/>
          </a:xfrm>
          <a:prstGeom prst="rect">
            <a:avLst/>
          </a:prstGeom>
          <a:noFill/>
        </p:spPr>
        <p:txBody>
          <a:bodyPr wrap="square" rtlCol="0">
            <a:spAutoFit/>
          </a:bodyPr>
          <a:lstStyle/>
          <a:p>
            <a:r>
              <a:rPr lang="en-US" dirty="0" smtClean="0">
                <a:latin typeface="Arial" pitchFamily="34" charset="0"/>
                <a:cs typeface="Arial" pitchFamily="34" charset="0"/>
              </a:rPr>
              <a:t>USB Devices</a:t>
            </a:r>
            <a:endParaRPr lang="en-US" dirty="0">
              <a:latin typeface="Arial" pitchFamily="34" charset="0"/>
              <a:cs typeface="Arial" pitchFamily="34" charset="0"/>
            </a:endParaRPr>
          </a:p>
        </p:txBody>
      </p:sp>
      <p:sp>
        <p:nvSpPr>
          <p:cNvPr id="3" name="TextBox 2"/>
          <p:cNvSpPr txBox="1"/>
          <p:nvPr/>
        </p:nvSpPr>
        <p:spPr>
          <a:xfrm>
            <a:off x="5782115" y="6324600"/>
            <a:ext cx="1611339" cy="184666"/>
          </a:xfrm>
          <a:prstGeom prst="rect">
            <a:avLst/>
          </a:prstGeom>
          <a:noFill/>
        </p:spPr>
        <p:txBody>
          <a:bodyPr wrap="none" rtlCol="0">
            <a:spAutoFit/>
          </a:bodyPr>
          <a:lstStyle/>
          <a:p>
            <a:r>
              <a:rPr lang="en-US" sz="600" dirty="0">
                <a:solidFill>
                  <a:schemeClr val="accent1"/>
                </a:solidFill>
                <a:latin typeface="Arial" pitchFamily="34" charset="0"/>
                <a:cs typeface="Arial" pitchFamily="34" charset="0"/>
              </a:rPr>
              <a:t>http://china.getusb.info/?s=%E4%BD%A0</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990600" y="2514600"/>
            <a:ext cx="3124200" cy="2318134"/>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5562600" y="1752600"/>
            <a:ext cx="2362200" cy="3093855"/>
          </a:xfrm>
          <a:prstGeom prst="rect">
            <a:avLst/>
          </a:prstGeom>
          <a:noFill/>
          <a:ln w="9525">
            <a:noFill/>
            <a:miter lim="800000"/>
            <a:headEnd/>
            <a:tailEnd/>
          </a:ln>
          <a:effectLst/>
        </p:spPr>
      </p:pic>
      <p:sp>
        <p:nvSpPr>
          <p:cNvPr id="4" name="Rectangle 3"/>
          <p:cNvSpPr/>
          <p:nvPr/>
        </p:nvSpPr>
        <p:spPr>
          <a:xfrm>
            <a:off x="609600" y="533400"/>
            <a:ext cx="7391400" cy="769441"/>
          </a:xfrm>
          <a:prstGeom prst="rect">
            <a:avLst/>
          </a:prstGeom>
        </p:spPr>
        <p:txBody>
          <a:bodyPr wrap="square">
            <a:spAutoFit/>
          </a:bodyPr>
          <a:lstStyle/>
          <a:p>
            <a:pPr algn="ctr"/>
            <a:r>
              <a:rPr lang="en-US" sz="4400" b="1" dirty="0" smtClean="0">
                <a:latin typeface="Arial" pitchFamily="34" charset="0"/>
                <a:cs typeface="Arial" pitchFamily="34" charset="0"/>
              </a:rPr>
              <a:t>DATA STORAGE DEVICES</a:t>
            </a:r>
            <a:endParaRPr lang="en-US" sz="4400" dirty="0">
              <a:latin typeface="Arial" pitchFamily="34" charset="0"/>
              <a:cs typeface="Arial" pitchFamily="34" charset="0"/>
            </a:endParaRPr>
          </a:p>
        </p:txBody>
      </p:sp>
      <p:sp>
        <p:nvSpPr>
          <p:cNvPr id="5" name="TextBox 4"/>
          <p:cNvSpPr txBox="1"/>
          <p:nvPr/>
        </p:nvSpPr>
        <p:spPr>
          <a:xfrm>
            <a:off x="990600" y="5105400"/>
            <a:ext cx="3352800" cy="369332"/>
          </a:xfrm>
          <a:prstGeom prst="rect">
            <a:avLst/>
          </a:prstGeom>
          <a:noFill/>
        </p:spPr>
        <p:txBody>
          <a:bodyPr wrap="square" rtlCol="0">
            <a:spAutoFit/>
          </a:bodyPr>
          <a:lstStyle/>
          <a:p>
            <a:pPr algn="ctr"/>
            <a:r>
              <a:rPr lang="en-US" dirty="0" smtClean="0">
                <a:latin typeface="Arial" pitchFamily="34" charset="0"/>
                <a:cs typeface="Arial" pitchFamily="34" charset="0"/>
              </a:rPr>
              <a:t>SIM Card from Cellular Phone</a:t>
            </a:r>
            <a:endParaRPr lang="en-US" dirty="0">
              <a:latin typeface="Arial" pitchFamily="34" charset="0"/>
              <a:cs typeface="Arial" pitchFamily="34" charset="0"/>
            </a:endParaRPr>
          </a:p>
        </p:txBody>
      </p:sp>
      <p:sp>
        <p:nvSpPr>
          <p:cNvPr id="7" name="TextBox 6"/>
          <p:cNvSpPr txBox="1"/>
          <p:nvPr/>
        </p:nvSpPr>
        <p:spPr>
          <a:xfrm>
            <a:off x="5257800" y="5105400"/>
            <a:ext cx="3276600" cy="369332"/>
          </a:xfrm>
          <a:prstGeom prst="rect">
            <a:avLst/>
          </a:prstGeom>
          <a:noFill/>
        </p:spPr>
        <p:txBody>
          <a:bodyPr wrap="square" rtlCol="0">
            <a:spAutoFit/>
          </a:bodyPr>
          <a:lstStyle/>
          <a:p>
            <a:pPr algn="ctr"/>
            <a:r>
              <a:rPr lang="en-US" dirty="0" smtClean="0">
                <a:latin typeface="Arial" pitchFamily="34" charset="0"/>
                <a:cs typeface="Arial" pitchFamily="34" charset="0"/>
              </a:rPr>
              <a:t>SD Card from Digital Camera</a:t>
            </a: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itle 1"/>
          <p:cNvSpPr>
            <a:spLocks noGrp="1"/>
          </p:cNvSpPr>
          <p:nvPr>
            <p:ph type="title"/>
          </p:nvPr>
        </p:nvSpPr>
        <p:spPr>
          <a:xfrm>
            <a:off x="457200" y="274638"/>
            <a:ext cx="8229600" cy="1477962"/>
          </a:xfrm>
        </p:spPr>
        <p:txBody>
          <a:bodyPr>
            <a:normAutofit fontScale="90000"/>
          </a:bodyPr>
          <a:lstStyle/>
          <a:p>
            <a:r>
              <a:rPr lang="en-US" b="1" dirty="0" smtClean="0">
                <a:latin typeface="Arial" pitchFamily="34" charset="0"/>
                <a:cs typeface="Arial" pitchFamily="34" charset="0"/>
              </a:rPr>
              <a:t/>
            </a:r>
            <a:br>
              <a:rPr lang="en-US" b="1" dirty="0" smtClean="0">
                <a:latin typeface="Arial" pitchFamily="34" charset="0"/>
                <a:cs typeface="Arial" pitchFamily="34" charset="0"/>
              </a:rPr>
            </a:br>
            <a:r>
              <a:rPr lang="en-US" b="1" dirty="0" smtClean="0">
                <a:latin typeface="Arial" pitchFamily="34" charset="0"/>
                <a:cs typeface="Arial" pitchFamily="34" charset="0"/>
              </a:rPr>
              <a:t>SMART PHONES</a:t>
            </a:r>
            <a:br>
              <a:rPr lang="en-US" b="1" dirty="0" smtClean="0">
                <a:latin typeface="Arial" pitchFamily="34" charset="0"/>
                <a:cs typeface="Arial" pitchFamily="34" charset="0"/>
              </a:rPr>
            </a:br>
            <a:r>
              <a:rPr lang="en-US" b="1" dirty="0" smtClean="0">
                <a:latin typeface="Arial" pitchFamily="34" charset="0"/>
                <a:cs typeface="Arial" pitchFamily="34" charset="0"/>
              </a:rPr>
              <a:t>and </a:t>
            </a:r>
            <a:br>
              <a:rPr lang="en-US" b="1" dirty="0" smtClean="0">
                <a:latin typeface="Arial" pitchFamily="34" charset="0"/>
                <a:cs typeface="Arial" pitchFamily="34" charset="0"/>
              </a:rPr>
            </a:br>
            <a:r>
              <a:rPr lang="en-US" b="1" dirty="0" smtClean="0">
                <a:latin typeface="Arial" pitchFamily="34" charset="0"/>
                <a:cs typeface="Arial" pitchFamily="34" charset="0"/>
              </a:rPr>
              <a:t>GPS DEVICES</a:t>
            </a:r>
          </a:p>
        </p:txBody>
      </p:sp>
      <p:pic>
        <p:nvPicPr>
          <p:cNvPr id="145411" name="Picture 2" descr="E:\DCIM\100NIKON\DSCN4258.JPG"/>
          <p:cNvPicPr>
            <a:picLocks noGrp="1" noChangeAspect="1" noChangeArrowheads="1"/>
          </p:cNvPicPr>
          <p:nvPr>
            <p:ph idx="1"/>
          </p:nvPr>
        </p:nvPicPr>
        <p:blipFill>
          <a:blip r:embed="rId3" cstate="print"/>
          <a:srcRect/>
          <a:stretch>
            <a:fillRect/>
          </a:stretch>
        </p:blipFill>
        <p:spPr>
          <a:xfrm>
            <a:off x="609600" y="3505200"/>
            <a:ext cx="3800083" cy="2849562"/>
          </a:xfrm>
          <a:noFill/>
        </p:spPr>
      </p:pic>
      <p:pic>
        <p:nvPicPr>
          <p:cNvPr id="4" name="Picture 5" descr="C:\My Documents\PRESENTATIONS\DSCN1130.JPG"/>
          <p:cNvPicPr>
            <a:picLocks noChangeAspect="1" noChangeArrowheads="1"/>
          </p:cNvPicPr>
          <p:nvPr/>
        </p:nvPicPr>
        <p:blipFill>
          <a:blip r:embed="rId4" cstate="print"/>
          <a:srcRect/>
          <a:stretch>
            <a:fillRect/>
          </a:stretch>
        </p:blipFill>
        <p:spPr bwMode="auto">
          <a:xfrm>
            <a:off x="6858000" y="5486400"/>
            <a:ext cx="1676399" cy="1257300"/>
          </a:xfrm>
          <a:prstGeom prst="rect">
            <a:avLst/>
          </a:prstGeom>
          <a:noFill/>
        </p:spPr>
      </p:pic>
      <p:pic>
        <p:nvPicPr>
          <p:cNvPr id="5" name="Picture 2" descr="C:\My Documents\PRESENTATIONS\DSCN1131.JPG"/>
          <p:cNvPicPr>
            <a:picLocks noChangeAspect="1" noChangeArrowheads="1"/>
          </p:cNvPicPr>
          <p:nvPr/>
        </p:nvPicPr>
        <p:blipFill>
          <a:blip r:embed="rId5" cstate="print"/>
          <a:srcRect/>
          <a:stretch>
            <a:fillRect/>
          </a:stretch>
        </p:blipFill>
        <p:spPr bwMode="auto">
          <a:xfrm>
            <a:off x="685800" y="1600200"/>
            <a:ext cx="1574800" cy="1181100"/>
          </a:xfrm>
          <a:prstGeom prst="rect">
            <a:avLst/>
          </a:prstGeom>
          <a:noFill/>
        </p:spPr>
      </p:pic>
      <p:pic>
        <p:nvPicPr>
          <p:cNvPr id="21506" name="Picture 2" descr="L:\DCIM\101NIKON\DSCN1132.JPG"/>
          <p:cNvPicPr>
            <a:picLocks noChangeAspect="1" noChangeArrowheads="1"/>
          </p:cNvPicPr>
          <p:nvPr/>
        </p:nvPicPr>
        <p:blipFill>
          <a:blip r:embed="rId6" cstate="print"/>
          <a:srcRect/>
          <a:stretch>
            <a:fillRect/>
          </a:stretch>
        </p:blipFill>
        <p:spPr bwMode="auto">
          <a:xfrm>
            <a:off x="5638800" y="2590800"/>
            <a:ext cx="2889250" cy="2166938"/>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8" name="Picture 2" descr="E:\DSCN0381.JPG"/>
          <p:cNvPicPr>
            <a:picLocks noChangeAspect="1" noChangeArrowheads="1"/>
          </p:cNvPicPr>
          <p:nvPr/>
        </p:nvPicPr>
        <p:blipFill>
          <a:blip r:embed="rId3" cstate="print"/>
          <a:srcRect/>
          <a:stretch>
            <a:fillRect/>
          </a:stretch>
        </p:blipFill>
        <p:spPr bwMode="auto">
          <a:xfrm>
            <a:off x="1069975" y="344487"/>
            <a:ext cx="7083425" cy="5313371"/>
          </a:xfrm>
          <a:prstGeom prst="rect">
            <a:avLst/>
          </a:prstGeom>
          <a:noFill/>
          <a:ln w="9525">
            <a:noFill/>
            <a:miter lim="800000"/>
            <a:headEnd/>
            <a:tailEnd/>
          </a:ln>
        </p:spPr>
      </p:pic>
      <p:sp>
        <p:nvSpPr>
          <p:cNvPr id="147459" name="TextBox 4"/>
          <p:cNvSpPr txBox="1">
            <a:spLocks noChangeArrowheads="1"/>
          </p:cNvSpPr>
          <p:nvPr/>
        </p:nvSpPr>
        <p:spPr bwMode="auto">
          <a:xfrm>
            <a:off x="1066800" y="5867400"/>
            <a:ext cx="7086600" cy="369888"/>
          </a:xfrm>
          <a:prstGeom prst="rect">
            <a:avLst/>
          </a:prstGeom>
          <a:noFill/>
          <a:ln w="9525">
            <a:solidFill>
              <a:schemeClr val="tx1"/>
            </a:solidFill>
            <a:miter lim="800000"/>
            <a:headEnd/>
            <a:tailEnd/>
          </a:ln>
        </p:spPr>
        <p:txBody>
          <a:bodyPr wrap="square">
            <a:spAutoFit/>
          </a:bodyPr>
          <a:lstStyle/>
          <a:p>
            <a:pPr algn="ctr"/>
            <a:r>
              <a:rPr lang="en-US" b="1" dirty="0">
                <a:latin typeface="Arial" charset="0"/>
                <a:cs typeface="Arial" charset="0"/>
              </a:rPr>
              <a:t>Use of </a:t>
            </a:r>
            <a:r>
              <a:rPr lang="en-US" b="1" dirty="0" err="1">
                <a:latin typeface="Arial" charset="0"/>
                <a:cs typeface="Arial" charset="0"/>
              </a:rPr>
              <a:t>CelleBrite</a:t>
            </a:r>
            <a:r>
              <a:rPr lang="en-US" b="1" dirty="0">
                <a:latin typeface="Arial" charset="0"/>
                <a:cs typeface="Arial" charset="0"/>
              </a:rPr>
              <a:t> UFED to </a:t>
            </a:r>
            <a:r>
              <a:rPr lang="en-US" b="1" dirty="0" smtClean="0">
                <a:latin typeface="Arial" charset="0"/>
                <a:cs typeface="Arial" charset="0"/>
              </a:rPr>
              <a:t>extract evidence </a:t>
            </a:r>
            <a:r>
              <a:rPr lang="en-US" b="1" dirty="0">
                <a:latin typeface="Arial" charset="0"/>
                <a:cs typeface="Arial" charset="0"/>
              </a:rPr>
              <a:t>from a cell phone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a:xfrm>
            <a:off x="457200" y="228600"/>
            <a:ext cx="8229600" cy="715963"/>
          </a:xfrm>
        </p:spPr>
        <p:txBody>
          <a:bodyPr>
            <a:noAutofit/>
          </a:bodyPr>
          <a:lstStyle/>
          <a:p>
            <a:pPr eaLnBrk="1" hangingPunct="1"/>
            <a:r>
              <a:rPr lang="en-US" b="1" dirty="0" smtClean="0">
                <a:latin typeface="Arial" pitchFamily="34" charset="0"/>
                <a:cs typeface="Arial" pitchFamily="34" charset="0"/>
              </a:rPr>
              <a:t>Collection of Evidence</a:t>
            </a:r>
          </a:p>
        </p:txBody>
      </p:sp>
      <p:sp>
        <p:nvSpPr>
          <p:cNvPr id="147459" name="Rectangle 3"/>
          <p:cNvSpPr>
            <a:spLocks noChangeArrowheads="1"/>
          </p:cNvSpPr>
          <p:nvPr/>
        </p:nvSpPr>
        <p:spPr bwMode="auto">
          <a:xfrm>
            <a:off x="381000" y="1219200"/>
            <a:ext cx="4953000" cy="5029200"/>
          </a:xfrm>
          <a:prstGeom prst="rect">
            <a:avLst/>
          </a:prstGeom>
          <a:noFill/>
          <a:ln w="9525">
            <a:noFill/>
            <a:miter lim="800000"/>
            <a:headEnd/>
            <a:tailEnd/>
          </a:ln>
        </p:spPr>
        <p:txBody>
          <a:bodyPr/>
          <a:lstStyle/>
          <a:p>
            <a:pPr marL="342900" indent="-342900" algn="l">
              <a:lnSpc>
                <a:spcPct val="80000"/>
              </a:lnSpc>
              <a:spcBef>
                <a:spcPct val="20000"/>
              </a:spcBef>
            </a:pPr>
            <a:r>
              <a:rPr lang="en-US" sz="2000" b="1" dirty="0" smtClean="0">
                <a:latin typeface="Arial" charset="0"/>
              </a:rPr>
              <a:t>Generally, if the device is OFF, leave it OFF.</a:t>
            </a:r>
          </a:p>
          <a:p>
            <a:pPr marL="342900" indent="-342900" algn="l">
              <a:lnSpc>
                <a:spcPct val="80000"/>
              </a:lnSpc>
              <a:spcBef>
                <a:spcPct val="20000"/>
              </a:spcBef>
            </a:pPr>
            <a:endParaRPr lang="en-US" sz="2000" b="1" dirty="0" smtClean="0">
              <a:latin typeface="Arial" charset="0"/>
            </a:endParaRPr>
          </a:p>
          <a:p>
            <a:pPr marL="342900" indent="-342900" algn="l">
              <a:lnSpc>
                <a:spcPct val="80000"/>
              </a:lnSpc>
              <a:spcBef>
                <a:spcPct val="20000"/>
              </a:spcBef>
            </a:pPr>
            <a:r>
              <a:rPr lang="en-US" sz="2000" b="1" dirty="0" smtClean="0">
                <a:latin typeface="Arial" charset="0"/>
              </a:rPr>
              <a:t>Computer collection versus Mobile device collection</a:t>
            </a:r>
          </a:p>
          <a:p>
            <a:pPr marL="342900" indent="-342900" algn="l">
              <a:lnSpc>
                <a:spcPct val="80000"/>
              </a:lnSpc>
              <a:spcBef>
                <a:spcPct val="20000"/>
              </a:spcBef>
              <a:buFont typeface="Arial" pitchFamily="34" charset="0"/>
              <a:buChar char="•"/>
            </a:pPr>
            <a:r>
              <a:rPr lang="en-US" sz="2000" dirty="0" smtClean="0">
                <a:latin typeface="Arial" charset="0"/>
              </a:rPr>
              <a:t>Possibility of mobile device connecting to the service provider’s network</a:t>
            </a:r>
          </a:p>
          <a:p>
            <a:pPr marL="800100" lvl="1" indent="-342900">
              <a:lnSpc>
                <a:spcPct val="80000"/>
              </a:lnSpc>
              <a:spcBef>
                <a:spcPct val="20000"/>
              </a:spcBef>
              <a:buFont typeface="Arial" pitchFamily="34" charset="0"/>
              <a:buChar char="•"/>
            </a:pPr>
            <a:r>
              <a:rPr lang="en-US" sz="2000" dirty="0" smtClean="0">
                <a:latin typeface="Arial" charset="0"/>
              </a:rPr>
              <a:t>Erase data</a:t>
            </a:r>
          </a:p>
          <a:p>
            <a:pPr marL="800100" lvl="1" indent="-342900">
              <a:lnSpc>
                <a:spcPct val="80000"/>
              </a:lnSpc>
              <a:spcBef>
                <a:spcPct val="20000"/>
              </a:spcBef>
              <a:buFont typeface="Arial" pitchFamily="34" charset="0"/>
              <a:buChar char="•"/>
            </a:pPr>
            <a:r>
              <a:rPr lang="en-US" sz="2000" dirty="0" smtClean="0">
                <a:latin typeface="Arial" charset="0"/>
              </a:rPr>
              <a:t>New messages overwrite deleted files</a:t>
            </a:r>
          </a:p>
          <a:p>
            <a:pPr marL="800100" lvl="1" indent="-342900">
              <a:lnSpc>
                <a:spcPct val="80000"/>
              </a:lnSpc>
              <a:spcBef>
                <a:spcPct val="20000"/>
              </a:spcBef>
              <a:buFont typeface="Arial" pitchFamily="34" charset="0"/>
              <a:buChar char="•"/>
            </a:pPr>
            <a:r>
              <a:rPr lang="en-US" sz="2000" dirty="0" smtClean="0">
                <a:latin typeface="Arial" charset="0"/>
              </a:rPr>
              <a:t>Save battery power</a:t>
            </a:r>
            <a:endParaRPr lang="en-US" sz="2000" dirty="0">
              <a:latin typeface="Arial" charset="0"/>
            </a:endParaRPr>
          </a:p>
          <a:p>
            <a:pPr marL="742950" lvl="1" indent="-285750" algn="l">
              <a:lnSpc>
                <a:spcPct val="80000"/>
              </a:lnSpc>
              <a:spcBef>
                <a:spcPct val="20000"/>
              </a:spcBef>
              <a:buFontTx/>
              <a:buChar char="–"/>
            </a:pPr>
            <a:endParaRPr lang="en-US" sz="2000" dirty="0">
              <a:latin typeface="Arial" charset="0"/>
            </a:endParaRPr>
          </a:p>
          <a:p>
            <a:pPr marL="342900" indent="-342900" algn="l">
              <a:lnSpc>
                <a:spcPct val="80000"/>
              </a:lnSpc>
              <a:spcBef>
                <a:spcPct val="20000"/>
              </a:spcBef>
              <a:buFontTx/>
              <a:buChar char="•"/>
            </a:pPr>
            <a:r>
              <a:rPr lang="en-US" sz="2000" dirty="0">
                <a:latin typeface="Arial" charset="0"/>
              </a:rPr>
              <a:t>Wire Tap </a:t>
            </a:r>
            <a:r>
              <a:rPr lang="en-US" sz="2000" dirty="0" smtClean="0">
                <a:latin typeface="Arial" charset="0"/>
              </a:rPr>
              <a:t>Considerations (date of search warrant or consent to search)</a:t>
            </a:r>
            <a:endParaRPr lang="en-US" sz="2000" dirty="0">
              <a:latin typeface="Arial" charset="0"/>
            </a:endParaRPr>
          </a:p>
          <a:p>
            <a:pPr marL="342900" indent="-342900" algn="l">
              <a:lnSpc>
                <a:spcPct val="80000"/>
              </a:lnSpc>
              <a:spcBef>
                <a:spcPct val="20000"/>
              </a:spcBef>
            </a:pPr>
            <a:endParaRPr lang="en-US" sz="2800" dirty="0" smtClean="0">
              <a:latin typeface="Arial" charset="0"/>
            </a:endParaRPr>
          </a:p>
          <a:p>
            <a:pPr marL="342900" indent="-342900" algn="l">
              <a:lnSpc>
                <a:spcPct val="80000"/>
              </a:lnSpc>
              <a:spcBef>
                <a:spcPct val="20000"/>
              </a:spcBef>
            </a:pPr>
            <a:r>
              <a:rPr lang="en-US" sz="2800" dirty="0" smtClean="0">
                <a:latin typeface="Arial" charset="0"/>
              </a:rPr>
              <a:t>Preventing data loss is key</a:t>
            </a:r>
            <a:endParaRPr lang="en-US" sz="2800" dirty="0">
              <a:latin typeface="Arial" charset="0"/>
            </a:endParaRPr>
          </a:p>
        </p:txBody>
      </p:sp>
      <p:pic>
        <p:nvPicPr>
          <p:cNvPr id="4" name="Picture 4"/>
          <p:cNvPicPr>
            <a:picLocks noChangeAspect="1" noChangeArrowheads="1"/>
          </p:cNvPicPr>
          <p:nvPr/>
        </p:nvPicPr>
        <p:blipFill>
          <a:blip r:embed="rId3" cstate="print"/>
          <a:srcRect/>
          <a:stretch>
            <a:fillRect/>
          </a:stretch>
        </p:blipFill>
        <p:spPr>
          <a:xfrm>
            <a:off x="5867400" y="1265237"/>
            <a:ext cx="2514600" cy="452596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457200" y="762000"/>
            <a:ext cx="8229600" cy="5334000"/>
          </a:xfrm>
        </p:spPr>
        <p:txBody>
          <a:bodyPr/>
          <a:lstStyle/>
          <a:p>
            <a:pPr eaLnBrk="1" hangingPunct="1"/>
            <a:r>
              <a:rPr lang="en-US" sz="6600" b="1" dirty="0" smtClean="0">
                <a:latin typeface="Arial Black" pitchFamily="34" charset="0"/>
              </a:rPr>
              <a:t>DIGITAL MULTIMEDIA EVIDENCE EXAMINATION</a:t>
            </a:r>
            <a:br>
              <a:rPr lang="en-US" sz="6600" b="1" dirty="0" smtClean="0">
                <a:latin typeface="Arial Black" pitchFamily="34" charset="0"/>
              </a:rPr>
            </a:br>
            <a:r>
              <a:rPr lang="en-US" sz="3600" dirty="0" smtClean="0">
                <a:latin typeface="Arial Black" pitchFamily="34" charset="0"/>
              </a:rPr>
              <a:t>(Computer Forensics)</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457200" y="304800"/>
            <a:ext cx="8229600" cy="1143000"/>
          </a:xfrm>
        </p:spPr>
        <p:txBody>
          <a:bodyPr>
            <a:normAutofit fontScale="90000"/>
          </a:bodyPr>
          <a:lstStyle/>
          <a:p>
            <a:pPr eaLnBrk="1" hangingPunct="1"/>
            <a:r>
              <a:rPr lang="en-US" b="1" dirty="0" smtClean="0">
                <a:latin typeface="Arial" pitchFamily="34" charset="0"/>
                <a:cs typeface="Arial" pitchFamily="34" charset="0"/>
              </a:rPr>
              <a:t>Recoverable Data</a:t>
            </a:r>
            <a:br>
              <a:rPr lang="en-US" b="1" dirty="0" smtClean="0">
                <a:latin typeface="Arial" pitchFamily="34" charset="0"/>
                <a:cs typeface="Arial" pitchFamily="34" charset="0"/>
              </a:rPr>
            </a:br>
            <a:r>
              <a:rPr lang="en-US" b="1" dirty="0" smtClean="0">
                <a:latin typeface="Arial" pitchFamily="34" charset="0"/>
                <a:cs typeface="Arial" pitchFamily="34" charset="0"/>
              </a:rPr>
              <a:t>(Homicide / Suicide)</a:t>
            </a:r>
          </a:p>
        </p:txBody>
      </p:sp>
      <p:sp>
        <p:nvSpPr>
          <p:cNvPr id="150531" name="Rectangle 3"/>
          <p:cNvSpPr>
            <a:spLocks noGrp="1" noChangeArrowheads="1"/>
          </p:cNvSpPr>
          <p:nvPr>
            <p:ph type="body" idx="1"/>
          </p:nvPr>
        </p:nvSpPr>
        <p:spPr/>
        <p:txBody>
          <a:bodyPr>
            <a:normAutofit fontScale="47500" lnSpcReduction="20000"/>
          </a:bodyPr>
          <a:lstStyle/>
          <a:p>
            <a:pPr eaLnBrk="1" hangingPunct="1"/>
            <a:r>
              <a:rPr lang="en-US" sz="3600" dirty="0" smtClean="0">
                <a:latin typeface="Arial" pitchFamily="34" charset="0"/>
                <a:cs typeface="Arial" pitchFamily="34" charset="0"/>
              </a:rPr>
              <a:t>Cell phones / Smart phones (will more likely be close in proximity to victim / suspect)</a:t>
            </a:r>
          </a:p>
          <a:p>
            <a:pPr marL="0" indent="0" eaLnBrk="1" hangingPunct="1">
              <a:buNone/>
            </a:pPr>
            <a:endParaRPr lang="en-US" sz="3600" dirty="0" smtClean="0">
              <a:latin typeface="Arial" pitchFamily="34" charset="0"/>
              <a:cs typeface="Arial" pitchFamily="34" charset="0"/>
            </a:endParaRPr>
          </a:p>
          <a:p>
            <a:pPr eaLnBrk="1" hangingPunct="1"/>
            <a:r>
              <a:rPr lang="en-US" sz="3600" dirty="0" smtClean="0">
                <a:latin typeface="Arial" pitchFamily="34" charset="0"/>
                <a:cs typeface="Arial" pitchFamily="34" charset="0"/>
              </a:rPr>
              <a:t>Computers (will likely have more information pertaining to motive or premeditation, possible cell phone information if mobile device was synced)</a:t>
            </a:r>
          </a:p>
          <a:p>
            <a:pPr marL="0" indent="0" eaLnBrk="1" hangingPunct="1">
              <a:buNone/>
            </a:pPr>
            <a:endParaRPr lang="en-US" sz="3600" dirty="0" smtClean="0">
              <a:latin typeface="Arial" pitchFamily="34" charset="0"/>
              <a:cs typeface="Arial" pitchFamily="34" charset="0"/>
            </a:endParaRPr>
          </a:p>
          <a:p>
            <a:pPr lvl="1" eaLnBrk="1" hangingPunct="1"/>
            <a:r>
              <a:rPr lang="en-US" dirty="0" smtClean="0">
                <a:latin typeface="Arial" pitchFamily="34" charset="0"/>
                <a:cs typeface="Arial" pitchFamily="34" charset="0"/>
              </a:rPr>
              <a:t>Address books / contacts</a:t>
            </a:r>
          </a:p>
          <a:p>
            <a:pPr lvl="1" eaLnBrk="1" hangingPunct="1"/>
            <a:r>
              <a:rPr lang="en-US" dirty="0" smtClean="0">
                <a:latin typeface="Arial" pitchFamily="34" charset="0"/>
                <a:cs typeface="Arial" pitchFamily="34" charset="0"/>
              </a:rPr>
              <a:t>Emails</a:t>
            </a:r>
          </a:p>
          <a:p>
            <a:pPr lvl="1" eaLnBrk="1" hangingPunct="1"/>
            <a:r>
              <a:rPr lang="en-US" dirty="0" smtClean="0">
                <a:latin typeface="Arial" pitchFamily="34" charset="0"/>
                <a:cs typeface="Arial" pitchFamily="34" charset="0"/>
              </a:rPr>
              <a:t>Location of tower access</a:t>
            </a:r>
          </a:p>
          <a:p>
            <a:pPr lvl="1" eaLnBrk="1" hangingPunct="1"/>
            <a:r>
              <a:rPr lang="en-US" dirty="0" smtClean="0">
                <a:latin typeface="Arial" pitchFamily="34" charset="0"/>
                <a:cs typeface="Arial" pitchFamily="34" charset="0"/>
              </a:rPr>
              <a:t>Social networking</a:t>
            </a:r>
          </a:p>
          <a:p>
            <a:pPr lvl="1" eaLnBrk="1" hangingPunct="1"/>
            <a:r>
              <a:rPr lang="en-US" dirty="0" smtClean="0">
                <a:latin typeface="Arial" pitchFamily="34" charset="0"/>
                <a:cs typeface="Arial" pitchFamily="34" charset="0"/>
              </a:rPr>
              <a:t>Text messaging (SMS/MMS)</a:t>
            </a:r>
          </a:p>
          <a:p>
            <a:pPr lvl="1" eaLnBrk="1" hangingPunct="1"/>
            <a:r>
              <a:rPr lang="en-US" dirty="0" smtClean="0">
                <a:latin typeface="Arial" pitchFamily="34" charset="0"/>
                <a:cs typeface="Arial" pitchFamily="34" charset="0"/>
              </a:rPr>
              <a:t>Web-based messaging</a:t>
            </a:r>
          </a:p>
          <a:p>
            <a:pPr lvl="1" eaLnBrk="1" hangingPunct="1"/>
            <a:r>
              <a:rPr lang="en-US" dirty="0" smtClean="0">
                <a:latin typeface="Arial" pitchFamily="34" charset="0"/>
                <a:cs typeface="Arial" pitchFamily="34" charset="0"/>
              </a:rPr>
              <a:t>Apps</a:t>
            </a:r>
          </a:p>
          <a:p>
            <a:pPr lvl="1" eaLnBrk="1" hangingPunct="1"/>
            <a:r>
              <a:rPr lang="en-US" dirty="0" smtClean="0">
                <a:latin typeface="Arial" pitchFamily="34" charset="0"/>
                <a:cs typeface="Arial" pitchFamily="34" charset="0"/>
              </a:rPr>
              <a:t>Related documents on computer</a:t>
            </a:r>
          </a:p>
          <a:p>
            <a:pPr lvl="1" eaLnBrk="1" hangingPunct="1"/>
            <a:r>
              <a:rPr lang="en-US" dirty="0" smtClean="0">
                <a:latin typeface="Arial" pitchFamily="34" charset="0"/>
                <a:cs typeface="Arial" pitchFamily="34" charset="0"/>
              </a:rPr>
              <a:t>Time and date of events</a:t>
            </a:r>
          </a:p>
          <a:p>
            <a:pPr lvl="1" eaLnBrk="1" hangingPunct="1"/>
            <a:r>
              <a:rPr lang="en-US" dirty="0" smtClean="0">
                <a:latin typeface="Arial" pitchFamily="34" charset="0"/>
                <a:cs typeface="Arial" pitchFamily="34" charset="0"/>
              </a:rPr>
              <a:t>Last activity on the computer/mobile device</a:t>
            </a:r>
          </a:p>
          <a:p>
            <a:pPr lvl="1" eaLnBrk="1" hangingPunct="1"/>
            <a:r>
              <a:rPr lang="en-US" dirty="0" smtClean="0">
                <a:latin typeface="Arial" pitchFamily="34" charset="0"/>
                <a:cs typeface="Arial" pitchFamily="34" charset="0"/>
              </a:rPr>
              <a:t>Last use of the computer/mobile device</a:t>
            </a:r>
          </a:p>
          <a:p>
            <a:pPr lvl="1" eaLnBrk="1" hangingPunct="1"/>
            <a:r>
              <a:rPr lang="en-US" dirty="0" smtClean="0">
                <a:latin typeface="Arial" pitchFamily="34" charset="0"/>
                <a:cs typeface="Arial" pitchFamily="34" charset="0"/>
              </a:rPr>
              <a:t>Internet history</a:t>
            </a:r>
          </a:p>
          <a:p>
            <a:pPr marL="457200" lvl="1" indent="0" eaLnBrk="1" hangingPunct="1">
              <a:buNone/>
            </a:pPr>
            <a:endParaRPr lang="en-US" dirty="0" smtClean="0">
              <a:latin typeface="Arial" pitchFamily="34" charset="0"/>
              <a:cs typeface="Arial" pitchFamily="34" charset="0"/>
            </a:endParaRPr>
          </a:p>
          <a:p>
            <a:pPr lvl="1" eaLnBrk="1" hangingPunct="1"/>
            <a:r>
              <a:rPr lang="en-US" dirty="0" smtClean="0">
                <a:latin typeface="Arial" pitchFamily="34" charset="0"/>
                <a:cs typeface="Arial" pitchFamily="34" charset="0"/>
              </a:rPr>
              <a:t>In these types of cases, the examiner will likely view millions of files in order to recover that one piece of evidence needed</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pPr eaLnBrk="1" hangingPunct="1"/>
            <a:r>
              <a:rPr lang="en-US" b="1" dirty="0" smtClean="0">
                <a:latin typeface="Arial" pitchFamily="34" charset="0"/>
                <a:cs typeface="Arial" pitchFamily="34" charset="0"/>
              </a:rPr>
              <a:t>Recoverable Data</a:t>
            </a:r>
          </a:p>
        </p:txBody>
      </p:sp>
      <p:sp>
        <p:nvSpPr>
          <p:cNvPr id="151555" name="Rectangle 3"/>
          <p:cNvSpPr>
            <a:spLocks noGrp="1" noChangeArrowheads="1"/>
          </p:cNvSpPr>
          <p:nvPr>
            <p:ph type="body" idx="1"/>
          </p:nvPr>
        </p:nvSpPr>
        <p:spPr/>
        <p:txBody>
          <a:bodyPr>
            <a:normAutofit lnSpcReduction="10000"/>
          </a:bodyPr>
          <a:lstStyle/>
          <a:p>
            <a:pPr eaLnBrk="1" hangingPunct="1">
              <a:lnSpc>
                <a:spcPct val="90000"/>
              </a:lnSpc>
            </a:pPr>
            <a:r>
              <a:rPr lang="en-US" dirty="0" smtClean="0">
                <a:latin typeface="Arial" pitchFamily="34" charset="0"/>
                <a:cs typeface="Arial" pitchFamily="34" charset="0"/>
              </a:rPr>
              <a:t>Sexual Assault (adult or child, child      					pornography)</a:t>
            </a:r>
          </a:p>
          <a:p>
            <a:pPr eaLnBrk="1" hangingPunct="1">
              <a:lnSpc>
                <a:spcPct val="90000"/>
              </a:lnSpc>
              <a:buFontTx/>
              <a:buNone/>
            </a:pPr>
            <a:endParaRPr lang="en-US" dirty="0" smtClean="0">
              <a:latin typeface="Arial" pitchFamily="34" charset="0"/>
              <a:cs typeface="Arial" pitchFamily="34" charset="0"/>
            </a:endParaRPr>
          </a:p>
          <a:p>
            <a:pPr lvl="1" eaLnBrk="1" hangingPunct="1">
              <a:lnSpc>
                <a:spcPct val="90000"/>
              </a:lnSpc>
            </a:pPr>
            <a:r>
              <a:rPr lang="en-US" dirty="0" smtClean="0">
                <a:latin typeface="Arial" pitchFamily="34" charset="0"/>
                <a:cs typeface="Arial" pitchFamily="34" charset="0"/>
              </a:rPr>
              <a:t>Image / Movie files contained on media</a:t>
            </a:r>
          </a:p>
          <a:p>
            <a:pPr lvl="2" eaLnBrk="1" hangingPunct="1">
              <a:lnSpc>
                <a:spcPct val="90000"/>
              </a:lnSpc>
            </a:pPr>
            <a:r>
              <a:rPr lang="en-US" dirty="0" smtClean="0">
                <a:latin typeface="Arial" pitchFamily="34" charset="0"/>
                <a:cs typeface="Arial" pitchFamily="34" charset="0"/>
              </a:rPr>
              <a:t>Cell phones, cameras, web cam, computer</a:t>
            </a:r>
          </a:p>
          <a:p>
            <a:pPr lvl="1" eaLnBrk="1" hangingPunct="1">
              <a:lnSpc>
                <a:spcPct val="90000"/>
              </a:lnSpc>
            </a:pPr>
            <a:r>
              <a:rPr lang="en-US" dirty="0" smtClean="0">
                <a:latin typeface="Arial" pitchFamily="34" charset="0"/>
                <a:cs typeface="Arial" pitchFamily="34" charset="0"/>
              </a:rPr>
              <a:t>Text files, emails/chats concerning event</a:t>
            </a:r>
          </a:p>
          <a:p>
            <a:pPr lvl="1" eaLnBrk="1" hangingPunct="1">
              <a:lnSpc>
                <a:spcPct val="90000"/>
              </a:lnSpc>
            </a:pPr>
            <a:r>
              <a:rPr lang="en-US" dirty="0" smtClean="0">
                <a:latin typeface="Arial" pitchFamily="34" charset="0"/>
                <a:cs typeface="Arial" pitchFamily="34" charset="0"/>
              </a:rPr>
              <a:t>Emails / Peer-to-peer sharing of images or contraband</a:t>
            </a:r>
          </a:p>
          <a:p>
            <a:pPr lvl="1" eaLnBrk="1" hangingPunct="1">
              <a:lnSpc>
                <a:spcPct val="90000"/>
              </a:lnSpc>
            </a:pPr>
            <a:r>
              <a:rPr lang="en-US" dirty="0" smtClean="0">
                <a:latin typeface="Arial" pitchFamily="34" charset="0"/>
                <a:cs typeface="Arial" pitchFamily="34" charset="0"/>
              </a:rPr>
              <a:t>Social networking</a:t>
            </a:r>
          </a:p>
          <a:p>
            <a:pPr lvl="1" eaLnBrk="1" hangingPunct="1">
              <a:lnSpc>
                <a:spcPct val="90000"/>
              </a:lnSpc>
            </a:pPr>
            <a:r>
              <a:rPr lang="en-US" dirty="0" smtClean="0">
                <a:latin typeface="Arial" pitchFamily="34" charset="0"/>
                <a:cs typeface="Arial" pitchFamily="34" charset="0"/>
              </a:rPr>
              <a:t>Internet history and searches</a:t>
            </a:r>
          </a:p>
          <a:p>
            <a:pPr eaLnBrk="1" hangingPunct="1">
              <a:lnSpc>
                <a:spcPct val="90000"/>
              </a:lnSpc>
              <a:buFontTx/>
              <a:buNone/>
            </a:pPr>
            <a:endParaRPr lang="en-US"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noAutofit/>
          </a:bodyPr>
          <a:lstStyle/>
          <a:p>
            <a:pPr algn="l"/>
            <a:r>
              <a:rPr lang="en-US" sz="2800" b="1" dirty="0" smtClean="0">
                <a:latin typeface="Arial" pitchFamily="34" charset="0"/>
                <a:cs typeface="Arial" pitchFamily="34" charset="0"/>
              </a:rPr>
              <a:t>Detailed Time and Date Information</a:t>
            </a:r>
            <a:r>
              <a:rPr lang="en-US" sz="1600" dirty="0" smtClean="0">
                <a:latin typeface="Arial" pitchFamily="34" charset="0"/>
                <a:cs typeface="Arial" pitchFamily="34" charset="0"/>
              </a:rPr>
              <a:t/>
            </a:r>
            <a:br>
              <a:rPr lang="en-US" sz="1600" dirty="0" smtClean="0">
                <a:latin typeface="Arial" pitchFamily="34" charset="0"/>
                <a:cs typeface="Arial" pitchFamily="34" charset="0"/>
              </a:rPr>
            </a:br>
            <a:r>
              <a:rPr lang="en-US" sz="1600" dirty="0" smtClean="0">
                <a:latin typeface="Arial" pitchFamily="34" charset="0"/>
                <a:cs typeface="Arial" pitchFamily="34" charset="0"/>
              </a:rPr>
              <a:t>If time and date are in question, even if the suspect computer’s time and date have been manipulated, it is still possible determine when certain processes occurred.  This is an example of email information telling us what time and date an email hit outside servers.</a:t>
            </a:r>
            <a:endParaRPr lang="en-US" sz="1600" dirty="0">
              <a:latin typeface="Arial" pitchFamily="34" charset="0"/>
              <a:cs typeface="Arial" pitchFamily="34" charset="0"/>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057400" y="1557867"/>
            <a:ext cx="5029200" cy="49947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0104507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229600" cy="1817544"/>
          </a:xfrm>
        </p:spPr>
        <p:txBody>
          <a:bodyPr>
            <a:normAutofit/>
          </a:bodyPr>
          <a:lstStyle/>
          <a:p>
            <a:pPr algn="l"/>
            <a:r>
              <a:rPr lang="en-US" sz="2800" b="1" dirty="0" smtClean="0">
                <a:latin typeface="Arial" pitchFamily="34" charset="0"/>
                <a:cs typeface="Arial" pitchFamily="34" charset="0"/>
              </a:rPr>
              <a:t>Detailed Information is Very Important</a:t>
            </a:r>
            <a:br>
              <a:rPr lang="en-US" sz="2800" b="1" dirty="0" smtClean="0">
                <a:latin typeface="Arial" pitchFamily="34" charset="0"/>
                <a:cs typeface="Arial" pitchFamily="34" charset="0"/>
              </a:rPr>
            </a:br>
            <a:r>
              <a:rPr lang="en-US" sz="1800" b="1" dirty="0" smtClean="0">
                <a:latin typeface="Arial" pitchFamily="34" charset="0"/>
                <a:cs typeface="Arial" pitchFamily="34" charset="0"/>
              </a:rPr>
              <a:t>Examiners need specific information related to the case in order to search key words that might be in hidden or deleted files.  If the highlighted portion below were the name or address of a victim, for example, then it might be material to the case.  </a:t>
            </a:r>
            <a:endParaRPr lang="en-US" sz="1800" b="1" dirty="0">
              <a:latin typeface="Arial" pitchFamily="34" charset="0"/>
              <a:cs typeface="Arial" pitchFamily="34" charset="0"/>
            </a:endParaRPr>
          </a:p>
        </p:txBody>
      </p:sp>
      <p:sp>
        <p:nvSpPr>
          <p:cNvPr id="3" name="Content Placeholder 2"/>
          <p:cNvSpPr>
            <a:spLocks noGrp="1"/>
          </p:cNvSpPr>
          <p:nvPr>
            <p:ph idx="1"/>
          </p:nvPr>
        </p:nvSpPr>
        <p:spPr>
          <a:xfrm>
            <a:off x="838200" y="2057400"/>
            <a:ext cx="7848600" cy="4068763"/>
          </a:xfrm>
        </p:spPr>
        <p:txBody>
          <a:bodyPr/>
          <a:lstStyle/>
          <a:p>
            <a:endParaRPr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14400" y="2057400"/>
            <a:ext cx="6934200" cy="40974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840862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cs typeface="Arial" pitchFamily="34" charset="0"/>
              </a:rPr>
              <a:t>The Forensic Examiner</a:t>
            </a:r>
            <a:endParaRPr lang="en-US"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r>
              <a:rPr lang="en-US" sz="2400" dirty="0" smtClean="0">
                <a:latin typeface="Arial" pitchFamily="34" charset="0"/>
                <a:cs typeface="Arial" pitchFamily="34" charset="0"/>
              </a:rPr>
              <a:t>It is extremely important that the examiner is well trained in the software and equipment being utilized.</a:t>
            </a:r>
          </a:p>
          <a:p>
            <a:pPr>
              <a:buNone/>
            </a:pPr>
            <a:endParaRPr lang="en-US" sz="2400" dirty="0" smtClean="0">
              <a:latin typeface="Arial" pitchFamily="34" charset="0"/>
              <a:cs typeface="Arial" pitchFamily="34" charset="0"/>
            </a:endParaRPr>
          </a:p>
          <a:p>
            <a:r>
              <a:rPr lang="en-US" sz="2400" dirty="0" err="1" smtClean="0">
                <a:latin typeface="Arial" pitchFamily="34" charset="0"/>
                <a:cs typeface="Arial" pitchFamily="34" charset="0"/>
              </a:rPr>
              <a:t>DME</a:t>
            </a:r>
            <a:r>
              <a:rPr lang="en-US" sz="2400" dirty="0" smtClean="0">
                <a:latin typeface="Arial" pitchFamily="34" charset="0"/>
                <a:cs typeface="Arial" pitchFamily="34" charset="0"/>
              </a:rPr>
              <a:t> is a relatively new field of forensics compared to other areas of the lab.	</a:t>
            </a:r>
          </a:p>
          <a:p>
            <a:pPr lvl="1"/>
            <a:r>
              <a:rPr lang="en-US" sz="2400" dirty="0" smtClean="0">
                <a:latin typeface="Arial" pitchFamily="34" charset="0"/>
                <a:cs typeface="Arial" pitchFamily="34" charset="0"/>
              </a:rPr>
              <a:t>New technology introduced daily</a:t>
            </a:r>
          </a:p>
          <a:p>
            <a:pPr lvl="1"/>
            <a:r>
              <a:rPr lang="en-US" sz="2400" dirty="0" smtClean="0">
                <a:latin typeface="Arial" pitchFamily="34" charset="0"/>
                <a:cs typeface="Arial" pitchFamily="34" charset="0"/>
              </a:rPr>
              <a:t>Ever-evolving field</a:t>
            </a:r>
          </a:p>
          <a:p>
            <a:pPr lvl="1"/>
            <a:r>
              <a:rPr lang="en-US" sz="2400" dirty="0" smtClean="0">
                <a:latin typeface="Arial" pitchFamily="34" charset="0"/>
                <a:cs typeface="Arial" pitchFamily="34" charset="0"/>
              </a:rPr>
              <a:t>Updated and regular training to stay informed is critical</a:t>
            </a:r>
          </a:p>
          <a:p>
            <a:pPr lvl="1"/>
            <a:r>
              <a:rPr lang="en-US" sz="2400" dirty="0" smtClean="0">
                <a:latin typeface="Arial" pitchFamily="34" charset="0"/>
                <a:cs typeface="Arial" pitchFamily="34" charset="0"/>
              </a:rPr>
              <a:t>Association with professional organizations in the field</a:t>
            </a:r>
          </a:p>
          <a:p>
            <a:pPr lvl="1">
              <a:buNone/>
            </a:pPr>
            <a:endParaRPr lang="en-US" sz="2400" dirty="0" smtClean="0">
              <a:latin typeface="Arial" pitchFamily="34" charset="0"/>
              <a:cs typeface="Arial"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096000"/>
          </a:xfrm>
        </p:spPr>
        <p:txBody>
          <a:bodyPr>
            <a:normAutofit fontScale="85000" lnSpcReduction="20000"/>
          </a:bodyPr>
          <a:lstStyle/>
          <a:p>
            <a:pPr marL="0" indent="0">
              <a:buNone/>
            </a:pPr>
            <a:r>
              <a:rPr lang="en-US" dirty="0" smtClean="0">
                <a:latin typeface="Arial" pitchFamily="34" charset="0"/>
                <a:cs typeface="Arial" pitchFamily="34" charset="0"/>
              </a:rPr>
              <a:t>Anyone involved in digital evidence cases containing extremely graphic images and/or video, such as child pornography, should have or seek coping strategies in order to deal with the emotional trauma caused by the repeated exposure to such content.</a:t>
            </a:r>
          </a:p>
          <a:p>
            <a:pPr marL="0" indent="0" algn="ctr">
              <a:buNone/>
            </a:pPr>
            <a:endParaRPr lang="en-US" b="1" dirty="0">
              <a:latin typeface="Arial" pitchFamily="34" charset="0"/>
              <a:cs typeface="Arial" pitchFamily="34" charset="0"/>
            </a:endParaRPr>
          </a:p>
          <a:p>
            <a:pPr marL="0" indent="0" algn="ctr">
              <a:buNone/>
            </a:pPr>
            <a:r>
              <a:rPr lang="en-US" dirty="0" smtClean="0">
                <a:solidFill>
                  <a:schemeClr val="accent5">
                    <a:lumMod val="50000"/>
                  </a:schemeClr>
                </a:solidFill>
                <a:latin typeface="Arial" pitchFamily="34" charset="0"/>
                <a:cs typeface="Arial" pitchFamily="34" charset="0"/>
              </a:rPr>
              <a:t>Supporting </a:t>
            </a:r>
            <a:r>
              <a:rPr lang="en-US" dirty="0">
                <a:solidFill>
                  <a:schemeClr val="accent5">
                    <a:lumMod val="50000"/>
                  </a:schemeClr>
                </a:solidFill>
                <a:latin typeface="Arial" pitchFamily="34" charset="0"/>
                <a:cs typeface="Arial" pitchFamily="34" charset="0"/>
              </a:rPr>
              <a:t>Heroes In mental health Foundational Training (SHIFT) </a:t>
            </a:r>
            <a:endParaRPr lang="en-US" dirty="0" smtClean="0">
              <a:solidFill>
                <a:schemeClr val="accent5">
                  <a:lumMod val="50000"/>
                </a:schemeClr>
              </a:solidFill>
              <a:latin typeface="Arial" pitchFamily="34" charset="0"/>
              <a:cs typeface="Arial" pitchFamily="34" charset="0"/>
            </a:endParaRPr>
          </a:p>
          <a:p>
            <a:pPr marL="0" indent="0" algn="ctr">
              <a:buNone/>
            </a:pPr>
            <a:endParaRPr lang="en-US" dirty="0">
              <a:solidFill>
                <a:schemeClr val="accent5">
                  <a:lumMod val="50000"/>
                </a:schemeClr>
              </a:solidFill>
              <a:latin typeface="Arial" pitchFamily="34" charset="0"/>
              <a:cs typeface="Arial" pitchFamily="34" charset="0"/>
            </a:endParaRPr>
          </a:p>
          <a:p>
            <a:pPr marL="0" indent="0">
              <a:buNone/>
            </a:pPr>
            <a:r>
              <a:rPr lang="en-US" dirty="0" smtClean="0">
                <a:solidFill>
                  <a:schemeClr val="accent5">
                    <a:lumMod val="50000"/>
                  </a:schemeClr>
                </a:solidFill>
                <a:latin typeface="Arial" pitchFamily="34" charset="0"/>
                <a:cs typeface="Arial" pitchFamily="34" charset="0"/>
              </a:rPr>
              <a:t>Judicial </a:t>
            </a:r>
            <a:r>
              <a:rPr lang="en-US" dirty="0">
                <a:solidFill>
                  <a:schemeClr val="accent5">
                    <a:lumMod val="50000"/>
                  </a:schemeClr>
                </a:solidFill>
                <a:latin typeface="Arial" pitchFamily="34" charset="0"/>
                <a:cs typeface="Arial" pitchFamily="34" charset="0"/>
              </a:rPr>
              <a:t>Guide </a:t>
            </a:r>
          </a:p>
          <a:p>
            <a:pPr marL="0" indent="0">
              <a:buNone/>
            </a:pPr>
            <a:r>
              <a:rPr lang="en-US" dirty="0">
                <a:solidFill>
                  <a:schemeClr val="accent5">
                    <a:lumMod val="50000"/>
                  </a:schemeClr>
                </a:solidFill>
                <a:latin typeface="Arial" pitchFamily="34" charset="0"/>
                <a:cs typeface="Arial" pitchFamily="34" charset="0"/>
              </a:rPr>
              <a:t>A Judge’s Guide to Exposure to Child Pornography for Court Personnel and Jurors </a:t>
            </a:r>
            <a:endParaRPr lang="en-US" dirty="0" smtClean="0">
              <a:solidFill>
                <a:schemeClr val="accent5">
                  <a:lumMod val="50000"/>
                </a:schemeClr>
              </a:solidFill>
              <a:latin typeface="Arial" pitchFamily="34" charset="0"/>
              <a:cs typeface="Arial" pitchFamily="34" charset="0"/>
              <a:hlinkClick r:id="rId2"/>
            </a:endParaRPr>
          </a:p>
          <a:p>
            <a:pPr marL="0" indent="0">
              <a:buNone/>
            </a:pPr>
            <a:endParaRPr lang="en-US" dirty="0" smtClean="0">
              <a:latin typeface="Arial" pitchFamily="34" charset="0"/>
              <a:cs typeface="Arial" pitchFamily="34" charset="0"/>
              <a:hlinkClick r:id="rId2"/>
            </a:endParaRPr>
          </a:p>
          <a:p>
            <a:pPr marL="0" indent="0">
              <a:buNone/>
            </a:pPr>
            <a:endParaRPr lang="en-US" dirty="0">
              <a:latin typeface="Arial" pitchFamily="34" charset="0"/>
              <a:cs typeface="Arial" pitchFamily="34" charset="0"/>
              <a:hlinkClick r:id="rId2"/>
            </a:endParaRPr>
          </a:p>
          <a:p>
            <a:pPr marL="0" indent="0">
              <a:buNone/>
            </a:pPr>
            <a:r>
              <a:rPr lang="en-US" dirty="0" smtClean="0">
                <a:latin typeface="Arial" pitchFamily="34" charset="0"/>
                <a:cs typeface="Arial" pitchFamily="34" charset="0"/>
                <a:hlinkClick r:id="rId2"/>
              </a:rPr>
              <a:t>http</a:t>
            </a:r>
            <a:r>
              <a:rPr lang="en-US" dirty="0">
                <a:latin typeface="Arial" pitchFamily="34" charset="0"/>
                <a:cs typeface="Arial" pitchFamily="34" charset="0"/>
                <a:hlinkClick r:id="rId2"/>
              </a:rPr>
              <a:t>://shiftwellness.org</a:t>
            </a:r>
            <a:r>
              <a:rPr lang="en-US" dirty="0" smtClean="0">
                <a:latin typeface="Arial" pitchFamily="34" charset="0"/>
                <a:cs typeface="Arial" pitchFamily="34" charset="0"/>
                <a:hlinkClick r:id="rId2"/>
              </a:rPr>
              <a:t>/</a:t>
            </a:r>
            <a:endParaRPr lang="en-US" dirty="0" smtClean="0">
              <a:latin typeface="Arial" pitchFamily="34" charset="0"/>
              <a:cs typeface="Arial" pitchFamily="34" charset="0"/>
            </a:endParaRPr>
          </a:p>
          <a:p>
            <a:pPr marL="0" indent="0">
              <a:buNone/>
            </a:pPr>
            <a:endParaRPr lang="en-US" dirty="0">
              <a:latin typeface="Arial" pitchFamily="34" charset="0"/>
              <a:cs typeface="Arial" pitchFamily="34" charset="0"/>
            </a:endParaRPr>
          </a:p>
        </p:txBody>
      </p:sp>
    </p:spTree>
    <p:extLst>
      <p:ext uri="{BB962C8B-B14F-4D97-AF65-F5344CB8AC3E}">
        <p14:creationId xmlns:p14="http://schemas.microsoft.com/office/powerpoint/2010/main" xmlns="" val="15492106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458200" cy="1143000"/>
          </a:xfrm>
        </p:spPr>
        <p:txBody>
          <a:bodyPr>
            <a:normAutofit fontScale="90000"/>
          </a:bodyPr>
          <a:lstStyle/>
          <a:p>
            <a:r>
              <a:rPr lang="en-US" dirty="0" smtClean="0">
                <a:latin typeface="Arial" pitchFamily="34" charset="0"/>
                <a:cs typeface="Arial" pitchFamily="34" charset="0"/>
              </a:rPr>
              <a:t>Presenting Digital Evidence in Court</a:t>
            </a:r>
            <a:endParaRPr lang="en-US" dirty="0">
              <a:latin typeface="Arial" pitchFamily="34" charset="0"/>
              <a:cs typeface="Arial" pitchFamily="34" charset="0"/>
            </a:endParaRPr>
          </a:p>
        </p:txBody>
      </p:sp>
      <p:sp>
        <p:nvSpPr>
          <p:cNvPr id="3" name="Content Placeholder 2"/>
          <p:cNvSpPr>
            <a:spLocks noGrp="1"/>
          </p:cNvSpPr>
          <p:nvPr>
            <p:ph idx="1"/>
          </p:nvPr>
        </p:nvSpPr>
        <p:spPr>
          <a:xfrm>
            <a:off x="457200" y="1371600"/>
            <a:ext cx="8229600" cy="5029200"/>
          </a:xfrm>
        </p:spPr>
        <p:txBody>
          <a:bodyPr>
            <a:normAutofit/>
          </a:bodyPr>
          <a:lstStyle/>
          <a:p>
            <a:r>
              <a:rPr lang="en-US" sz="2400" dirty="0" smtClean="0">
                <a:latin typeface="Arial" pitchFamily="34" charset="0"/>
                <a:cs typeface="Arial" pitchFamily="34" charset="0"/>
              </a:rPr>
              <a:t>Given that the discipline is relatively new and technical, it is important that attorneys presenting the examiner as a witness in court prepares with a pretrial conference.</a:t>
            </a:r>
          </a:p>
          <a:p>
            <a:pPr marL="0" indent="0">
              <a:buNone/>
            </a:pPr>
            <a:endParaRPr lang="en-US" sz="2400" dirty="0" smtClean="0">
              <a:latin typeface="Arial" pitchFamily="34" charset="0"/>
              <a:cs typeface="Arial" pitchFamily="34" charset="0"/>
            </a:endParaRPr>
          </a:p>
          <a:p>
            <a:pPr lvl="1"/>
            <a:r>
              <a:rPr lang="en-US" sz="2000" dirty="0" smtClean="0">
                <a:latin typeface="Arial" pitchFamily="34" charset="0"/>
                <a:cs typeface="Arial" pitchFamily="34" charset="0"/>
              </a:rPr>
              <a:t>Where was the data was located on the media?</a:t>
            </a:r>
          </a:p>
          <a:p>
            <a:pPr lvl="1"/>
            <a:r>
              <a:rPr lang="en-US" sz="2000" dirty="0" smtClean="0">
                <a:latin typeface="Arial" pitchFamily="34" charset="0"/>
                <a:cs typeface="Arial" pitchFamily="34" charset="0"/>
              </a:rPr>
              <a:t>What are the limitations of what was recovered?</a:t>
            </a:r>
          </a:p>
          <a:p>
            <a:pPr lvl="1"/>
            <a:r>
              <a:rPr lang="en-US" sz="2000" dirty="0" smtClean="0">
                <a:latin typeface="Arial" pitchFamily="34" charset="0"/>
                <a:cs typeface="Arial" pitchFamily="34" charset="0"/>
              </a:rPr>
              <a:t>What are all the possibilities for how the data came to be on the piece of media?</a:t>
            </a:r>
          </a:p>
          <a:p>
            <a:pPr lvl="1"/>
            <a:r>
              <a:rPr lang="en-US" sz="2000" dirty="0" smtClean="0">
                <a:latin typeface="Arial" pitchFamily="34" charset="0"/>
                <a:cs typeface="Arial" pitchFamily="34" charset="0"/>
              </a:rPr>
              <a:t>Is the file user-created or does the media store it automatically?</a:t>
            </a:r>
          </a:p>
          <a:p>
            <a:pPr marL="457200" lvl="1" indent="0">
              <a:buNone/>
            </a:pPr>
            <a:endParaRPr lang="en-US" sz="2000" dirty="0">
              <a:latin typeface="Arial" pitchFamily="34" charset="0"/>
              <a:cs typeface="Arial" pitchFamily="34" charset="0"/>
            </a:endParaRPr>
          </a:p>
          <a:p>
            <a:pPr lvl="0"/>
            <a:r>
              <a:rPr lang="en-US" sz="2400" dirty="0" smtClean="0">
                <a:solidFill>
                  <a:prstClr val="black"/>
                </a:solidFill>
                <a:latin typeface="Arial" pitchFamily="34" charset="0"/>
                <a:cs typeface="Arial" pitchFamily="34" charset="0"/>
              </a:rPr>
              <a:t>There may be limitations as to what the witness can offer in the examination of digital evidence.</a:t>
            </a:r>
          </a:p>
          <a:p>
            <a:pPr marL="0" lvl="0" indent="0" algn="ctr">
              <a:buNone/>
            </a:pPr>
            <a:r>
              <a:rPr lang="en-US" sz="2400" dirty="0" smtClean="0">
                <a:solidFill>
                  <a:prstClr val="black"/>
                </a:solidFill>
                <a:latin typeface="Arial" pitchFamily="34" charset="0"/>
                <a:cs typeface="Arial" pitchFamily="34" charset="0"/>
              </a:rPr>
              <a:t>For Example…</a:t>
            </a:r>
          </a:p>
          <a:p>
            <a:pPr marL="0" lvl="0" indent="0">
              <a:buNone/>
            </a:pPr>
            <a:endParaRPr lang="en-US" sz="2400" dirty="0">
              <a:solidFill>
                <a:prstClr val="black"/>
              </a:solidFill>
              <a:latin typeface="Arial" pitchFamily="34" charset="0"/>
              <a:cs typeface="Arial" pitchFamily="34" charset="0"/>
            </a:endParaRPr>
          </a:p>
          <a:p>
            <a:pPr lvl="1"/>
            <a:endParaRPr lang="en-US" sz="2000" dirty="0">
              <a:latin typeface="Arial" pitchFamily="34" charset="0"/>
              <a:cs typeface="Arial" pitchFamily="34" charset="0"/>
            </a:endParaRPr>
          </a:p>
        </p:txBody>
      </p:sp>
    </p:spTree>
    <p:extLst>
      <p:ext uri="{BB962C8B-B14F-4D97-AF65-F5344CB8AC3E}">
        <p14:creationId xmlns:p14="http://schemas.microsoft.com/office/powerpoint/2010/main" xmlns="" val="9349582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pPr eaLnBrk="1" hangingPunct="1"/>
            <a:r>
              <a:rPr lang="en-US" b="1" dirty="0" smtClean="0">
                <a:latin typeface="Arial" pitchFamily="34" charset="0"/>
                <a:cs typeface="Arial" pitchFamily="34" charset="0"/>
              </a:rPr>
              <a:t>RESOURCES</a:t>
            </a:r>
          </a:p>
        </p:txBody>
      </p:sp>
      <p:sp>
        <p:nvSpPr>
          <p:cNvPr id="153603" name="Rectangle 3"/>
          <p:cNvSpPr>
            <a:spLocks noGrp="1" noChangeArrowheads="1"/>
          </p:cNvSpPr>
          <p:nvPr>
            <p:ph type="body" idx="1"/>
          </p:nvPr>
        </p:nvSpPr>
        <p:spPr/>
        <p:txBody>
          <a:bodyPr/>
          <a:lstStyle/>
          <a:p>
            <a:pPr eaLnBrk="1" hangingPunct="1"/>
            <a:r>
              <a:rPr lang="en-US" sz="1800" dirty="0" smtClean="0">
                <a:latin typeface="Arial" pitchFamily="34" charset="0"/>
                <a:cs typeface="Arial" pitchFamily="34" charset="0"/>
              </a:rPr>
              <a:t>United States Secret Service, Best Practices for Seizing Electronic Evidence</a:t>
            </a:r>
          </a:p>
          <a:p>
            <a:pPr marL="0" indent="0" eaLnBrk="1" hangingPunct="1">
              <a:buNone/>
            </a:pPr>
            <a:endParaRPr lang="en-US" sz="1800" dirty="0" smtClean="0">
              <a:latin typeface="Arial" pitchFamily="34" charset="0"/>
              <a:cs typeface="Arial" pitchFamily="34" charset="0"/>
            </a:endParaRPr>
          </a:p>
          <a:p>
            <a:pPr eaLnBrk="1" hangingPunct="1"/>
            <a:r>
              <a:rPr lang="en-US" sz="1800" u="sng" dirty="0" smtClean="0">
                <a:latin typeface="Arial" pitchFamily="34" charset="0"/>
                <a:cs typeface="Arial" pitchFamily="34" charset="0"/>
              </a:rPr>
              <a:t>File System Forensic Analysis</a:t>
            </a:r>
            <a:r>
              <a:rPr lang="en-US" sz="1800" dirty="0" smtClean="0">
                <a:latin typeface="Arial" pitchFamily="34" charset="0"/>
                <a:cs typeface="Arial" pitchFamily="34" charset="0"/>
              </a:rPr>
              <a:t>, by Brian Carrier</a:t>
            </a:r>
          </a:p>
          <a:p>
            <a:pPr marL="0" indent="0" eaLnBrk="1" hangingPunct="1">
              <a:buNone/>
            </a:pPr>
            <a:endParaRPr lang="en-US" sz="1800" dirty="0" smtClean="0">
              <a:latin typeface="Arial" pitchFamily="34" charset="0"/>
              <a:cs typeface="Arial" pitchFamily="34" charset="0"/>
            </a:endParaRPr>
          </a:p>
          <a:p>
            <a:pPr eaLnBrk="1" hangingPunct="1"/>
            <a:r>
              <a:rPr lang="en-US" sz="1800" u="sng" dirty="0" smtClean="0">
                <a:latin typeface="Arial" pitchFamily="34" charset="0"/>
                <a:cs typeface="Arial" pitchFamily="34" charset="0"/>
              </a:rPr>
              <a:t>How Computers Work</a:t>
            </a:r>
            <a:r>
              <a:rPr lang="en-US" sz="1800" dirty="0" smtClean="0">
                <a:latin typeface="Arial" pitchFamily="34" charset="0"/>
                <a:cs typeface="Arial" pitchFamily="34" charset="0"/>
              </a:rPr>
              <a:t>, by Ron White</a:t>
            </a:r>
          </a:p>
          <a:p>
            <a:pPr eaLnBrk="1" hangingPunct="1">
              <a:buNone/>
            </a:pPr>
            <a:endParaRPr lang="en-US" sz="1800" dirty="0" smtClean="0">
              <a:latin typeface="Arial" pitchFamily="34" charset="0"/>
              <a:cs typeface="Arial" pitchFamily="34" charset="0"/>
            </a:endParaRPr>
          </a:p>
          <a:p>
            <a:pPr eaLnBrk="1" hangingPunct="1"/>
            <a:r>
              <a:rPr lang="en-US" sz="1800" dirty="0" smtClean="0">
                <a:latin typeface="Arial" pitchFamily="34" charset="0"/>
                <a:cs typeface="Arial" pitchFamily="34" charset="0"/>
              </a:rPr>
              <a:t>National Center for Missing and Exploited Children (NCMEC) </a:t>
            </a:r>
            <a:r>
              <a:rPr lang="en-US" sz="1400" dirty="0" smtClean="0">
                <a:latin typeface="Arial" pitchFamily="34" charset="0"/>
                <a:cs typeface="Arial" pitchFamily="34" charset="0"/>
                <a:hlinkClick r:id="rId3"/>
              </a:rPr>
              <a:t>www.missingkids.com</a:t>
            </a:r>
            <a:endParaRPr lang="en-US" sz="1400" dirty="0" smtClean="0">
              <a:latin typeface="Arial" pitchFamily="34" charset="0"/>
              <a:cs typeface="Arial" pitchFamily="34" charset="0"/>
            </a:endParaRPr>
          </a:p>
          <a:p>
            <a:pPr marL="0" indent="0" eaLnBrk="1" hangingPunct="1">
              <a:buNone/>
            </a:pPr>
            <a:endParaRPr lang="en-US" sz="1400" dirty="0" smtClean="0">
              <a:latin typeface="Arial" pitchFamily="34" charset="0"/>
              <a:cs typeface="Arial" pitchFamily="34" charset="0"/>
            </a:endParaRPr>
          </a:p>
          <a:p>
            <a:pPr lvl="0"/>
            <a:r>
              <a:rPr lang="en-US" sz="1800" dirty="0" smtClean="0">
                <a:solidFill>
                  <a:prstClr val="black"/>
                </a:solidFill>
                <a:latin typeface="Arial" pitchFamily="34" charset="0"/>
                <a:cs typeface="Arial" pitchFamily="34" charset="0"/>
              </a:rPr>
              <a:t>S.H.I.F.T.: Supporting </a:t>
            </a:r>
            <a:r>
              <a:rPr lang="en-US" sz="1800" dirty="0" err="1" smtClean="0">
                <a:solidFill>
                  <a:prstClr val="black"/>
                </a:solidFill>
                <a:latin typeface="Arial" pitchFamily="34" charset="0"/>
                <a:cs typeface="Arial" pitchFamily="34" charset="0"/>
              </a:rPr>
              <a:t>Heros</a:t>
            </a:r>
            <a:r>
              <a:rPr lang="en-US" sz="1800" dirty="0" smtClean="0">
                <a:solidFill>
                  <a:prstClr val="black"/>
                </a:solidFill>
                <a:latin typeface="Arial" pitchFamily="34" charset="0"/>
                <a:cs typeface="Arial" pitchFamily="34" charset="0"/>
              </a:rPr>
              <a:t> In mental health </a:t>
            </a:r>
            <a:r>
              <a:rPr lang="en-US" sz="1800" dirty="0">
                <a:solidFill>
                  <a:prstClr val="black"/>
                </a:solidFill>
                <a:latin typeface="Arial" pitchFamily="34" charset="0"/>
                <a:cs typeface="Arial" pitchFamily="34" charset="0"/>
              </a:rPr>
              <a:t>Foundational Training </a:t>
            </a:r>
            <a:r>
              <a:rPr lang="en-US" sz="1400" dirty="0">
                <a:solidFill>
                  <a:prstClr val="black"/>
                </a:solidFill>
                <a:latin typeface="Arial" pitchFamily="34" charset="0"/>
                <a:cs typeface="Arial" pitchFamily="34" charset="0"/>
                <a:hlinkClick r:id="rId4"/>
              </a:rPr>
              <a:t>http://shiftwellness.org</a:t>
            </a:r>
            <a:r>
              <a:rPr lang="en-US" sz="1400" dirty="0" smtClean="0">
                <a:solidFill>
                  <a:prstClr val="black"/>
                </a:solidFill>
                <a:latin typeface="Arial" pitchFamily="34" charset="0"/>
                <a:cs typeface="Arial" pitchFamily="34" charset="0"/>
                <a:hlinkClick r:id="rId4"/>
              </a:rPr>
              <a:t>/</a:t>
            </a:r>
            <a:endParaRPr lang="en-US" sz="1400" dirty="0" smtClean="0">
              <a:solidFill>
                <a:prstClr val="black"/>
              </a:solidFill>
              <a:latin typeface="Arial" pitchFamily="34" charset="0"/>
              <a:cs typeface="Arial" pitchFamily="34" charset="0"/>
            </a:endParaRPr>
          </a:p>
          <a:p>
            <a:pPr lvl="0"/>
            <a:endParaRPr lang="en-US" sz="1800" dirty="0" smtClean="0">
              <a:solidFill>
                <a:prstClr val="black"/>
              </a:solidFill>
              <a:latin typeface="Arial" pitchFamily="34" charset="0"/>
              <a:cs typeface="Arial" pitchFamily="34" charset="0"/>
            </a:endParaRPr>
          </a:p>
          <a:p>
            <a:pPr marL="0" lvl="0" indent="0">
              <a:buNone/>
            </a:pPr>
            <a:endParaRPr lang="en-US" sz="1800" dirty="0">
              <a:solidFill>
                <a:prstClr val="black"/>
              </a:solidFill>
              <a:latin typeface="Arial" pitchFamily="34" charset="0"/>
              <a:cs typeface="Arial" pitchFamily="34" charset="0"/>
            </a:endParaRPr>
          </a:p>
          <a:p>
            <a:pPr lvl="1">
              <a:buNone/>
            </a:pPr>
            <a:endParaRPr lang="en-US" sz="1400" dirty="0" smtClean="0">
              <a:latin typeface="Arial" pitchFamily="34" charset="0"/>
              <a:cs typeface="Arial"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Arial" pitchFamily="34" charset="0"/>
                <a:cs typeface="Arial" pitchFamily="34" charset="0"/>
              </a:rPr>
              <a:t>National Center for Missing and Exploited Children (NCMEC)</a:t>
            </a:r>
            <a:endParaRPr lang="en-US" dirty="0">
              <a:latin typeface="Arial" pitchFamily="34" charset="0"/>
              <a:cs typeface="Arial" pitchFamily="34" charset="0"/>
            </a:endParaRPr>
          </a:p>
        </p:txBody>
      </p:sp>
      <p:sp>
        <p:nvSpPr>
          <p:cNvPr id="3" name="Content Placeholder 2"/>
          <p:cNvSpPr>
            <a:spLocks noGrp="1"/>
          </p:cNvSpPr>
          <p:nvPr>
            <p:ph idx="1"/>
          </p:nvPr>
        </p:nvSpPr>
        <p:spPr>
          <a:xfrm>
            <a:off x="457200" y="3581400"/>
            <a:ext cx="8229600" cy="2895600"/>
          </a:xfrm>
        </p:spPr>
        <p:txBody>
          <a:bodyPr>
            <a:normAutofit fontScale="92500" lnSpcReduction="10000"/>
          </a:bodyPr>
          <a:lstStyle/>
          <a:p>
            <a:r>
              <a:rPr lang="en-US" sz="2800" dirty="0" smtClean="0">
                <a:latin typeface="Arial" pitchFamily="34" charset="0"/>
                <a:cs typeface="Arial" pitchFamily="34" charset="0"/>
              </a:rPr>
              <a:t>We continue to work with NCMEC on several cases in order to further identify child victims involved in our casework.</a:t>
            </a:r>
          </a:p>
          <a:p>
            <a:pPr marL="0" indent="0">
              <a:buNone/>
            </a:pPr>
            <a:endParaRPr lang="en-US" sz="2800" dirty="0" smtClean="0">
              <a:latin typeface="Arial" pitchFamily="34" charset="0"/>
              <a:cs typeface="Arial" pitchFamily="34" charset="0"/>
            </a:endParaRPr>
          </a:p>
          <a:p>
            <a:r>
              <a:rPr lang="en-US" sz="2800" dirty="0" smtClean="0">
                <a:latin typeface="Arial" pitchFamily="34" charset="0"/>
                <a:cs typeface="Arial" pitchFamily="34" charset="0"/>
              </a:rPr>
              <a:t>We offer the service of forwarding images of identified victims so they can be included in the NCMEC database.</a:t>
            </a:r>
          </a:p>
          <a:p>
            <a:endParaRPr lang="en-US" sz="2800" dirty="0">
              <a:latin typeface="Arial" pitchFamily="34" charset="0"/>
              <a:cs typeface="Arial" pitchFamily="34"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89275" y="1600200"/>
            <a:ext cx="2914650" cy="1885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cs typeface="Arial" pitchFamily="34" charset="0"/>
              </a:rPr>
              <a:t>Questions/Comments</a:t>
            </a:r>
            <a:endParaRPr lang="en-US" dirty="0">
              <a:latin typeface="Arial" pitchFamily="34" charset="0"/>
              <a:cs typeface="Arial" pitchFamily="34" charset="0"/>
            </a:endParaRPr>
          </a:p>
        </p:txBody>
      </p:sp>
      <p:sp>
        <p:nvSpPr>
          <p:cNvPr id="4" name="Rectangle 3"/>
          <p:cNvSpPr/>
          <p:nvPr/>
        </p:nvSpPr>
        <p:spPr>
          <a:xfrm>
            <a:off x="2209800" y="2514600"/>
            <a:ext cx="4419600" cy="2209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latin typeface="Arial" pitchFamily="34" charset="0"/>
                <a:cs typeface="Arial" pitchFamily="34" charset="0"/>
              </a:rPr>
              <a:t>Jennifer L. Land</a:t>
            </a:r>
          </a:p>
          <a:p>
            <a:r>
              <a:rPr lang="en-US" sz="1600" dirty="0" smtClean="0">
                <a:latin typeface="Arial" pitchFamily="34" charset="0"/>
                <a:cs typeface="Arial" pitchFamily="34" charset="0"/>
              </a:rPr>
              <a:t>Forensic Scientist IV</a:t>
            </a:r>
          </a:p>
          <a:p>
            <a:r>
              <a:rPr lang="en-US" sz="1600" dirty="0" smtClean="0">
                <a:latin typeface="Arial" pitchFamily="34" charset="0"/>
                <a:cs typeface="Arial" pitchFamily="34" charset="0"/>
              </a:rPr>
              <a:t>Texas Department of Public Safety </a:t>
            </a:r>
          </a:p>
          <a:p>
            <a:r>
              <a:rPr lang="en-US" sz="1600" dirty="0" smtClean="0">
                <a:latin typeface="Arial" pitchFamily="34" charset="0"/>
                <a:cs typeface="Arial" pitchFamily="34" charset="0"/>
              </a:rPr>
              <a:t>Crime Laboratory</a:t>
            </a:r>
          </a:p>
          <a:p>
            <a:endParaRPr lang="en-US" sz="1600" dirty="0" smtClean="0">
              <a:latin typeface="Arial" pitchFamily="34" charset="0"/>
              <a:cs typeface="Arial" pitchFamily="34" charset="0"/>
            </a:endParaRPr>
          </a:p>
          <a:p>
            <a:endParaRPr lang="en-US" sz="1600" dirty="0">
              <a:latin typeface="Arial" pitchFamily="34" charset="0"/>
              <a:cs typeface="Arial" pitchFamily="34" charset="0"/>
            </a:endParaRPr>
          </a:p>
          <a:p>
            <a:endParaRPr lang="en-US" sz="1600" dirty="0" smtClean="0">
              <a:latin typeface="Arial" pitchFamily="34" charset="0"/>
              <a:cs typeface="Arial" pitchFamily="34" charset="0"/>
            </a:endParaRPr>
          </a:p>
          <a:p>
            <a:r>
              <a:rPr lang="en-US" sz="1600" dirty="0" smtClean="0">
                <a:latin typeface="Arial" pitchFamily="34" charset="0"/>
                <a:cs typeface="Arial" pitchFamily="34" charset="0"/>
              </a:rPr>
              <a:t>Jennifer.Land@dps.texas.gov</a:t>
            </a:r>
            <a:endParaRPr lang="en-US" sz="1600" dirty="0">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cs typeface="Arial" pitchFamily="34" charset="0"/>
              </a:rPr>
              <a:t>The Division of DME</a:t>
            </a:r>
            <a:endParaRPr lang="en-US" dirty="0">
              <a:latin typeface="Arial" pitchFamily="34" charset="0"/>
              <a:cs typeface="Arial" pitchFamily="34" charset="0"/>
            </a:endParaRPr>
          </a:p>
        </p:txBody>
      </p:sp>
      <p:sp>
        <p:nvSpPr>
          <p:cNvPr id="3" name="TextBox 2"/>
          <p:cNvSpPr txBox="1"/>
          <p:nvPr/>
        </p:nvSpPr>
        <p:spPr>
          <a:xfrm>
            <a:off x="381000" y="1600200"/>
            <a:ext cx="8229600" cy="923330"/>
          </a:xfrm>
          <a:prstGeom prst="rect">
            <a:avLst/>
          </a:prstGeom>
          <a:noFill/>
        </p:spPr>
        <p:txBody>
          <a:bodyPr wrap="square" rtlCol="0">
            <a:spAutoFit/>
          </a:bodyPr>
          <a:lstStyle/>
          <a:p>
            <a:r>
              <a:rPr lang="en-US" dirty="0" smtClean="0">
                <a:latin typeface="Arial" pitchFamily="34" charset="0"/>
                <a:cs typeface="Arial" pitchFamily="34" charset="0"/>
              </a:rPr>
              <a:t>According to The American Society of Crime Lab Directors-Lab Accreditation Board (ASCLD-LAB), digital multimedia evidence is subsequently divided into three concentrations:</a:t>
            </a:r>
          </a:p>
        </p:txBody>
      </p:sp>
      <p:sp>
        <p:nvSpPr>
          <p:cNvPr id="14" name="Rectangle 13"/>
          <p:cNvSpPr/>
          <p:nvPr/>
        </p:nvSpPr>
        <p:spPr>
          <a:xfrm>
            <a:off x="1295400" y="4800600"/>
            <a:ext cx="2133600" cy="1066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p:nvGrpSpPr>
        <p:grpSpPr>
          <a:xfrm>
            <a:off x="1295400" y="2667000"/>
            <a:ext cx="6705600" cy="3200400"/>
            <a:chOff x="1295400" y="2971800"/>
            <a:chExt cx="6705600" cy="3200400"/>
          </a:xfrm>
        </p:grpSpPr>
        <p:sp>
          <p:nvSpPr>
            <p:cNvPr id="4" name="Rectangle 3"/>
            <p:cNvSpPr/>
            <p:nvPr/>
          </p:nvSpPr>
          <p:spPr>
            <a:xfrm>
              <a:off x="2438400" y="2971800"/>
              <a:ext cx="4114800" cy="68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438400" y="3124200"/>
              <a:ext cx="4114800" cy="400110"/>
            </a:xfrm>
            <a:prstGeom prst="rect">
              <a:avLst/>
            </a:prstGeom>
            <a:noFill/>
          </p:spPr>
          <p:txBody>
            <a:bodyPr wrap="square" rtlCol="0">
              <a:spAutoFit/>
            </a:bodyPr>
            <a:lstStyle/>
            <a:p>
              <a:pPr algn="ctr"/>
              <a:r>
                <a:rPr lang="en-US" sz="2000" b="1" dirty="0" smtClean="0">
                  <a:latin typeface="Arial" pitchFamily="34" charset="0"/>
                  <a:cs typeface="Arial" pitchFamily="34" charset="0"/>
                </a:rPr>
                <a:t>Digital Multimedia Evidence</a:t>
              </a:r>
              <a:endParaRPr lang="en-US" sz="2000" b="1" dirty="0">
                <a:latin typeface="Arial" pitchFamily="34" charset="0"/>
                <a:cs typeface="Arial" pitchFamily="34" charset="0"/>
              </a:endParaRPr>
            </a:p>
          </p:txBody>
        </p:sp>
        <p:cxnSp>
          <p:nvCxnSpPr>
            <p:cNvPr id="7" name="Straight Connector 6"/>
            <p:cNvCxnSpPr/>
            <p:nvPr/>
          </p:nvCxnSpPr>
          <p:spPr>
            <a:xfrm rot="5400000">
              <a:off x="2057400" y="4038600"/>
              <a:ext cx="1447800" cy="685800"/>
            </a:xfrm>
            <a:prstGeom prst="line">
              <a:avLst/>
            </a:prstGeom>
            <a:ln/>
          </p:spPr>
          <p:style>
            <a:lnRef idx="2">
              <a:schemeClr val="dk1"/>
            </a:lnRef>
            <a:fillRef idx="0">
              <a:schemeClr val="dk1"/>
            </a:fillRef>
            <a:effectRef idx="1">
              <a:schemeClr val="dk1"/>
            </a:effectRef>
            <a:fontRef idx="minor">
              <a:schemeClr val="tx1"/>
            </a:fontRef>
          </p:style>
        </p:cxnSp>
        <p:cxnSp>
          <p:nvCxnSpPr>
            <p:cNvPr id="11" name="Straight Connector 10"/>
            <p:cNvCxnSpPr>
              <a:stCxn id="4" idx="2"/>
            </p:cNvCxnSpPr>
            <p:nvPr/>
          </p:nvCxnSpPr>
          <p:spPr>
            <a:xfrm rot="5400000">
              <a:off x="3771900" y="4381500"/>
              <a:ext cx="14478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cxnSp>
          <p:nvCxnSpPr>
            <p:cNvPr id="13" name="Straight Connector 12"/>
            <p:cNvCxnSpPr/>
            <p:nvPr/>
          </p:nvCxnSpPr>
          <p:spPr>
            <a:xfrm rot="16200000" flipH="1">
              <a:off x="5600700" y="4076700"/>
              <a:ext cx="1447800" cy="609600"/>
            </a:xfrm>
            <a:prstGeom prst="line">
              <a:avLst/>
            </a:prstGeom>
            <a:ln/>
          </p:spPr>
          <p:style>
            <a:lnRef idx="2">
              <a:schemeClr val="dk1"/>
            </a:lnRef>
            <a:fillRef idx="0">
              <a:schemeClr val="dk1"/>
            </a:fillRef>
            <a:effectRef idx="1">
              <a:schemeClr val="dk1"/>
            </a:effectRef>
            <a:fontRef idx="minor">
              <a:schemeClr val="tx1"/>
            </a:fontRef>
          </p:style>
        </p:cxnSp>
        <p:sp>
          <p:nvSpPr>
            <p:cNvPr id="15" name="Rectangle 14"/>
            <p:cNvSpPr/>
            <p:nvPr/>
          </p:nvSpPr>
          <p:spPr>
            <a:xfrm>
              <a:off x="3581400" y="5105400"/>
              <a:ext cx="2133600" cy="1066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867400" y="5105400"/>
              <a:ext cx="2133600" cy="1066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295400" y="5105400"/>
              <a:ext cx="2133600" cy="1046440"/>
            </a:xfrm>
            <a:prstGeom prst="rect">
              <a:avLst/>
            </a:prstGeom>
            <a:noFill/>
          </p:spPr>
          <p:txBody>
            <a:bodyPr wrap="square" rtlCol="0">
              <a:spAutoFit/>
            </a:bodyPr>
            <a:lstStyle/>
            <a:p>
              <a:pPr algn="ctr"/>
              <a:r>
                <a:rPr lang="en-US" sz="1600" b="1" dirty="0" smtClean="0">
                  <a:latin typeface="Arial" pitchFamily="34" charset="0"/>
                  <a:cs typeface="Arial" pitchFamily="34" charset="0"/>
                </a:rPr>
                <a:t>Digital Media Analysis/Computer Forensics</a:t>
              </a:r>
            </a:p>
            <a:p>
              <a:pPr algn="ctr"/>
              <a:r>
                <a:rPr lang="en-US" sz="1400" dirty="0" smtClean="0">
                  <a:latin typeface="Arial" pitchFamily="34" charset="0"/>
                  <a:cs typeface="Arial" pitchFamily="34" charset="0"/>
                </a:rPr>
                <a:t>(QD Section)</a:t>
              </a:r>
              <a:endParaRPr lang="en-US" sz="1400" dirty="0">
                <a:latin typeface="Arial" pitchFamily="34" charset="0"/>
                <a:cs typeface="Arial" pitchFamily="34" charset="0"/>
              </a:endParaRPr>
            </a:p>
          </p:txBody>
        </p:sp>
        <p:sp>
          <p:nvSpPr>
            <p:cNvPr id="18" name="TextBox 17"/>
            <p:cNvSpPr txBox="1"/>
            <p:nvPr/>
          </p:nvSpPr>
          <p:spPr>
            <a:xfrm>
              <a:off x="3581400" y="5257800"/>
              <a:ext cx="2133600" cy="615553"/>
            </a:xfrm>
            <a:prstGeom prst="rect">
              <a:avLst/>
            </a:prstGeom>
            <a:noFill/>
          </p:spPr>
          <p:txBody>
            <a:bodyPr wrap="square" rtlCol="0">
              <a:spAutoFit/>
            </a:bodyPr>
            <a:lstStyle/>
            <a:p>
              <a:pPr algn="ctr"/>
              <a:r>
                <a:rPr lang="en-US" sz="2000" b="1" dirty="0" smtClean="0">
                  <a:latin typeface="Arial" pitchFamily="34" charset="0"/>
                  <a:cs typeface="Arial" pitchFamily="34" charset="0"/>
                </a:rPr>
                <a:t>Imaging</a:t>
              </a:r>
            </a:p>
            <a:p>
              <a:pPr algn="ctr"/>
              <a:r>
                <a:rPr lang="en-US" sz="1400" dirty="0" smtClean="0">
                  <a:latin typeface="Arial" pitchFamily="34" charset="0"/>
                  <a:cs typeface="Arial" pitchFamily="34" charset="0"/>
                </a:rPr>
                <a:t>(Photography Section)</a:t>
              </a:r>
              <a:endParaRPr lang="en-US" sz="1400" dirty="0">
                <a:latin typeface="Arial" pitchFamily="34" charset="0"/>
                <a:cs typeface="Arial" pitchFamily="34" charset="0"/>
              </a:endParaRPr>
            </a:p>
          </p:txBody>
        </p:sp>
        <p:sp>
          <p:nvSpPr>
            <p:cNvPr id="19" name="TextBox 18"/>
            <p:cNvSpPr txBox="1"/>
            <p:nvPr/>
          </p:nvSpPr>
          <p:spPr>
            <a:xfrm>
              <a:off x="5867400" y="5257800"/>
              <a:ext cx="2133600" cy="615553"/>
            </a:xfrm>
            <a:prstGeom prst="rect">
              <a:avLst/>
            </a:prstGeom>
            <a:noFill/>
          </p:spPr>
          <p:txBody>
            <a:bodyPr wrap="square" rtlCol="0">
              <a:spAutoFit/>
            </a:bodyPr>
            <a:lstStyle/>
            <a:p>
              <a:pPr algn="ctr"/>
              <a:r>
                <a:rPr lang="en-US" sz="2000" b="1" dirty="0" smtClean="0">
                  <a:latin typeface="Arial" pitchFamily="34" charset="0"/>
                  <a:cs typeface="Arial" pitchFamily="34" charset="0"/>
                </a:rPr>
                <a:t>Audio/Video</a:t>
              </a:r>
            </a:p>
            <a:p>
              <a:pPr algn="ctr"/>
              <a:r>
                <a:rPr lang="en-US" sz="1400" dirty="0" smtClean="0">
                  <a:latin typeface="Arial" pitchFamily="34" charset="0"/>
                  <a:cs typeface="Arial" pitchFamily="34" charset="0"/>
                </a:rPr>
                <a:t>(Photography Section)</a:t>
              </a:r>
              <a:endParaRPr lang="en-US" sz="1400" dirty="0">
                <a:latin typeface="Arial" pitchFamily="34" charset="0"/>
                <a:cs typeface="Arial" pitchFamily="34" charset="0"/>
              </a:endParaRPr>
            </a:p>
          </p:txBody>
        </p:sp>
      </p:grpSp>
      <p:sp>
        <p:nvSpPr>
          <p:cNvPr id="21" name="TextBox 20"/>
          <p:cNvSpPr txBox="1"/>
          <p:nvPr/>
        </p:nvSpPr>
        <p:spPr>
          <a:xfrm>
            <a:off x="381000" y="6172200"/>
            <a:ext cx="8382000" cy="584775"/>
          </a:xfrm>
          <a:prstGeom prst="rect">
            <a:avLst/>
          </a:prstGeom>
          <a:noFill/>
        </p:spPr>
        <p:txBody>
          <a:bodyPr wrap="square" rtlCol="0">
            <a:spAutoFit/>
          </a:bodyPr>
          <a:lstStyle/>
          <a:p>
            <a:pPr algn="ctr"/>
            <a:r>
              <a:rPr lang="en-US" sz="1600" dirty="0" smtClean="0">
                <a:latin typeface="Arial" pitchFamily="34" charset="0"/>
                <a:cs typeface="Arial" pitchFamily="34" charset="0"/>
              </a:rPr>
              <a:t>This division also represents how computer and audio/visual evidence is distributed within the crime laboratory</a:t>
            </a:r>
            <a:endParaRPr lang="en-US" sz="1600" dirty="0">
              <a:latin typeface="Arial" pitchFamily="34"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Arial" pitchFamily="34" charset="0"/>
                <a:cs typeface="Arial" pitchFamily="34" charset="0"/>
              </a:rPr>
              <a:t>Our role in Digital Multimedia Evidence Analysis</a:t>
            </a:r>
            <a:endParaRPr lang="en-US" dirty="0">
              <a:latin typeface="Arial" pitchFamily="34" charset="0"/>
              <a:cs typeface="Arial" pitchFamily="34" charset="0"/>
            </a:endParaRPr>
          </a:p>
        </p:txBody>
      </p:sp>
      <p:sp>
        <p:nvSpPr>
          <p:cNvPr id="3" name="TextBox 2"/>
          <p:cNvSpPr txBox="1"/>
          <p:nvPr/>
        </p:nvSpPr>
        <p:spPr>
          <a:xfrm>
            <a:off x="609600" y="1905000"/>
            <a:ext cx="8077200" cy="3508653"/>
          </a:xfrm>
          <a:prstGeom prst="rect">
            <a:avLst/>
          </a:prstGeom>
          <a:noFill/>
        </p:spPr>
        <p:txBody>
          <a:bodyPr wrap="square" rtlCol="0">
            <a:spAutoFit/>
          </a:bodyPr>
          <a:lstStyle/>
          <a:p>
            <a:pPr algn="ctr"/>
            <a:r>
              <a:rPr lang="en-US" sz="3600" b="1" dirty="0" smtClean="0">
                <a:latin typeface="Arial" pitchFamily="34" charset="0"/>
                <a:cs typeface="Arial" pitchFamily="34" charset="0"/>
              </a:rPr>
              <a:t>Computer Forensics</a:t>
            </a:r>
          </a:p>
          <a:p>
            <a:endParaRPr lang="en-US" sz="2400" dirty="0" smtClean="0">
              <a:latin typeface="Arial" pitchFamily="34" charset="0"/>
              <a:cs typeface="Arial" pitchFamily="34" charset="0"/>
            </a:endParaRPr>
          </a:p>
          <a:p>
            <a:pPr>
              <a:buFont typeface="Arial" pitchFamily="34" charset="0"/>
              <a:buChar char="•"/>
            </a:pPr>
            <a:r>
              <a:rPr lang="en-US" sz="2400" dirty="0" smtClean="0">
                <a:latin typeface="Arial" pitchFamily="34" charset="0"/>
                <a:cs typeface="Arial" pitchFamily="34" charset="0"/>
              </a:rPr>
              <a:t>Preserve data on the media submitted</a:t>
            </a:r>
          </a:p>
          <a:p>
            <a:pPr>
              <a:buFont typeface="Arial" pitchFamily="34" charset="0"/>
              <a:buChar char="•"/>
            </a:pPr>
            <a:endParaRPr lang="en-US" sz="2400" dirty="0" smtClean="0">
              <a:latin typeface="Arial" pitchFamily="34" charset="0"/>
              <a:cs typeface="Arial" pitchFamily="34" charset="0"/>
            </a:endParaRPr>
          </a:p>
          <a:p>
            <a:pPr>
              <a:buFont typeface="Arial" pitchFamily="34" charset="0"/>
              <a:buChar char="•"/>
            </a:pPr>
            <a:r>
              <a:rPr lang="en-US" sz="2400" dirty="0" smtClean="0">
                <a:latin typeface="Arial" pitchFamily="34" charset="0"/>
                <a:cs typeface="Arial" pitchFamily="34" charset="0"/>
              </a:rPr>
              <a:t>Make an exact “image” of the data (bit for bit copy), whenever possible</a:t>
            </a:r>
          </a:p>
          <a:p>
            <a:pPr>
              <a:buFont typeface="Arial" pitchFamily="34" charset="0"/>
              <a:buChar char="•"/>
            </a:pPr>
            <a:endParaRPr lang="en-US" sz="2400" dirty="0" smtClean="0">
              <a:latin typeface="Arial" pitchFamily="34" charset="0"/>
              <a:cs typeface="Arial" pitchFamily="34" charset="0"/>
            </a:endParaRPr>
          </a:p>
          <a:p>
            <a:pPr>
              <a:buFont typeface="Arial" pitchFamily="34" charset="0"/>
              <a:buChar char="•"/>
            </a:pPr>
            <a:r>
              <a:rPr lang="en-US" sz="2400" dirty="0" smtClean="0">
                <a:latin typeface="Arial" pitchFamily="34" charset="0"/>
                <a:cs typeface="Arial" pitchFamily="34" charset="0"/>
              </a:rPr>
              <a:t>Examine and search the “image” copy of the evidence</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b="1" dirty="0" smtClean="0">
                <a:latin typeface="Arial" pitchFamily="34" charset="0"/>
                <a:cs typeface="Arial" pitchFamily="34" charset="0"/>
              </a:rPr>
              <a:t>Forensic Workstations</a:t>
            </a:r>
            <a:endParaRPr lang="en-US" b="1" dirty="0">
              <a:latin typeface="Arial" pitchFamily="34" charset="0"/>
              <a:cs typeface="Arial" pitchFamily="34" charset="0"/>
            </a:endParaRPr>
          </a:p>
        </p:txBody>
      </p:sp>
      <p:pic>
        <p:nvPicPr>
          <p:cNvPr id="2050" name="Picture 2"/>
          <p:cNvPicPr>
            <a:picLocks noChangeAspect="1" noChangeArrowheads="1"/>
          </p:cNvPicPr>
          <p:nvPr/>
        </p:nvPicPr>
        <p:blipFill>
          <a:blip r:embed="rId3" cstate="print"/>
          <a:srcRect/>
          <a:stretch>
            <a:fillRect/>
          </a:stretch>
        </p:blipFill>
        <p:spPr bwMode="auto">
          <a:xfrm>
            <a:off x="381000" y="1371600"/>
            <a:ext cx="3124200" cy="4686300"/>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cstate="print"/>
          <a:srcRect/>
          <a:stretch>
            <a:fillRect/>
          </a:stretch>
        </p:blipFill>
        <p:spPr bwMode="auto">
          <a:xfrm>
            <a:off x="3810000" y="1371600"/>
            <a:ext cx="5105400" cy="3403600"/>
          </a:xfrm>
          <a:prstGeom prst="rect">
            <a:avLst/>
          </a:prstGeom>
          <a:noFill/>
          <a:ln w="9525">
            <a:noFill/>
            <a:miter lim="800000"/>
            <a:headEnd/>
            <a:tailEnd/>
          </a:ln>
          <a:effectLst/>
        </p:spPr>
      </p:pic>
      <p:sp>
        <p:nvSpPr>
          <p:cNvPr id="5" name="TextBox 4"/>
          <p:cNvSpPr txBox="1"/>
          <p:nvPr/>
        </p:nvSpPr>
        <p:spPr>
          <a:xfrm>
            <a:off x="3657600" y="5105400"/>
            <a:ext cx="5181600" cy="646331"/>
          </a:xfrm>
          <a:prstGeom prst="rect">
            <a:avLst/>
          </a:prstGeom>
          <a:noFill/>
        </p:spPr>
        <p:txBody>
          <a:bodyPr wrap="square" rtlCol="0">
            <a:spAutoFit/>
          </a:bodyPr>
          <a:lstStyle/>
          <a:p>
            <a:pPr algn="ctr"/>
            <a:r>
              <a:rPr lang="en-US" dirty="0" smtClean="0">
                <a:latin typeface="Arial" pitchFamily="34" charset="0"/>
                <a:cs typeface="Arial" pitchFamily="34" charset="0"/>
              </a:rPr>
              <a:t>Forensic Analysis Machines or Forensic Workstations</a:t>
            </a:r>
            <a:endParaRPr lang="en-US" dirty="0">
              <a:latin typeface="Arial"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4" descr="E:\Powerpoint Updates\DSC_1158.jpg"/>
          <p:cNvPicPr>
            <a:picLocks noChangeAspect="1" noChangeArrowheads="1"/>
          </p:cNvPicPr>
          <p:nvPr/>
        </p:nvPicPr>
        <p:blipFill>
          <a:blip r:embed="rId3" cstate="print"/>
          <a:srcRect/>
          <a:stretch>
            <a:fillRect/>
          </a:stretch>
        </p:blipFill>
        <p:spPr bwMode="auto">
          <a:xfrm>
            <a:off x="228600" y="950912"/>
            <a:ext cx="3200400" cy="4002088"/>
          </a:xfrm>
          <a:prstGeom prst="rect">
            <a:avLst/>
          </a:prstGeom>
          <a:noFill/>
          <a:ln w="9525">
            <a:noFill/>
            <a:miter lim="800000"/>
            <a:headEnd/>
            <a:tailEnd/>
          </a:ln>
        </p:spPr>
      </p:pic>
      <p:pic>
        <p:nvPicPr>
          <p:cNvPr id="123907" name="Picture 5" descr="E:\Powerpoint Updates\DSC_1164.jpg"/>
          <p:cNvPicPr>
            <a:picLocks noChangeAspect="1" noChangeArrowheads="1"/>
          </p:cNvPicPr>
          <p:nvPr/>
        </p:nvPicPr>
        <p:blipFill>
          <a:blip r:embed="rId4" cstate="print"/>
          <a:srcRect/>
          <a:stretch>
            <a:fillRect/>
          </a:stretch>
        </p:blipFill>
        <p:spPr bwMode="auto">
          <a:xfrm>
            <a:off x="4419600" y="3001963"/>
            <a:ext cx="4438650" cy="3551237"/>
          </a:xfrm>
          <a:prstGeom prst="rect">
            <a:avLst/>
          </a:prstGeom>
          <a:noFill/>
          <a:ln w="9525">
            <a:noFill/>
            <a:miter lim="800000"/>
            <a:headEnd/>
            <a:tailEnd/>
          </a:ln>
        </p:spPr>
      </p:pic>
      <p:sp>
        <p:nvSpPr>
          <p:cNvPr id="123908" name="TextBox 6"/>
          <p:cNvSpPr txBox="1">
            <a:spLocks noChangeArrowheads="1"/>
          </p:cNvSpPr>
          <p:nvPr/>
        </p:nvSpPr>
        <p:spPr bwMode="auto">
          <a:xfrm>
            <a:off x="3886200" y="1335087"/>
            <a:ext cx="4572000" cy="646113"/>
          </a:xfrm>
          <a:prstGeom prst="rect">
            <a:avLst/>
          </a:prstGeom>
          <a:noFill/>
          <a:ln w="9525">
            <a:solidFill>
              <a:schemeClr val="tx1"/>
            </a:solidFill>
            <a:miter lim="800000"/>
            <a:headEnd/>
            <a:tailEnd/>
          </a:ln>
        </p:spPr>
        <p:txBody>
          <a:bodyPr>
            <a:spAutoFit/>
          </a:bodyPr>
          <a:lstStyle/>
          <a:p>
            <a:r>
              <a:rPr lang="en-US" dirty="0">
                <a:latin typeface="Arial" charset="0"/>
                <a:cs typeface="Arial" charset="0"/>
              </a:rPr>
              <a:t>Use of Guidance Software’s </a:t>
            </a:r>
            <a:r>
              <a:rPr lang="en-US" dirty="0" err="1">
                <a:latin typeface="Arial" charset="0"/>
                <a:cs typeface="Arial" charset="0"/>
              </a:rPr>
              <a:t>EnCase</a:t>
            </a:r>
            <a:r>
              <a:rPr lang="en-US" dirty="0">
                <a:latin typeface="Arial" charset="0"/>
                <a:cs typeface="Arial" charset="0"/>
              </a:rPr>
              <a:t> on Windows analysis machine</a:t>
            </a:r>
          </a:p>
        </p:txBody>
      </p:sp>
      <p:sp>
        <p:nvSpPr>
          <p:cNvPr id="123909" name="TextBox 7"/>
          <p:cNvSpPr txBox="1">
            <a:spLocks noChangeArrowheads="1"/>
          </p:cNvSpPr>
          <p:nvPr/>
        </p:nvSpPr>
        <p:spPr bwMode="auto">
          <a:xfrm>
            <a:off x="609600" y="5410200"/>
            <a:ext cx="3581400" cy="923925"/>
          </a:xfrm>
          <a:prstGeom prst="rect">
            <a:avLst/>
          </a:prstGeom>
          <a:noFill/>
          <a:ln w="9525">
            <a:solidFill>
              <a:schemeClr val="tx1"/>
            </a:solidFill>
            <a:miter lim="800000"/>
            <a:headEnd/>
            <a:tailEnd/>
          </a:ln>
        </p:spPr>
        <p:txBody>
          <a:bodyPr>
            <a:spAutoFit/>
          </a:bodyPr>
          <a:lstStyle/>
          <a:p>
            <a:r>
              <a:rPr lang="en-US" dirty="0">
                <a:latin typeface="Arial" charset="0"/>
                <a:cs typeface="Arial" charset="0"/>
              </a:rPr>
              <a:t>Use of </a:t>
            </a:r>
            <a:r>
              <a:rPr lang="en-US" dirty="0" err="1">
                <a:latin typeface="Arial" charset="0"/>
                <a:cs typeface="Arial" charset="0"/>
              </a:rPr>
              <a:t>BlackBag</a:t>
            </a:r>
            <a:r>
              <a:rPr lang="en-US" dirty="0">
                <a:latin typeface="Arial" charset="0"/>
                <a:cs typeface="Arial" charset="0"/>
              </a:rPr>
              <a:t> Technologies Forensic Suite on Mac analysis machine</a:t>
            </a:r>
          </a:p>
        </p:txBody>
      </p:sp>
      <p:sp>
        <p:nvSpPr>
          <p:cNvPr id="6" name="TextBox 5"/>
          <p:cNvSpPr txBox="1"/>
          <p:nvPr/>
        </p:nvSpPr>
        <p:spPr>
          <a:xfrm>
            <a:off x="304800" y="152400"/>
            <a:ext cx="8534400" cy="461665"/>
          </a:xfrm>
          <a:prstGeom prst="rect">
            <a:avLst/>
          </a:prstGeom>
          <a:noFill/>
        </p:spPr>
        <p:txBody>
          <a:bodyPr wrap="square" rtlCol="0">
            <a:spAutoFit/>
          </a:bodyPr>
          <a:lstStyle/>
          <a:p>
            <a:pPr algn="ctr"/>
            <a:r>
              <a:rPr lang="en-US" sz="2400" dirty="0" smtClean="0">
                <a:latin typeface="Arial" pitchFamily="34" charset="0"/>
                <a:cs typeface="Arial" pitchFamily="34" charset="0"/>
              </a:rPr>
              <a:t>Specialized, Forensically-tested software is used</a:t>
            </a:r>
            <a:endParaRPr 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normAutofit fontScale="90000"/>
          </a:bodyPr>
          <a:lstStyle/>
          <a:p>
            <a:pPr eaLnBrk="1" hangingPunct="1"/>
            <a:r>
              <a:rPr lang="en-US" b="1" dirty="0" smtClean="0">
                <a:latin typeface="Arial" pitchFamily="34" charset="0"/>
                <a:cs typeface="Arial" pitchFamily="34" charset="0"/>
              </a:rPr>
              <a:t>What is Digital Evidence and How is it Different?</a:t>
            </a:r>
          </a:p>
        </p:txBody>
      </p:sp>
      <p:sp>
        <p:nvSpPr>
          <p:cNvPr id="125955" name="Rectangle 3"/>
          <p:cNvSpPr>
            <a:spLocks noGrp="1" noChangeArrowheads="1"/>
          </p:cNvSpPr>
          <p:nvPr>
            <p:ph type="body" idx="1"/>
          </p:nvPr>
        </p:nvSpPr>
        <p:spPr>
          <a:xfrm>
            <a:off x="304800" y="1676400"/>
            <a:ext cx="3657600" cy="4343400"/>
          </a:xfrm>
        </p:spPr>
        <p:txBody>
          <a:bodyPr>
            <a:normAutofit fontScale="55000" lnSpcReduction="20000"/>
          </a:bodyPr>
          <a:lstStyle/>
          <a:p>
            <a:r>
              <a:rPr lang="en-US" sz="2800" dirty="0" smtClean="0">
                <a:latin typeface="Arial" pitchFamily="34" charset="0"/>
                <a:cs typeface="Arial" pitchFamily="34" charset="0"/>
              </a:rPr>
              <a:t>Information and data of investigative value that is stored on or transmitted by an electronic device</a:t>
            </a:r>
          </a:p>
          <a:p>
            <a:endParaRPr lang="en-US" sz="2800" dirty="0" smtClean="0">
              <a:latin typeface="Arial" pitchFamily="34" charset="0"/>
              <a:cs typeface="Arial" pitchFamily="34" charset="0"/>
            </a:endParaRPr>
          </a:p>
          <a:p>
            <a:r>
              <a:rPr lang="en-US" sz="2800" dirty="0" smtClean="0">
                <a:latin typeface="Arial" pitchFamily="34" charset="0"/>
                <a:cs typeface="Arial" pitchFamily="34" charset="0"/>
              </a:rPr>
              <a:t>Can transcend borders quickly via Internet</a:t>
            </a:r>
          </a:p>
          <a:p>
            <a:pPr eaLnBrk="1" hangingPunct="1">
              <a:buNone/>
            </a:pPr>
            <a:endParaRPr lang="en-US" sz="2800" dirty="0" smtClean="0">
              <a:latin typeface="Arial" pitchFamily="34" charset="0"/>
              <a:cs typeface="Arial" pitchFamily="34" charset="0"/>
            </a:endParaRPr>
          </a:p>
          <a:p>
            <a:pPr eaLnBrk="1" hangingPunct="1"/>
            <a:r>
              <a:rPr lang="en-US" sz="2800" dirty="0" smtClean="0">
                <a:latin typeface="Arial" pitchFamily="34" charset="0"/>
                <a:cs typeface="Arial" pitchFamily="34" charset="0"/>
              </a:rPr>
              <a:t>Data in computer systems is highly susceptible to alteration or destruction</a:t>
            </a:r>
          </a:p>
          <a:p>
            <a:pPr eaLnBrk="1" hangingPunct="1">
              <a:buFontTx/>
              <a:buNone/>
            </a:pPr>
            <a:endParaRPr lang="en-US" sz="1000" dirty="0" smtClean="0">
              <a:latin typeface="Arial" pitchFamily="34" charset="0"/>
              <a:cs typeface="Arial" pitchFamily="34" charset="0"/>
            </a:endParaRPr>
          </a:p>
          <a:p>
            <a:pPr eaLnBrk="1" hangingPunct="1"/>
            <a:r>
              <a:rPr lang="en-US" sz="2800" dirty="0" smtClean="0">
                <a:latin typeface="Arial" pitchFamily="34" charset="0"/>
                <a:cs typeface="Arial" pitchFamily="34" charset="0"/>
              </a:rPr>
              <a:t>Caution must be exercised when collecting, transporting, examining and storing this type of evidence to avoid data loss</a:t>
            </a:r>
          </a:p>
          <a:p>
            <a:pPr eaLnBrk="1" hangingPunct="1">
              <a:buFontTx/>
              <a:buNone/>
            </a:pPr>
            <a:endParaRPr lang="en-US" sz="1000" dirty="0" smtClean="0">
              <a:latin typeface="Arial" pitchFamily="34" charset="0"/>
              <a:cs typeface="Arial" pitchFamily="34" charset="0"/>
            </a:endParaRPr>
          </a:p>
          <a:p>
            <a:pPr eaLnBrk="1" hangingPunct="1"/>
            <a:r>
              <a:rPr lang="en-US" sz="2800" dirty="0" smtClean="0">
                <a:latin typeface="Arial" pitchFamily="34" charset="0"/>
                <a:cs typeface="Arial" pitchFamily="34" charset="0"/>
              </a:rPr>
              <a:t>Special training, skills, equipment, and software are needed to retrieve evidence stored within computers and computer media to avoid alteration or destruction</a:t>
            </a:r>
          </a:p>
          <a:p>
            <a:pPr eaLnBrk="1" hangingPunct="1"/>
            <a:endParaRPr lang="en-US" sz="2800" dirty="0" smtClean="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24400" y="2362200"/>
            <a:ext cx="4010757" cy="2128838"/>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562600" y="4491038"/>
            <a:ext cx="2851386" cy="3048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noAutofit/>
          </a:bodyPr>
          <a:lstStyle/>
          <a:p>
            <a:pPr eaLnBrk="1" hangingPunct="1"/>
            <a:r>
              <a:rPr lang="en-US" b="1" dirty="0" smtClean="0">
                <a:latin typeface="Arial" pitchFamily="34" charset="0"/>
                <a:cs typeface="Arial" pitchFamily="34" charset="0"/>
              </a:rPr>
              <a:t>Digital Evidence at the Crime Scene - Considerations</a:t>
            </a:r>
          </a:p>
        </p:txBody>
      </p:sp>
      <p:sp>
        <p:nvSpPr>
          <p:cNvPr id="126979" name="Rectangle 3"/>
          <p:cNvSpPr>
            <a:spLocks noGrp="1" noChangeArrowheads="1"/>
          </p:cNvSpPr>
          <p:nvPr>
            <p:ph type="body" idx="1"/>
          </p:nvPr>
        </p:nvSpPr>
        <p:spPr>
          <a:xfrm>
            <a:off x="457200" y="2027238"/>
            <a:ext cx="8382000" cy="4525962"/>
          </a:xfrm>
        </p:spPr>
        <p:txBody>
          <a:bodyPr/>
          <a:lstStyle/>
          <a:p>
            <a:pPr eaLnBrk="1" hangingPunct="1"/>
            <a:r>
              <a:rPr lang="en-US" dirty="0" smtClean="0">
                <a:latin typeface="Arial" pitchFamily="34" charset="0"/>
                <a:cs typeface="Arial" pitchFamily="34" charset="0"/>
              </a:rPr>
              <a:t>Search Warrant / Consent to Search</a:t>
            </a:r>
          </a:p>
          <a:p>
            <a:pPr eaLnBrk="1" hangingPunct="1"/>
            <a:r>
              <a:rPr lang="en-US" dirty="0" smtClean="0">
                <a:latin typeface="Arial" pitchFamily="34" charset="0"/>
                <a:cs typeface="Arial" pitchFamily="34" charset="0"/>
              </a:rPr>
              <a:t>Identifying Evidence to be Collected</a:t>
            </a:r>
          </a:p>
          <a:p>
            <a:pPr eaLnBrk="1" hangingPunct="1"/>
            <a:r>
              <a:rPr lang="en-US" dirty="0" smtClean="0">
                <a:latin typeface="Arial" pitchFamily="34" charset="0"/>
                <a:cs typeface="Arial" pitchFamily="34" charset="0"/>
              </a:rPr>
              <a:t>Documentation, Collection, Preservation of Evidence</a:t>
            </a:r>
          </a:p>
          <a:p>
            <a:pPr eaLnBrk="1" hangingPunct="1"/>
            <a:r>
              <a:rPr lang="en-US" dirty="0" smtClean="0">
                <a:latin typeface="Arial" pitchFamily="34" charset="0"/>
                <a:cs typeface="Arial" pitchFamily="34" charset="0"/>
              </a:rPr>
              <a:t>Transporting Evidence to the Laboratory</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457200" y="274638"/>
            <a:ext cx="8229600" cy="792162"/>
          </a:xfrm>
        </p:spPr>
        <p:txBody>
          <a:bodyPr>
            <a:noAutofit/>
          </a:bodyPr>
          <a:lstStyle/>
          <a:p>
            <a:pPr eaLnBrk="1" hangingPunct="1"/>
            <a:r>
              <a:rPr lang="en-US" sz="3600" b="1" dirty="0" smtClean="0">
                <a:latin typeface="Arial" pitchFamily="34" charset="0"/>
                <a:cs typeface="Arial" pitchFamily="34" charset="0"/>
              </a:rPr>
              <a:t>Search Warrant / Consent to Search</a:t>
            </a:r>
          </a:p>
        </p:txBody>
      </p:sp>
      <p:sp>
        <p:nvSpPr>
          <p:cNvPr id="128003" name="Rectangle 3"/>
          <p:cNvSpPr>
            <a:spLocks noGrp="1" noChangeArrowheads="1"/>
          </p:cNvSpPr>
          <p:nvPr>
            <p:ph type="body" idx="1"/>
          </p:nvPr>
        </p:nvSpPr>
        <p:spPr>
          <a:xfrm>
            <a:off x="457200" y="1143000"/>
            <a:ext cx="8229600" cy="5257800"/>
          </a:xfrm>
        </p:spPr>
        <p:txBody>
          <a:bodyPr>
            <a:noAutofit/>
          </a:bodyPr>
          <a:lstStyle/>
          <a:p>
            <a:pPr eaLnBrk="1" hangingPunct="1">
              <a:lnSpc>
                <a:spcPct val="90000"/>
              </a:lnSpc>
            </a:pPr>
            <a:r>
              <a:rPr lang="en-US" sz="2200" dirty="0" smtClean="0">
                <a:latin typeface="Arial" pitchFamily="34" charset="0"/>
                <a:cs typeface="Arial" pitchFamily="34" charset="0"/>
              </a:rPr>
              <a:t>DPS Crime Lab Policy is to have copy of the search warrant or consent to search form </a:t>
            </a:r>
            <a:r>
              <a:rPr lang="en-US" sz="2200" b="1" u="sng" dirty="0" smtClean="0">
                <a:latin typeface="Arial" pitchFamily="34" charset="0"/>
                <a:cs typeface="Arial" pitchFamily="34" charset="0"/>
              </a:rPr>
              <a:t>before</a:t>
            </a:r>
            <a:r>
              <a:rPr lang="en-US" sz="2200" dirty="0" smtClean="0">
                <a:latin typeface="Arial" pitchFamily="34" charset="0"/>
                <a:cs typeface="Arial" pitchFamily="34" charset="0"/>
              </a:rPr>
              <a:t> examination can begin</a:t>
            </a:r>
          </a:p>
          <a:p>
            <a:pPr eaLnBrk="1" hangingPunct="1">
              <a:lnSpc>
                <a:spcPct val="90000"/>
              </a:lnSpc>
              <a:buNone/>
            </a:pPr>
            <a:endParaRPr lang="en-US" sz="800" dirty="0" smtClean="0">
              <a:latin typeface="Arial" pitchFamily="34" charset="0"/>
              <a:cs typeface="Arial" pitchFamily="34" charset="0"/>
            </a:endParaRPr>
          </a:p>
          <a:p>
            <a:pPr eaLnBrk="1" hangingPunct="1">
              <a:lnSpc>
                <a:spcPct val="90000"/>
              </a:lnSpc>
            </a:pPr>
            <a:r>
              <a:rPr lang="en-US" sz="2200" dirty="0" smtClean="0">
                <a:latin typeface="Arial" pitchFamily="34" charset="0"/>
                <a:cs typeface="Arial" pitchFamily="34" charset="0"/>
              </a:rPr>
              <a:t>Specific wording not only to seize the media but also to access data stored within the media…there is a difference</a:t>
            </a:r>
          </a:p>
          <a:p>
            <a:pPr lvl="1">
              <a:lnSpc>
                <a:spcPct val="90000"/>
              </a:lnSpc>
            </a:pPr>
            <a:r>
              <a:rPr lang="en-US" sz="1600" b="1" dirty="0" smtClean="0">
                <a:latin typeface="Arial" pitchFamily="34" charset="0"/>
                <a:cs typeface="Arial" pitchFamily="34" charset="0"/>
              </a:rPr>
              <a:t>This requirement provides protection at the time of trial preventing the examiner of the evidence from unlawful search of the data contained on the items submitted. This is an example of how digital evidence differs from other types of evidence that can be seen “in plain sight”. A search warrant to collect possible evidence of a crime at the scene typically covers the evidence you can walk into a room and see or touch. It is a more intrusive search to get into a laptop, remove the hard drive and examine (search) for evidence of a crime. </a:t>
            </a:r>
          </a:p>
          <a:p>
            <a:pPr marL="457200" lvl="1" indent="0">
              <a:lnSpc>
                <a:spcPct val="90000"/>
              </a:lnSpc>
              <a:buNone/>
            </a:pPr>
            <a:endParaRPr lang="en-US" sz="800" b="1" dirty="0" smtClean="0">
              <a:latin typeface="Arial" pitchFamily="34" charset="0"/>
              <a:cs typeface="Arial" pitchFamily="34" charset="0"/>
            </a:endParaRPr>
          </a:p>
          <a:p>
            <a:pPr eaLnBrk="1" hangingPunct="1">
              <a:lnSpc>
                <a:spcPct val="90000"/>
              </a:lnSpc>
            </a:pPr>
            <a:r>
              <a:rPr lang="en-US" sz="2200" dirty="0" smtClean="0">
                <a:latin typeface="Arial" pitchFamily="34" charset="0"/>
                <a:cs typeface="Arial" pitchFamily="34" charset="0"/>
              </a:rPr>
              <a:t>Go-bys are available from the DPS Lab</a:t>
            </a:r>
          </a:p>
          <a:p>
            <a:pPr eaLnBrk="1" hangingPunct="1">
              <a:lnSpc>
                <a:spcPct val="90000"/>
              </a:lnSpc>
            </a:pPr>
            <a:endParaRPr lang="en-US" sz="800" dirty="0" smtClean="0">
              <a:latin typeface="Arial" pitchFamily="34" charset="0"/>
              <a:cs typeface="Arial" pitchFamily="34" charset="0"/>
            </a:endParaRPr>
          </a:p>
          <a:p>
            <a:pPr eaLnBrk="1" hangingPunct="1">
              <a:lnSpc>
                <a:spcPct val="90000"/>
              </a:lnSpc>
            </a:pPr>
            <a:r>
              <a:rPr lang="en-US" sz="2200" i="1" dirty="0" smtClean="0">
                <a:latin typeface="Arial" pitchFamily="34" charset="0"/>
                <a:cs typeface="Arial" pitchFamily="34" charset="0"/>
              </a:rPr>
              <a:t>A common misconception about the search warrant “return” to the issuing Judge:  officers often ask if we can begin examination within that return time.  When in fact, the evidence merely needs to be submitted to the lab within that return deadline to the Judge.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2969</TotalTime>
  <Words>1402</Words>
  <Application>Microsoft Office PowerPoint</Application>
  <PresentationFormat>On-screen Show (4:3)</PresentationFormat>
  <Paragraphs>243</Paragraphs>
  <Slides>29</Slides>
  <Notes>23</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Slide 1</vt:lpstr>
      <vt:lpstr>DIGITAL MULTIMEDIA EVIDENCE EXAMINATION (Computer Forensics)</vt:lpstr>
      <vt:lpstr>The Division of DME</vt:lpstr>
      <vt:lpstr>Our role in Digital Multimedia Evidence Analysis</vt:lpstr>
      <vt:lpstr>Forensic Workstations</vt:lpstr>
      <vt:lpstr>Slide 6</vt:lpstr>
      <vt:lpstr>What is Digital Evidence and How is it Different?</vt:lpstr>
      <vt:lpstr>Digital Evidence at the Crime Scene - Considerations</vt:lpstr>
      <vt:lpstr>Search Warrant / Consent to Search</vt:lpstr>
      <vt:lpstr>Types of electronic devices or MEDIA that may contain digital evidence</vt:lpstr>
      <vt:lpstr>Other Items of Evidence at Scene</vt:lpstr>
      <vt:lpstr>Home or Business Office</vt:lpstr>
      <vt:lpstr>Digital Media Examples</vt:lpstr>
      <vt:lpstr>Slide 14</vt:lpstr>
      <vt:lpstr>Slide 15</vt:lpstr>
      <vt:lpstr>Slide 16</vt:lpstr>
      <vt:lpstr> SMART PHONES and  GPS DEVICES</vt:lpstr>
      <vt:lpstr>Slide 18</vt:lpstr>
      <vt:lpstr>Collection of Evidence</vt:lpstr>
      <vt:lpstr>Recoverable Data (Homicide / Suicide)</vt:lpstr>
      <vt:lpstr>Recoverable Data</vt:lpstr>
      <vt:lpstr>Detailed Time and Date Information If time and date are in question, even if the suspect computer’s time and date have been manipulated, it is still possible determine when certain processes occurred.  This is an example of email information telling us what time and date an email hit outside servers.</vt:lpstr>
      <vt:lpstr>Detailed Information is Very Important Examiners need specific information related to the case in order to search key words that might be in hidden or deleted files.  If the highlighted portion below were the name or address of a victim, for example, then it might be material to the case.  </vt:lpstr>
      <vt:lpstr>The Forensic Examiner</vt:lpstr>
      <vt:lpstr>Slide 25</vt:lpstr>
      <vt:lpstr>Presenting Digital Evidence in Court</vt:lpstr>
      <vt:lpstr>RESOURCES</vt:lpstr>
      <vt:lpstr>National Center for Missing and Exploited Children (NCMEC)</vt:lpstr>
      <vt:lpstr>Questions/Comments</vt:lpstr>
    </vt:vector>
  </TitlesOfParts>
  <Company>TXDPS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sd03545</dc:creator>
  <cp:lastModifiedBy>Leigh Tomlin</cp:lastModifiedBy>
  <cp:revision>145</cp:revision>
  <dcterms:created xsi:type="dcterms:W3CDTF">2010-09-23T19:53:16Z</dcterms:created>
  <dcterms:modified xsi:type="dcterms:W3CDTF">2012-06-07T13:50:53Z</dcterms:modified>
</cp:coreProperties>
</file>