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56" r:id="rId2"/>
    <p:sldId id="257" r:id="rId3"/>
    <p:sldId id="258" r:id="rId4"/>
    <p:sldId id="259" r:id="rId5"/>
    <p:sldId id="260" r:id="rId6"/>
    <p:sldId id="261" r:id="rId7"/>
    <p:sldId id="262" r:id="rId8"/>
    <p:sldId id="264"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3199" autoAdjust="0"/>
  </p:normalViewPr>
  <p:slideViewPr>
    <p:cSldViewPr>
      <p:cViewPr>
        <p:scale>
          <a:sx n="70" d="100"/>
          <a:sy n="70" d="100"/>
        </p:scale>
        <p:origin x="-516" y="216"/>
      </p:cViewPr>
      <p:guideLst>
        <p:guide orient="horz" pos="2160"/>
        <p:guide pos="2880"/>
      </p:guideLst>
    </p:cSldViewPr>
  </p:slideViewPr>
  <p:outlineViewPr>
    <p:cViewPr>
      <p:scale>
        <a:sx n="33" d="100"/>
        <a:sy n="33" d="100"/>
      </p:scale>
      <p:origin x="0" y="2178"/>
    </p:cViewPr>
  </p:outlineViewPr>
  <p:notesTextViewPr>
    <p:cViewPr>
      <p:scale>
        <a:sx n="200" d="100"/>
        <a:sy n="200" d="100"/>
      </p:scale>
      <p:origin x="0" y="6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E4DEA6-F851-487B-B682-BE4CFB444ACF}" type="datetimeFigureOut">
              <a:rPr lang="en-US" smtClean="0"/>
              <a:t>3/23/2012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45C8EC-AA65-484F-8A9C-37B2E1616BF4}" type="slidenum">
              <a:rPr lang="en-US" smtClean="0"/>
              <a:t>‹#›</a:t>
            </a:fld>
            <a:endParaRPr lang="en-US"/>
          </a:p>
        </p:txBody>
      </p:sp>
    </p:spTree>
    <p:extLst>
      <p:ext uri="{BB962C8B-B14F-4D97-AF65-F5344CB8AC3E}">
        <p14:creationId xmlns:p14="http://schemas.microsoft.com/office/powerpoint/2010/main" val="1996264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Effective September 1, 2004, Chapter 46B. C.C.P. replaced Article 46.02 C.C.P. as the chapter governing competency to stand trial in state courts.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Chapter 46B. applies to all felony offenses and Class A &amp; B misdemeanors.  Article 46B.002 C.C.P.  </a:t>
            </a:r>
          </a:p>
          <a:p>
            <a:pPr marL="0" marR="0">
              <a:spcBef>
                <a:spcPts val="0"/>
              </a:spcBef>
              <a:spcAft>
                <a:spcPts val="0"/>
              </a:spcAft>
            </a:pPr>
            <a:endParaRPr lang="en-US" sz="1200" dirty="0" smtClean="0">
              <a:effectLst/>
              <a:latin typeface="Times New Roman"/>
              <a:ea typeface="Times New Roman"/>
            </a:endParaRPr>
          </a:p>
          <a:p>
            <a:pPr marL="0" marR="0">
              <a:spcBef>
                <a:spcPts val="0"/>
              </a:spcBef>
              <a:spcAft>
                <a:spcPts val="0"/>
              </a:spcAft>
            </a:pPr>
            <a:r>
              <a:rPr lang="en-US" sz="1200" dirty="0" smtClean="0">
                <a:effectLst/>
                <a:latin typeface="Times New Roman"/>
                <a:ea typeface="Times New Roman"/>
              </a:rPr>
              <a:t>Definition</a:t>
            </a:r>
          </a:p>
          <a:p>
            <a:pPr marL="0" marR="0">
              <a:spcBef>
                <a:spcPts val="0"/>
              </a:spcBef>
              <a:spcAft>
                <a:spcPts val="0"/>
              </a:spcAft>
            </a:pPr>
            <a:r>
              <a:rPr lang="en-US" sz="1200" baseline="0" dirty="0" smtClean="0">
                <a:effectLst/>
                <a:latin typeface="Times New Roman"/>
                <a:ea typeface="Times New Roman"/>
              </a:rPr>
              <a:t>          A defendant is incompetent to stand trial if he cannot consult with his attorney with a reasonable degree of rational understanding and/or</a:t>
            </a:r>
          </a:p>
          <a:p>
            <a:pPr marL="0" marR="0">
              <a:spcBef>
                <a:spcPts val="0"/>
              </a:spcBef>
              <a:spcAft>
                <a:spcPts val="0"/>
              </a:spcAft>
            </a:pPr>
            <a:r>
              <a:rPr lang="en-US" sz="1200" baseline="0" dirty="0" smtClean="0">
                <a:effectLst/>
                <a:latin typeface="Times New Roman"/>
                <a:ea typeface="Times New Roman"/>
              </a:rPr>
              <a:t>he lacks a rational and/or factual understanding of the proceedings against him.</a:t>
            </a:r>
            <a:endParaRPr lang="en-US" sz="1200" dirty="0" smtClean="0">
              <a:effectLst/>
              <a:latin typeface="Times New Roman"/>
              <a:ea typeface="Times New Roman"/>
            </a:endParaRPr>
          </a:p>
          <a:p>
            <a:pPr marL="0" marR="0">
              <a:spcBef>
                <a:spcPts val="0"/>
              </a:spcBef>
              <a:spcAft>
                <a:spcPts val="0"/>
              </a:spcAft>
            </a:pPr>
            <a:endParaRPr lang="en-US" sz="1200" dirty="0" smtClean="0">
              <a:effectLst/>
              <a:latin typeface="Times New Roman"/>
              <a:ea typeface="Times New Roman"/>
            </a:endParaRPr>
          </a:p>
          <a:p>
            <a:pPr marL="0" marR="0">
              <a:spcBef>
                <a:spcPts val="0"/>
              </a:spcBef>
              <a:spcAft>
                <a:spcPts val="0"/>
              </a:spcAft>
            </a:pPr>
            <a:r>
              <a:rPr lang="en-US" sz="1200" dirty="0" smtClean="0">
                <a:effectLst/>
                <a:latin typeface="Times New Roman"/>
                <a:ea typeface="Times New Roman"/>
              </a:rPr>
              <a:t>Constitutional Considerations</a:t>
            </a:r>
          </a:p>
          <a:p>
            <a:pPr marL="457200" marR="0">
              <a:spcBef>
                <a:spcPts val="0"/>
              </a:spcBef>
              <a:spcAft>
                <a:spcPts val="0"/>
              </a:spcAft>
            </a:pPr>
            <a:r>
              <a:rPr lang="en-US" sz="1200" u="sng" dirty="0" smtClean="0">
                <a:effectLst/>
                <a:latin typeface="Times New Roman"/>
                <a:ea typeface="Times New Roman"/>
              </a:rPr>
              <a:t>Pate v. Robinson</a:t>
            </a:r>
            <a:r>
              <a:rPr lang="en-US" sz="1200" dirty="0" smtClean="0">
                <a:effectLst/>
                <a:latin typeface="Times New Roman"/>
                <a:ea typeface="Times New Roman"/>
              </a:rPr>
              <a:t>, 383 U.S. 375, 385, 5 L. Ed. 2d 815, 86 S. Ct. 386 (1966) held that a trial court must make inquiry into a criminal defendant’s mental competence once the issue is sufficiently raised.  </a:t>
            </a:r>
          </a:p>
          <a:p>
            <a:pPr marL="457200" marR="0">
              <a:spcBef>
                <a:spcPts val="0"/>
              </a:spcBef>
              <a:spcAft>
                <a:spcPts val="0"/>
              </a:spcAft>
            </a:pPr>
            <a:r>
              <a:rPr lang="en-US" sz="1200" dirty="0" smtClean="0">
                <a:effectLst/>
                <a:latin typeface="Times New Roman"/>
                <a:ea typeface="Times New Roman"/>
              </a:rPr>
              <a:t>In </a:t>
            </a:r>
            <a:r>
              <a:rPr lang="en-US" sz="1200" u="sng" dirty="0" err="1" smtClean="0">
                <a:effectLst/>
                <a:latin typeface="Times New Roman"/>
                <a:ea typeface="Times New Roman"/>
              </a:rPr>
              <a:t>Drope</a:t>
            </a:r>
            <a:r>
              <a:rPr lang="en-US" sz="1200" u="sng" dirty="0" smtClean="0">
                <a:effectLst/>
                <a:latin typeface="Times New Roman"/>
                <a:ea typeface="Times New Roman"/>
              </a:rPr>
              <a:t> v. Missouri</a:t>
            </a:r>
            <a:r>
              <a:rPr lang="en-US" sz="1200" dirty="0" smtClean="0">
                <a:effectLst/>
                <a:latin typeface="Times New Roman"/>
                <a:ea typeface="Times New Roman"/>
              </a:rPr>
              <a:t>, 420 U.S. 162, 171, 43 L. Ed. 2d 103, 95 S. Ct. 896 (1975) the Supreme Court held the due process right to a fair trial prevents the government from subjecting a person to trial whose mental condition is such that he lacks the capacity to understand the nature and object of the proceedings against him, to consult with his counsel and to assist in preparing his defense.  </a:t>
            </a:r>
          </a:p>
          <a:p>
            <a:pPr marL="0" marR="0">
              <a:spcBef>
                <a:spcPts val="0"/>
              </a:spcBef>
              <a:spcAft>
                <a:spcPts val="0"/>
              </a:spcAft>
            </a:pPr>
            <a:endParaRPr lang="en-US" sz="1200" dirty="0" smtClean="0">
              <a:effectLst/>
              <a:latin typeface="Times New Roman"/>
              <a:ea typeface="Times New Roman"/>
            </a:endParaRPr>
          </a:p>
          <a:p>
            <a:pPr marL="0" marR="0">
              <a:spcBef>
                <a:spcPts val="0"/>
              </a:spcBef>
              <a:spcAft>
                <a:spcPts val="0"/>
              </a:spcAft>
            </a:pPr>
            <a:r>
              <a:rPr lang="en-US" sz="1200" dirty="0" smtClean="0">
                <a:effectLst/>
                <a:latin typeface="Times New Roman"/>
                <a:ea typeface="Times New Roman"/>
              </a:rPr>
              <a:t>Scope of the Competency Issue</a:t>
            </a:r>
          </a:p>
          <a:p>
            <a:r>
              <a:rPr lang="en-US" sz="1200" dirty="0" smtClean="0">
                <a:effectLst/>
                <a:latin typeface="Times New Roman"/>
                <a:ea typeface="Times New Roman"/>
              </a:rPr>
              <a:t>The issue of incompetency applies to trial on the merits and to all phases of criminal proceedings.  Unless competent, a defendant cannot knowingly waive his right to trial and enter a plea of guilty.  </a:t>
            </a:r>
            <a:r>
              <a:rPr lang="en-US" sz="1200" u="sng" dirty="0" smtClean="0">
                <a:effectLst/>
                <a:latin typeface="Times New Roman"/>
                <a:ea typeface="Times New Roman"/>
              </a:rPr>
              <a:t>Hall v. State</a:t>
            </a:r>
            <a:r>
              <a:rPr lang="en-US" sz="1200" dirty="0" smtClean="0">
                <a:effectLst/>
                <a:latin typeface="Times New Roman"/>
                <a:ea typeface="Times New Roman"/>
              </a:rPr>
              <a:t>, 808 S.W. 2d 282 (Tex. App.-Houston [1</a:t>
            </a:r>
            <a:r>
              <a:rPr lang="en-US" sz="1200" baseline="30000" dirty="0" smtClean="0">
                <a:effectLst/>
                <a:latin typeface="Times New Roman"/>
                <a:ea typeface="Times New Roman"/>
              </a:rPr>
              <a:t>st</a:t>
            </a:r>
            <a:r>
              <a:rPr lang="en-US" sz="1200" dirty="0" smtClean="0">
                <a:effectLst/>
                <a:latin typeface="Times New Roman"/>
                <a:ea typeface="Times New Roman"/>
              </a:rPr>
              <a:t>. </a:t>
            </a:r>
            <a:r>
              <a:rPr lang="en-US" sz="1200" dirty="0" err="1" smtClean="0">
                <a:effectLst/>
                <a:latin typeface="Times New Roman"/>
                <a:ea typeface="Times New Roman"/>
              </a:rPr>
              <a:t>Dist</a:t>
            </a:r>
            <a:r>
              <a:rPr lang="en-US" sz="1200" dirty="0" smtClean="0">
                <a:effectLst/>
                <a:latin typeface="Times New Roman"/>
                <a:ea typeface="Times New Roman"/>
              </a:rPr>
              <a:t>] 	1991, no writ).  </a:t>
            </a:r>
            <a:r>
              <a:rPr lang="en-US" sz="1200" u="sng" dirty="0" err="1" smtClean="0">
                <a:effectLst/>
                <a:latin typeface="Times New Roman"/>
                <a:ea typeface="Times New Roman"/>
              </a:rPr>
              <a:t>Pipken</a:t>
            </a:r>
            <a:r>
              <a:rPr lang="en-US" sz="1200" u="sng" dirty="0" smtClean="0">
                <a:effectLst/>
                <a:latin typeface="Times New Roman"/>
                <a:ea typeface="Times New Roman"/>
              </a:rPr>
              <a:t> v. State</a:t>
            </a:r>
            <a:r>
              <a:rPr lang="en-US" sz="1200" dirty="0" smtClean="0">
                <a:effectLst/>
                <a:latin typeface="Times New Roman"/>
                <a:ea typeface="Times New Roman"/>
              </a:rPr>
              <a:t>, 671 S. W. 2d 626 (Tex. App.-Houston [1</a:t>
            </a:r>
            <a:r>
              <a:rPr lang="en-US" sz="1200" baseline="30000" dirty="0" smtClean="0">
                <a:effectLst/>
                <a:latin typeface="Times New Roman"/>
                <a:ea typeface="Times New Roman"/>
              </a:rPr>
              <a:t>st</a:t>
            </a:r>
            <a:r>
              <a:rPr lang="en-US" sz="1200" dirty="0" smtClean="0">
                <a:effectLst/>
                <a:latin typeface="Times New Roman"/>
                <a:ea typeface="Times New Roman"/>
              </a:rPr>
              <a:t> Dist.] 1984 pet. </a:t>
            </a:r>
            <a:r>
              <a:rPr lang="en-US" sz="1200" dirty="0" err="1" smtClean="0">
                <a:effectLst/>
                <a:latin typeface="Times New Roman"/>
                <a:ea typeface="Times New Roman"/>
              </a:rPr>
              <a:t>ref’d</a:t>
            </a:r>
            <a:r>
              <a:rPr lang="en-US" sz="1200" dirty="0" smtClean="0">
                <a:effectLst/>
                <a:latin typeface="Times New Roman"/>
                <a:ea typeface="Times New Roman"/>
              </a:rPr>
              <a:t>) held that the issue of incompetency must be resolved before hearing a motion to revoke probation.  In </a:t>
            </a:r>
            <a:r>
              <a:rPr lang="en-US" sz="1200" u="sng" dirty="0" smtClean="0">
                <a:effectLst/>
                <a:latin typeface="Times New Roman"/>
                <a:ea typeface="Times New Roman"/>
              </a:rPr>
              <a:t>Bradford v. State</a:t>
            </a:r>
            <a:r>
              <a:rPr lang="en-US" sz="1200" dirty="0" smtClean="0">
                <a:effectLst/>
                <a:latin typeface="Times New Roman"/>
                <a:ea typeface="Times New Roman"/>
              </a:rPr>
              <a:t>, 172 S.W. 3d 1 (Tex. App.-Ft. Worth 2005, no pet.) the court ruled that it was reversible error to hear a motion to adjudicate guilt when the record did not reflect that the defendant had been restored to competency  </a:t>
            </a:r>
          </a:p>
          <a:p>
            <a:pPr marL="0" marR="0">
              <a:spcBef>
                <a:spcPts val="0"/>
              </a:spcBef>
              <a:spcAft>
                <a:spcPts val="0"/>
              </a:spcAft>
            </a:pPr>
            <a:r>
              <a:rPr lang="en-US" sz="1200" dirty="0" smtClean="0">
                <a:effectLst/>
                <a:latin typeface="Times New Roman"/>
                <a:ea typeface="Times New Roman"/>
              </a:rPr>
              <a:t> </a:t>
            </a:r>
          </a:p>
        </p:txBody>
      </p:sp>
      <p:sp>
        <p:nvSpPr>
          <p:cNvPr id="4" name="Slide Number Placeholder 3"/>
          <p:cNvSpPr>
            <a:spLocks noGrp="1"/>
          </p:cNvSpPr>
          <p:nvPr>
            <p:ph type="sldNum" sz="quarter" idx="10"/>
          </p:nvPr>
        </p:nvSpPr>
        <p:spPr/>
        <p:txBody>
          <a:bodyPr/>
          <a:lstStyle/>
          <a:p>
            <a:fld id="{8A45C8EC-AA65-484F-8A9C-37B2E1616BF4}" type="slidenum">
              <a:rPr lang="en-US" smtClean="0"/>
              <a:t>1</a:t>
            </a:fld>
            <a:endParaRPr lang="en-US"/>
          </a:p>
        </p:txBody>
      </p:sp>
    </p:spTree>
    <p:extLst>
      <p:ext uri="{BB962C8B-B14F-4D97-AF65-F5344CB8AC3E}">
        <p14:creationId xmlns:p14="http://schemas.microsoft.com/office/powerpoint/2010/main" val="41019095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Font typeface="+mj-lt"/>
              <a:buNone/>
              <a:tabLst>
                <a:tab pos="685800" algn="l"/>
              </a:tabLst>
            </a:pPr>
            <a:r>
              <a:rPr lang="en-US" sz="1600" b="1" dirty="0" smtClean="0">
                <a:effectLst/>
                <a:latin typeface="Times New Roman"/>
                <a:ea typeface="Times New Roman"/>
              </a:rPr>
              <a:t>Outpatient Commitments</a:t>
            </a:r>
            <a:endParaRPr lang="en-US" sz="1400" b="0" dirty="0" smtClean="0">
              <a:effectLst/>
              <a:latin typeface="Times New Roman"/>
              <a:ea typeface="Times New Roman"/>
            </a:endParaRPr>
          </a:p>
          <a:p>
            <a:pPr marL="0" marR="0" lvl="0" indent="0">
              <a:spcBef>
                <a:spcPts val="0"/>
              </a:spcBef>
              <a:spcAft>
                <a:spcPts val="0"/>
              </a:spcAft>
              <a:buFont typeface="+mj-lt"/>
              <a:buNone/>
              <a:tabLst>
                <a:tab pos="685800" algn="l"/>
              </a:tabLst>
            </a:pPr>
            <a:r>
              <a:rPr lang="en-US" sz="1400" dirty="0" smtClean="0">
                <a:effectLst/>
                <a:latin typeface="Times New Roman"/>
                <a:ea typeface="Times New Roman"/>
              </a:rPr>
              <a:t>The court can order a defendant to participate in an outpatient competency restoration only if :</a:t>
            </a:r>
          </a:p>
          <a:p>
            <a:pPr marL="342900" marR="0" lvl="0" indent="-342900">
              <a:spcBef>
                <a:spcPts val="0"/>
              </a:spcBef>
              <a:spcAft>
                <a:spcPts val="0"/>
              </a:spcAft>
              <a:buFont typeface="Symbol"/>
              <a:buChar char=""/>
            </a:pPr>
            <a:r>
              <a:rPr lang="en-US" sz="1400" dirty="0" smtClean="0">
                <a:effectLst/>
                <a:latin typeface="Times New Roman"/>
                <a:ea typeface="Times New Roman"/>
              </a:rPr>
              <a:t>the court receives and approves a </a:t>
            </a:r>
            <a:r>
              <a:rPr lang="en-US" sz="1400" b="1" dirty="0" smtClean="0">
                <a:effectLst/>
                <a:latin typeface="Times New Roman"/>
                <a:ea typeface="Times New Roman"/>
              </a:rPr>
              <a:t>comprehensive plan </a:t>
            </a:r>
            <a:r>
              <a:rPr lang="en-US" sz="1400" dirty="0" smtClean="0">
                <a:effectLst/>
                <a:latin typeface="Times New Roman"/>
                <a:ea typeface="Times New Roman"/>
              </a:rPr>
              <a:t>that provides for treatment of the defendant for purposes of competency restoration.  </a:t>
            </a:r>
          </a:p>
          <a:p>
            <a:pPr marL="342900" marR="0" lvl="0" indent="-342900">
              <a:spcBef>
                <a:spcPts val="0"/>
              </a:spcBef>
              <a:spcAft>
                <a:spcPts val="0"/>
              </a:spcAft>
              <a:buFont typeface="Symbol"/>
              <a:buChar char=""/>
            </a:pPr>
            <a:r>
              <a:rPr lang="en-US" sz="1400" dirty="0" smtClean="0">
                <a:effectLst/>
                <a:latin typeface="Times New Roman"/>
                <a:ea typeface="Times New Roman"/>
              </a:rPr>
              <a:t>the comprehensive plan identifies the person who will be responsible for providing that treatment to the defendant.  Art. 46B.072(c)</a:t>
            </a:r>
          </a:p>
          <a:p>
            <a:pPr marL="457200" marR="0">
              <a:spcBef>
                <a:spcPts val="0"/>
              </a:spcBef>
              <a:spcAft>
                <a:spcPts val="0"/>
              </a:spcAft>
            </a:pPr>
            <a:r>
              <a:rPr lang="en-US" sz="1400" b="1" dirty="0" smtClean="0">
                <a:effectLst/>
                <a:latin typeface="Times New Roman"/>
                <a:ea typeface="Times New Roman"/>
              </a:rPr>
              <a:t>Misdemeanor Outpatient Commitments 46B.072(a-1)(2)</a:t>
            </a:r>
          </a:p>
          <a:p>
            <a:pPr marL="457200" marR="0">
              <a:spcBef>
                <a:spcPts val="0"/>
              </a:spcBef>
              <a:spcAft>
                <a:spcPts val="0"/>
              </a:spcAft>
            </a:pPr>
            <a:r>
              <a:rPr lang="en-US" sz="1400" dirty="0" smtClean="0">
                <a:effectLst/>
                <a:latin typeface="Times New Roman"/>
                <a:ea typeface="Times New Roman"/>
              </a:rPr>
              <a:t>If the court determines that an incompetent defendant charged with a misdemeanor is not a </a:t>
            </a:r>
            <a:r>
              <a:rPr lang="en-US" sz="1400" i="1" dirty="0" smtClean="0">
                <a:effectLst/>
                <a:latin typeface="Times New Roman"/>
                <a:ea typeface="Times New Roman"/>
              </a:rPr>
              <a:t>danger</a:t>
            </a:r>
            <a:r>
              <a:rPr lang="en-US" sz="1400" dirty="0" smtClean="0">
                <a:effectLst/>
                <a:latin typeface="Times New Roman"/>
                <a:ea typeface="Times New Roman"/>
              </a:rPr>
              <a:t> to others, that there is an appropriate outpatient program available to him and that he may be </a:t>
            </a:r>
            <a:r>
              <a:rPr lang="en-US" sz="1400" i="1" dirty="0" smtClean="0">
                <a:effectLst/>
                <a:latin typeface="Times New Roman"/>
                <a:ea typeface="Times New Roman"/>
              </a:rPr>
              <a:t>safely</a:t>
            </a:r>
            <a:r>
              <a:rPr lang="en-US" sz="1400" dirty="0" smtClean="0">
                <a:effectLst/>
                <a:latin typeface="Times New Roman"/>
                <a:ea typeface="Times New Roman"/>
              </a:rPr>
              <a:t> treated on an outpatient basis, the court </a:t>
            </a:r>
            <a:r>
              <a:rPr lang="en-US" sz="1400" i="1" dirty="0" smtClean="0">
                <a:effectLst/>
                <a:latin typeface="Times New Roman"/>
                <a:ea typeface="Times New Roman"/>
              </a:rPr>
              <a:t>shall </a:t>
            </a:r>
            <a:r>
              <a:rPr lang="en-US" sz="1400" dirty="0" smtClean="0">
                <a:effectLst/>
                <a:latin typeface="Times New Roman"/>
                <a:ea typeface="Times New Roman"/>
              </a:rPr>
              <a:t>continue him on bail or release him on bail and require his participation in an outpatient competency restoration program.  </a:t>
            </a:r>
          </a:p>
          <a:p>
            <a:pPr marL="457200" marR="0">
              <a:spcBef>
                <a:spcPts val="0"/>
              </a:spcBef>
              <a:spcAft>
                <a:spcPts val="0"/>
              </a:spcAft>
            </a:pPr>
            <a:endParaRPr lang="en-US" sz="1400" b="1" dirty="0" smtClean="0">
              <a:effectLst/>
              <a:latin typeface="Times New Roman"/>
              <a:ea typeface="Times New Roman"/>
            </a:endParaRPr>
          </a:p>
          <a:p>
            <a:pPr marL="457200" marR="0">
              <a:spcBef>
                <a:spcPts val="0"/>
              </a:spcBef>
              <a:spcAft>
                <a:spcPts val="0"/>
              </a:spcAft>
            </a:pPr>
            <a:r>
              <a:rPr lang="en-US" sz="1400" b="1" dirty="0" smtClean="0">
                <a:effectLst/>
                <a:latin typeface="Times New Roman"/>
                <a:ea typeface="Times New Roman"/>
              </a:rPr>
              <a:t>Felony Outpatient Commitments 46B.072(a-1)(1) </a:t>
            </a:r>
            <a:endParaRPr lang="en-US" sz="1400" b="0" dirty="0" smtClean="0">
              <a:effectLst/>
              <a:latin typeface="Times New Roman"/>
              <a:ea typeface="Times New Roman"/>
            </a:endParaRPr>
          </a:p>
          <a:p>
            <a:pPr marL="457200" marR="0">
              <a:spcBef>
                <a:spcPts val="0"/>
              </a:spcBef>
              <a:spcAft>
                <a:spcPts val="0"/>
              </a:spcAft>
            </a:pPr>
            <a:r>
              <a:rPr lang="en-US" sz="1400" dirty="0" smtClean="0">
                <a:effectLst/>
                <a:latin typeface="Times New Roman"/>
                <a:ea typeface="Times New Roman"/>
              </a:rPr>
              <a:t>If the defendant is charged with a felony and the court determines that he is </a:t>
            </a:r>
            <a:r>
              <a:rPr lang="en-US" sz="1400" b="1" dirty="0" smtClean="0">
                <a:effectLst/>
                <a:latin typeface="Times New Roman"/>
                <a:ea typeface="Times New Roman"/>
              </a:rPr>
              <a:t>not a danger to others</a:t>
            </a:r>
            <a:r>
              <a:rPr lang="en-US" sz="1400" dirty="0" smtClean="0">
                <a:effectLst/>
                <a:latin typeface="Times New Roman"/>
                <a:ea typeface="Times New Roman"/>
              </a:rPr>
              <a:t>, </a:t>
            </a:r>
          </a:p>
          <a:p>
            <a:pPr marL="457200" marR="0">
              <a:spcBef>
                <a:spcPts val="0"/>
              </a:spcBef>
              <a:spcAft>
                <a:spcPts val="0"/>
              </a:spcAft>
            </a:pPr>
            <a:r>
              <a:rPr lang="en-US" sz="1400" dirty="0" smtClean="0">
                <a:effectLst/>
                <a:latin typeface="Times New Roman"/>
                <a:ea typeface="Times New Roman"/>
              </a:rPr>
              <a:t>that there is an </a:t>
            </a:r>
            <a:r>
              <a:rPr lang="en-US" sz="1400" b="1" dirty="0" smtClean="0">
                <a:effectLst/>
                <a:latin typeface="Times New Roman"/>
                <a:ea typeface="Times New Roman"/>
              </a:rPr>
              <a:t>appropriate outpatient program available </a:t>
            </a:r>
            <a:r>
              <a:rPr lang="en-US" sz="1400" dirty="0" smtClean="0">
                <a:effectLst/>
                <a:latin typeface="Times New Roman"/>
                <a:ea typeface="Times New Roman"/>
              </a:rPr>
              <a:t>to him and </a:t>
            </a:r>
          </a:p>
          <a:p>
            <a:pPr marL="457200" marR="0">
              <a:spcBef>
                <a:spcPts val="0"/>
              </a:spcBef>
              <a:spcAft>
                <a:spcPts val="0"/>
              </a:spcAft>
            </a:pPr>
            <a:r>
              <a:rPr lang="en-US" sz="1400" dirty="0" smtClean="0">
                <a:effectLst/>
                <a:latin typeface="Times New Roman"/>
                <a:ea typeface="Times New Roman"/>
              </a:rPr>
              <a:t>that he may be </a:t>
            </a:r>
            <a:r>
              <a:rPr lang="en-US" sz="1400" b="1" i="1" dirty="0" smtClean="0">
                <a:effectLst/>
                <a:latin typeface="Times New Roman"/>
                <a:ea typeface="Times New Roman"/>
              </a:rPr>
              <a:t>safely</a:t>
            </a:r>
            <a:r>
              <a:rPr lang="en-US" sz="1400" b="1" dirty="0" smtClean="0">
                <a:effectLst/>
                <a:latin typeface="Times New Roman"/>
                <a:ea typeface="Times New Roman"/>
              </a:rPr>
              <a:t> treated </a:t>
            </a:r>
            <a:r>
              <a:rPr lang="en-US" sz="1400" dirty="0" smtClean="0">
                <a:effectLst/>
                <a:latin typeface="Times New Roman"/>
                <a:ea typeface="Times New Roman"/>
              </a:rPr>
              <a:t>on an outpatient basis, the court </a:t>
            </a:r>
            <a:r>
              <a:rPr lang="en-US" sz="1400" i="1" dirty="0" smtClean="0">
                <a:effectLst/>
                <a:latin typeface="Times New Roman"/>
                <a:ea typeface="Times New Roman"/>
              </a:rPr>
              <a:t>may</a:t>
            </a:r>
            <a:r>
              <a:rPr lang="en-US" sz="1400" dirty="0" smtClean="0">
                <a:effectLst/>
                <a:latin typeface="Times New Roman"/>
                <a:ea typeface="Times New Roman"/>
              </a:rPr>
              <a:t> commit the defendant to an outpatient competency restoration program.</a:t>
            </a:r>
          </a:p>
          <a:p>
            <a:pPr marL="457200" marR="0">
              <a:spcBef>
                <a:spcPts val="0"/>
              </a:spcBef>
              <a:spcAft>
                <a:spcPts val="0"/>
              </a:spcAft>
            </a:pPr>
            <a:endParaRPr lang="en-US" sz="1400" b="1" dirty="0" smtClean="0">
              <a:effectLst/>
              <a:latin typeface="Times New Roman"/>
              <a:ea typeface="Times New Roman"/>
            </a:endParaRPr>
          </a:p>
          <a:p>
            <a:pPr marL="457200" marR="0">
              <a:spcBef>
                <a:spcPts val="0"/>
              </a:spcBef>
              <a:spcAft>
                <a:spcPts val="0"/>
              </a:spcAft>
            </a:pPr>
            <a:r>
              <a:rPr lang="en-US" sz="1400" b="1" dirty="0" smtClean="0">
                <a:effectLst/>
                <a:latin typeface="Times New Roman"/>
                <a:ea typeface="Times New Roman"/>
              </a:rPr>
              <a:t>Felonies Requiring Inpatient Commitment to Maximum Security</a:t>
            </a:r>
            <a:endParaRPr lang="en-US" sz="1400" b="0" dirty="0" smtClean="0">
              <a:effectLst/>
              <a:latin typeface="Times New Roman"/>
              <a:ea typeface="Times New Roman"/>
            </a:endParaRPr>
          </a:p>
          <a:p>
            <a:pPr marL="457200" marR="0">
              <a:spcBef>
                <a:spcPts val="0"/>
              </a:spcBef>
              <a:spcAft>
                <a:spcPts val="0"/>
              </a:spcAft>
            </a:pPr>
            <a:r>
              <a:rPr lang="en-US" sz="1400" dirty="0" smtClean="0">
                <a:effectLst/>
                <a:latin typeface="Times New Roman"/>
                <a:ea typeface="Times New Roman"/>
              </a:rPr>
              <a:t>If the defendant is charged with one or more of the violent felonies listed in Article 17.032 C.C.P. (murder, capital murder, kidnapping, aggravated kidnapping, indecency with a child, sexual assault, aggravated assault, aggravated sexual assault, injury to a child, elderly individual or disabled individual, aggravated robbery or continuous sexual abuse of a young child or if the indictment seeks an affirmative finding on the use of a deadly weapon and the court does not commit the defendant to an outpatient program, </a:t>
            </a:r>
            <a:r>
              <a:rPr lang="en-US" sz="1400" b="1" dirty="0" smtClean="0">
                <a:effectLst/>
                <a:latin typeface="Times New Roman"/>
                <a:ea typeface="Times New Roman"/>
              </a:rPr>
              <a:t>the court is required </a:t>
            </a:r>
            <a:r>
              <a:rPr lang="en-US" sz="1400" dirty="0" smtClean="0">
                <a:effectLst/>
                <a:latin typeface="Times New Roman"/>
                <a:ea typeface="Times New Roman"/>
              </a:rPr>
              <a:t>to commit the defendant to the maximum security unit at North Texas State Hospital-Vernon Campus, to an agency of the United States operating a mental hospital or to a Department of Veterans Affairs Hospital. Art. 46B.073(c).</a:t>
            </a:r>
          </a:p>
          <a:p>
            <a:pPr marL="457200" marR="0">
              <a:spcBef>
                <a:spcPts val="0"/>
              </a:spcBef>
              <a:spcAft>
                <a:spcPts val="0"/>
              </a:spcAft>
              <a:tabLst>
                <a:tab pos="457200" algn="l"/>
                <a:tab pos="914400" algn="l"/>
                <a:tab pos="4552950" algn="l"/>
              </a:tabLst>
            </a:pPr>
            <a:r>
              <a:rPr lang="en-US" sz="1400" dirty="0" smtClean="0">
                <a:effectLst/>
                <a:latin typeface="Times New Roman"/>
                <a:ea typeface="Times New Roman"/>
              </a:rPr>
              <a:t>		</a:t>
            </a:r>
          </a:p>
          <a:p>
            <a:pPr marL="342900" marR="0" lvl="0" indent="-342900">
              <a:spcBef>
                <a:spcPts val="0"/>
              </a:spcBef>
              <a:spcAft>
                <a:spcPts val="0"/>
              </a:spcAft>
              <a:buFont typeface="+mj-lt"/>
              <a:buAutoNum type="alphaUcPeriod"/>
              <a:tabLst>
                <a:tab pos="685800" algn="l"/>
              </a:tabLst>
            </a:pPr>
            <a:r>
              <a:rPr lang="en-US" sz="1600" b="1" dirty="0" smtClean="0">
                <a:effectLst/>
                <a:latin typeface="Times New Roman"/>
                <a:ea typeface="Times New Roman"/>
              </a:rPr>
              <a:t> The Inpatient/ Outpatient Determination </a:t>
            </a:r>
            <a:endParaRPr lang="en-US" sz="1400" dirty="0" smtClean="0">
              <a:effectLst/>
              <a:latin typeface="Times New Roman"/>
              <a:ea typeface="Times New Roman"/>
            </a:endParaRPr>
          </a:p>
          <a:p>
            <a:pPr marL="914400" marR="0">
              <a:spcBef>
                <a:spcPts val="0"/>
              </a:spcBef>
              <a:spcAft>
                <a:spcPts val="0"/>
              </a:spcAft>
            </a:pPr>
            <a:r>
              <a:rPr lang="en-US" sz="1400" dirty="0" smtClean="0">
                <a:effectLst/>
                <a:latin typeface="Times New Roman"/>
                <a:ea typeface="Times New Roman"/>
              </a:rPr>
              <a:t>Art. 46B.072(a-1) gives the trial court the discretion to determine whether the defendant is committed inpatient or outpatient.  </a:t>
            </a:r>
          </a:p>
          <a:p>
            <a:pPr marL="914400" marR="0">
              <a:spcBef>
                <a:spcPts val="0"/>
              </a:spcBef>
              <a:spcAft>
                <a:spcPts val="0"/>
              </a:spcAft>
            </a:pPr>
            <a:r>
              <a:rPr lang="en-US" sz="1400" dirty="0" smtClean="0">
                <a:effectLst/>
                <a:latin typeface="Times New Roman"/>
                <a:ea typeface="Times New Roman"/>
              </a:rPr>
              <a:t>Public safety, effectiveness of treatment available to the defendant, whether the defendant can be safely treated on an outpatient basis with the specific objective of attaining competency, and the availability of an appropriate outpatient treatment program and whether the defendant is a danger to others are things the should consider in reaching its decision.</a:t>
            </a:r>
          </a:p>
          <a:p>
            <a:pPr marL="914400" marR="0">
              <a:spcBef>
                <a:spcPts val="0"/>
              </a:spcBef>
              <a:spcAft>
                <a:spcPts val="0"/>
              </a:spcAft>
            </a:pPr>
            <a:r>
              <a:rPr lang="en-US" sz="1400" dirty="0" smtClean="0">
                <a:effectLst/>
                <a:latin typeface="Times New Roman"/>
                <a:ea typeface="Times New Roman"/>
              </a:rPr>
              <a:t> </a:t>
            </a:r>
          </a:p>
          <a:p>
            <a:pPr marL="914400" marR="0">
              <a:spcBef>
                <a:spcPts val="0"/>
              </a:spcBef>
              <a:spcAft>
                <a:spcPts val="0"/>
              </a:spcAft>
            </a:pPr>
            <a:r>
              <a:rPr lang="en-US" sz="1400" b="1" dirty="0" smtClean="0">
                <a:effectLst/>
                <a:latin typeface="Times New Roman"/>
                <a:ea typeface="Times New Roman"/>
              </a:rPr>
              <a:t>Commitments for Art. 22.01 P.C. Assault </a:t>
            </a:r>
            <a:endParaRPr lang="en-US" sz="1400" dirty="0" smtClean="0">
              <a:effectLst/>
              <a:latin typeface="Times New Roman"/>
              <a:ea typeface="Times New Roman"/>
            </a:endParaRPr>
          </a:p>
          <a:p>
            <a:pPr marL="914400" marR="0">
              <a:spcBef>
                <a:spcPts val="0"/>
              </a:spcBef>
              <a:spcAft>
                <a:spcPts val="0"/>
              </a:spcAft>
            </a:pPr>
            <a:r>
              <a:rPr lang="en-US" sz="1400" dirty="0" smtClean="0">
                <a:effectLst/>
                <a:latin typeface="Times New Roman"/>
                <a:ea typeface="Times New Roman"/>
              </a:rPr>
              <a:t>Art. 46B.073(c) C.C.P. and Art. 17.032(a)(6) C.C.P.   </a:t>
            </a:r>
          </a:p>
          <a:p>
            <a:pPr marL="914400" marR="0">
              <a:spcBef>
                <a:spcPts val="0"/>
              </a:spcBef>
              <a:spcAft>
                <a:spcPts val="0"/>
              </a:spcAft>
            </a:pPr>
            <a:r>
              <a:rPr lang="en-US" sz="1400" dirty="0" smtClean="0">
                <a:effectLst/>
                <a:latin typeface="Times New Roman"/>
                <a:ea typeface="Times New Roman"/>
              </a:rPr>
              <a:t>Incompetent defendants charged with simple assault may be committed to outpatient under Art. 46B.072 C.C.P. or inpatient to a facility recommended by the local mental health authority or a facility recommended by the local mental retardation authority.   </a:t>
            </a:r>
          </a:p>
          <a:p>
            <a:pPr marL="0" marR="0">
              <a:spcBef>
                <a:spcPts val="0"/>
              </a:spcBef>
              <a:spcAft>
                <a:spcPts val="0"/>
              </a:spcAft>
            </a:pPr>
            <a:r>
              <a:rPr lang="en-US" sz="1400" dirty="0" smtClean="0">
                <a:effectLst/>
                <a:latin typeface="Times New Roman"/>
                <a:ea typeface="Times New Roman"/>
              </a:rPr>
              <a:t> </a:t>
            </a:r>
          </a:p>
          <a:p>
            <a:pPr marL="457200" marR="0">
              <a:spcBef>
                <a:spcPts val="0"/>
              </a:spcBef>
              <a:spcAft>
                <a:spcPts val="0"/>
              </a:spcAft>
            </a:pPr>
            <a:r>
              <a:rPr lang="en-US" sz="1400" dirty="0" smtClean="0">
                <a:effectLst/>
                <a:latin typeface="Times New Roman"/>
                <a:ea typeface="Times New Roman"/>
              </a:rPr>
              <a:t>F.  Medical or Psychiatric Testimony Requirement</a:t>
            </a:r>
          </a:p>
          <a:p>
            <a:pPr marL="762000" marR="0">
              <a:spcBef>
                <a:spcPts val="0"/>
              </a:spcBef>
              <a:spcAft>
                <a:spcPts val="0"/>
              </a:spcAft>
            </a:pPr>
            <a:r>
              <a:rPr lang="en-US" sz="1400" dirty="0" smtClean="0">
                <a:effectLst/>
                <a:latin typeface="Times New Roman"/>
                <a:ea typeface="Times New Roman"/>
              </a:rPr>
              <a:t>Art. 46B.074(a) C.C.P. requires that the initial commitment be based on competent medical or psychiatric testimony.  Art. 46B.074(b) C.C.P. gives the court discretion to allow substitution of the expert’s report for any testimony required under Art. 46B.074(a) C.C.P.  </a:t>
            </a:r>
          </a:p>
        </p:txBody>
      </p:sp>
      <p:sp>
        <p:nvSpPr>
          <p:cNvPr id="4" name="Slide Number Placeholder 3"/>
          <p:cNvSpPr>
            <a:spLocks noGrp="1"/>
          </p:cNvSpPr>
          <p:nvPr>
            <p:ph type="sldNum" sz="quarter" idx="10"/>
          </p:nvPr>
        </p:nvSpPr>
        <p:spPr/>
        <p:txBody>
          <a:bodyPr/>
          <a:lstStyle/>
          <a:p>
            <a:fld id="{8A45C8EC-AA65-484F-8A9C-37B2E1616BF4}" type="slidenum">
              <a:rPr lang="en-US" smtClean="0"/>
              <a:t>10</a:t>
            </a:fld>
            <a:endParaRPr lang="en-US" dirty="0"/>
          </a:p>
        </p:txBody>
      </p:sp>
    </p:spTree>
    <p:extLst>
      <p:ext uri="{BB962C8B-B14F-4D97-AF65-F5344CB8AC3E}">
        <p14:creationId xmlns:p14="http://schemas.microsoft.com/office/powerpoint/2010/main" val="557136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Times New Roman"/>
                <a:ea typeface="Times New Roman"/>
                <a:cs typeface="+mn-cs"/>
              </a:rPr>
              <a:t>Duration of Initial Commitments</a:t>
            </a:r>
            <a:endPar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endParaRP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	</a:t>
            </a:r>
            <a:r>
              <a:rPr kumimoji="0" lang="en-US" sz="1200" b="1" i="0" u="none" strike="noStrike" kern="1200" cap="none" spc="0" normalizeH="0" baseline="0" noProof="0" dirty="0" smtClean="0">
                <a:ln>
                  <a:noFill/>
                </a:ln>
                <a:solidFill>
                  <a:prstClr val="black"/>
                </a:solidFill>
                <a:effectLst/>
                <a:uLnTx/>
                <a:uFillTx/>
                <a:latin typeface="Times New Roman"/>
                <a:ea typeface="Times New Roman"/>
                <a:cs typeface="+mn-cs"/>
              </a:rPr>
              <a:t>Felonies</a:t>
            </a:r>
            <a:endPar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endParaRPr>
          </a:p>
          <a:p>
            <a:pPr marL="91440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All initial felony commitments, whether to inpatient, residential care or outpatient are for a period not to exceed 120 days. Arts.46B.072(b) &amp; 46B.073(b)(2) C.C.P.</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	</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	</a:t>
            </a:r>
            <a:r>
              <a:rPr kumimoji="0" lang="en-US" sz="1200" b="1" i="0" u="none" strike="noStrike" kern="1200" cap="none" spc="0" normalizeH="0" baseline="0" noProof="0" dirty="0" smtClean="0">
                <a:ln>
                  <a:noFill/>
                </a:ln>
                <a:solidFill>
                  <a:prstClr val="black"/>
                </a:solidFill>
                <a:effectLst/>
                <a:uLnTx/>
                <a:uFillTx/>
                <a:latin typeface="Times New Roman"/>
                <a:ea typeface="Times New Roman"/>
                <a:cs typeface="+mn-cs"/>
              </a:rPr>
              <a:t>Misdemeanors</a:t>
            </a:r>
            <a:endPar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endParaRPr>
          </a:p>
          <a:p>
            <a:pPr marL="91440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Inpatient commitments and commitments to residential care for misdemeanor defendants are for a period not to exceed 60 days.  Art. 46B.073(b)(1) C.C.P.   Misdemeanor outpatient commitments are for a period not to exceed 120 days. 46B.072(b) C.C.P.</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 </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Times New Roman"/>
                <a:ea typeface="Times New Roman"/>
                <a:cs typeface="+mn-cs"/>
              </a:rPr>
              <a:t>Extension of the Initial Commitment</a:t>
            </a:r>
          </a:p>
          <a:p>
            <a:pPr marL="91440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When the defendant’s initial commitment is approaching its expiration date and not later than 15 days before expiration, the facility head or outpatient provider can request a 60 day extension of the defendant’s commitment.  Art. 46B.079(d) C.C.P.  </a:t>
            </a:r>
          </a:p>
          <a:p>
            <a:pPr marL="91440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The court can grant only one extension and it cannot exceed 60 days.  The court has discretion to grant an extension upon determining that the defendant has not attained competency and that an extension will likely enable the defendant to be restored to competency </a:t>
            </a:r>
            <a:r>
              <a:rPr kumimoji="0" lang="en-US" sz="1200" b="0" i="1" u="none" strike="noStrike" kern="1200" cap="none" spc="0" normalizeH="0" baseline="0" noProof="0" dirty="0" smtClean="0">
                <a:ln>
                  <a:noFill/>
                </a:ln>
                <a:solidFill>
                  <a:prstClr val="black"/>
                </a:solidFill>
                <a:effectLst/>
                <a:uLnTx/>
                <a:uFillTx/>
                <a:latin typeface="Times New Roman"/>
                <a:ea typeface="Times New Roman"/>
                <a:cs typeface="+mn-cs"/>
              </a:rPr>
              <a:t>within the period of the extension</a:t>
            </a: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  </a:t>
            </a:r>
          </a:p>
          <a:p>
            <a:pPr marL="91440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The court’s determination can be made from the written information provided by the facility head or outpatient provider.  Art. 46B.080 C.C.P.</a:t>
            </a:r>
          </a:p>
          <a:p>
            <a:pPr marL="91440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 </a:t>
            </a:r>
          </a:p>
          <a:p>
            <a:pPr marL="91440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The request for extension can be included in the facility director’s or outpatient provider’s notice of the impending expiration of the defendant’s commitment under 46B.080(d) C.C.P.  There is no statutory requirement of a hearing on the request for extension.  Article 46B.085(b) C.C.P. provides that after an initial commitment and one extension are ordered under 46B.085(a) C.C.P., any subsequent court orders for treatment must be issued under Subchapter E or F (subchapters pertaining to civil commitments). </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 </a:t>
            </a:r>
          </a:p>
          <a:p>
            <a:endParaRPr lang="en-US" dirty="0"/>
          </a:p>
        </p:txBody>
      </p:sp>
      <p:sp>
        <p:nvSpPr>
          <p:cNvPr id="4" name="Slide Number Placeholder 3"/>
          <p:cNvSpPr>
            <a:spLocks noGrp="1"/>
          </p:cNvSpPr>
          <p:nvPr>
            <p:ph type="sldNum" sz="quarter" idx="10"/>
          </p:nvPr>
        </p:nvSpPr>
        <p:spPr/>
        <p:txBody>
          <a:bodyPr/>
          <a:lstStyle/>
          <a:p>
            <a:fld id="{8A45C8EC-AA65-484F-8A9C-37B2E1616BF4}" type="slidenum">
              <a:rPr lang="en-US" smtClean="0"/>
              <a:t>11</a:t>
            </a:fld>
            <a:endParaRPr lang="en-US"/>
          </a:p>
        </p:txBody>
      </p:sp>
    </p:spTree>
    <p:extLst>
      <p:ext uri="{BB962C8B-B14F-4D97-AF65-F5344CB8AC3E}">
        <p14:creationId xmlns:p14="http://schemas.microsoft.com/office/powerpoint/2010/main" val="2027877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spcBef>
                <a:spcPts val="0"/>
              </a:spcBef>
              <a:spcAft>
                <a:spcPts val="0"/>
              </a:spcAft>
            </a:pPr>
            <a:r>
              <a:rPr lang="en-US" sz="1200" b="1" dirty="0" smtClean="0">
                <a:effectLst/>
                <a:latin typeface="Times New Roman"/>
                <a:ea typeface="Times New Roman"/>
              </a:rPr>
              <a:t> </a:t>
            </a:r>
            <a:r>
              <a:rPr lang="en-US" sz="1200" b="1" i="1" dirty="0" smtClean="0">
                <a:effectLst/>
                <a:latin typeface="Times New Roman"/>
                <a:ea typeface="Times New Roman"/>
              </a:rPr>
              <a:t>46B.0755</a:t>
            </a: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If the court receives credible information indicating that the defendant has been restored to competency after he is found incompetent and before he is transported to a mental health facility, residential care facility or outpatient program, the court can appoint an expert to reexamine the defendant to determine if he has been restored to competency. </a:t>
            </a:r>
          </a:p>
          <a:p>
            <a:pPr marL="0" marR="0">
              <a:spcBef>
                <a:spcPts val="0"/>
              </a:spcBef>
              <a:spcAft>
                <a:spcPts val="0"/>
              </a:spcAft>
            </a:pPr>
            <a:r>
              <a:rPr lang="en-US" sz="1200" dirty="0" smtClean="0">
                <a:effectLst/>
                <a:latin typeface="Times New Roman"/>
                <a:ea typeface="Times New Roman"/>
              </a:rPr>
              <a:t>		</a:t>
            </a:r>
          </a:p>
          <a:p>
            <a:pPr marL="0" marR="0">
              <a:spcBef>
                <a:spcPts val="0"/>
              </a:spcBef>
              <a:spcAft>
                <a:spcPts val="0"/>
              </a:spcAft>
            </a:pPr>
            <a:r>
              <a:rPr lang="en-US" sz="1200" dirty="0" smtClean="0">
                <a:effectLst/>
                <a:latin typeface="Times New Roman"/>
                <a:ea typeface="Times New Roman"/>
              </a:rPr>
              <a:t>	</a:t>
            </a:r>
            <a:r>
              <a:rPr lang="en-US" sz="1200" b="1" dirty="0" smtClean="0">
                <a:effectLst/>
                <a:latin typeface="Times New Roman"/>
                <a:ea typeface="Times New Roman"/>
              </a:rPr>
              <a:t>Found Incompetent</a:t>
            </a: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If the expert’s report finds that the defendant remains incompetent, the court’s order remains in effect and the defendant shall be transferred as originally ordered.</a:t>
            </a:r>
          </a:p>
          <a:p>
            <a:pPr marL="0" marR="0">
              <a:spcBef>
                <a:spcPts val="0"/>
              </a:spcBef>
              <a:spcAft>
                <a:spcPts val="0"/>
              </a:spcAft>
            </a:pPr>
            <a:r>
              <a:rPr lang="en-US" sz="1200" dirty="0" smtClean="0">
                <a:effectLst/>
                <a:latin typeface="Times New Roman"/>
                <a:ea typeface="Times New Roman"/>
              </a:rPr>
              <a:t> </a:t>
            </a:r>
          </a:p>
          <a:p>
            <a:pPr marL="457200" marR="0" indent="457200">
              <a:spcBef>
                <a:spcPts val="0"/>
              </a:spcBef>
              <a:spcAft>
                <a:spcPts val="0"/>
              </a:spcAft>
            </a:pPr>
            <a:r>
              <a:rPr lang="en-US" sz="1200" b="1" dirty="0" smtClean="0">
                <a:effectLst/>
                <a:latin typeface="Times New Roman"/>
                <a:ea typeface="Times New Roman"/>
              </a:rPr>
              <a:t>Found Competent by Agreement</a:t>
            </a: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If the expert’s report finds that the defendant is competent, the court shall withdraw its original order.  </a:t>
            </a:r>
          </a:p>
          <a:p>
            <a:pPr marL="914400" marR="0">
              <a:spcBef>
                <a:spcPts val="0"/>
              </a:spcBef>
              <a:spcAft>
                <a:spcPts val="0"/>
              </a:spcAft>
            </a:pP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If the state, defense and court agree that the defendant is competent, the court enters its order restoring the defendant and the criminal charges proceed to trial.</a:t>
            </a:r>
          </a:p>
          <a:p>
            <a:pPr marL="0" marR="0">
              <a:spcBef>
                <a:spcPts val="0"/>
              </a:spcBef>
              <a:spcAft>
                <a:spcPts val="0"/>
              </a:spcAft>
            </a:pPr>
            <a:r>
              <a:rPr lang="en-US" sz="1200" b="1" dirty="0" smtClean="0">
                <a:effectLst/>
                <a:latin typeface="Times New Roman"/>
                <a:ea typeface="Times New Roman"/>
              </a:rPr>
              <a:t> </a:t>
            </a:r>
            <a:endParaRPr lang="en-US" sz="1200" dirty="0" smtClean="0">
              <a:effectLst/>
              <a:latin typeface="Times New Roman"/>
              <a:ea typeface="Times New Roman"/>
            </a:endParaRPr>
          </a:p>
          <a:p>
            <a:pPr marL="457200" marR="0" indent="457200">
              <a:spcBef>
                <a:spcPts val="0"/>
              </a:spcBef>
              <a:spcAft>
                <a:spcPts val="0"/>
              </a:spcAft>
            </a:pPr>
            <a:r>
              <a:rPr lang="en-US" sz="1200" b="1" dirty="0" smtClean="0">
                <a:effectLst/>
                <a:latin typeface="Times New Roman"/>
                <a:ea typeface="Times New Roman"/>
              </a:rPr>
              <a:t>Disagreement as to Competency</a:t>
            </a: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If either party or the court disagrees with the expert’s finding of competent, the court is required to hold a hearing before a jury.  </a:t>
            </a:r>
          </a:p>
          <a:p>
            <a:pPr marL="914400" marR="0">
              <a:spcBef>
                <a:spcPts val="0"/>
              </a:spcBef>
              <a:spcAft>
                <a:spcPts val="0"/>
              </a:spcAft>
            </a:pP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At the hearing, the defendant is presumed incompetent and competency must be proved by a preponderance of the evidence. </a:t>
            </a:r>
          </a:p>
          <a:p>
            <a:pPr marL="0" marR="0">
              <a:spcBef>
                <a:spcPts val="0"/>
              </a:spcBef>
              <a:spcAft>
                <a:spcPts val="0"/>
              </a:spcAft>
            </a:pPr>
            <a:r>
              <a:rPr lang="en-US" sz="1200" dirty="0" smtClean="0">
                <a:effectLst/>
                <a:latin typeface="Times New Roman"/>
                <a:ea typeface="Times New Roman"/>
              </a:rPr>
              <a:t> </a:t>
            </a:r>
          </a:p>
          <a:p>
            <a:endParaRPr lang="en-US" dirty="0"/>
          </a:p>
        </p:txBody>
      </p:sp>
      <p:sp>
        <p:nvSpPr>
          <p:cNvPr id="4" name="Slide Number Placeholder 3"/>
          <p:cNvSpPr>
            <a:spLocks noGrp="1"/>
          </p:cNvSpPr>
          <p:nvPr>
            <p:ph type="sldNum" sz="quarter" idx="10"/>
          </p:nvPr>
        </p:nvSpPr>
        <p:spPr/>
        <p:txBody>
          <a:bodyPr/>
          <a:lstStyle/>
          <a:p>
            <a:fld id="{8A45C8EC-AA65-484F-8A9C-37B2E1616BF4}" type="slidenum">
              <a:rPr lang="en-US" smtClean="0"/>
              <a:t>12</a:t>
            </a:fld>
            <a:endParaRPr lang="en-US"/>
          </a:p>
        </p:txBody>
      </p:sp>
    </p:spTree>
    <p:extLst>
      <p:ext uri="{BB962C8B-B14F-4D97-AF65-F5344CB8AC3E}">
        <p14:creationId xmlns:p14="http://schemas.microsoft.com/office/powerpoint/2010/main" val="8712100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71600" marR="0" indent="-685800">
              <a:spcBef>
                <a:spcPts val="0"/>
              </a:spcBef>
              <a:spcAft>
                <a:spcPts val="0"/>
              </a:spcAft>
            </a:pPr>
            <a:r>
              <a:rPr lang="en-US" sz="1200" b="1" dirty="0" smtClean="0">
                <a:effectLst/>
                <a:latin typeface="Times New Roman"/>
                <a:ea typeface="Times New Roman"/>
              </a:rPr>
              <a:t>Redetermination of Competency</a:t>
            </a:r>
          </a:p>
          <a:p>
            <a:pPr marL="1371600" marR="0" indent="-685800">
              <a:spcBef>
                <a:spcPts val="0"/>
              </a:spcBef>
              <a:spcAft>
                <a:spcPts val="0"/>
              </a:spcAft>
            </a:pPr>
            <a:r>
              <a:rPr lang="en-US" sz="1200" dirty="0" smtClean="0">
                <a:effectLst/>
                <a:latin typeface="Times New Roman"/>
                <a:ea typeface="Times New Roman"/>
              </a:rPr>
              <a:t>  Motion/Request for Redetermination of Competency</a:t>
            </a:r>
          </a:p>
          <a:p>
            <a:pPr marL="1371600" marR="0">
              <a:spcBef>
                <a:spcPts val="0"/>
              </a:spcBef>
              <a:spcAft>
                <a:spcPts val="0"/>
              </a:spcAft>
            </a:pPr>
            <a:r>
              <a:rPr lang="en-US" sz="1200" dirty="0" smtClean="0">
                <a:effectLst/>
                <a:latin typeface="Times New Roman"/>
                <a:ea typeface="Times New Roman"/>
              </a:rPr>
              <a:t>A defendant may be returned to court at any time during the course of a commitment to determine whether the defendant has been restored to competency.  Art. 46B.108(a) C.C.P.  </a:t>
            </a:r>
          </a:p>
          <a:p>
            <a:pPr marL="1371600" marR="0">
              <a:spcBef>
                <a:spcPts val="0"/>
              </a:spcBef>
              <a:spcAft>
                <a:spcPts val="0"/>
              </a:spcAft>
            </a:pPr>
            <a:endParaRPr lang="en-US" sz="1200" dirty="0" smtClean="0">
              <a:effectLst/>
              <a:latin typeface="Times New Roman"/>
              <a:ea typeface="Times New Roman"/>
            </a:endParaRPr>
          </a:p>
          <a:p>
            <a:pPr marL="1371600" marR="0">
              <a:spcBef>
                <a:spcPts val="0"/>
              </a:spcBef>
              <a:spcAft>
                <a:spcPts val="0"/>
              </a:spcAft>
            </a:pPr>
            <a:r>
              <a:rPr lang="en-US" sz="1200" dirty="0" smtClean="0">
                <a:effectLst/>
                <a:latin typeface="Times New Roman"/>
                <a:ea typeface="Times New Roman"/>
              </a:rPr>
              <a:t>Article 46B.108(b) C.C.P. states that an inquiry into restoration of competency may be made at the request of the head of the mental health or residential care facility or by the outpatient treatment provider, the defendant, the attorney representing the state or the court.    </a:t>
            </a:r>
          </a:p>
          <a:p>
            <a:pPr marL="1371600" marR="0">
              <a:spcBef>
                <a:spcPts val="0"/>
              </a:spcBef>
              <a:spcAft>
                <a:spcPts val="0"/>
              </a:spcAft>
            </a:pPr>
            <a:endParaRPr lang="en-US" sz="1200" dirty="0" smtClean="0">
              <a:effectLst/>
              <a:latin typeface="Times New Roman"/>
              <a:ea typeface="Times New Roman"/>
            </a:endParaRPr>
          </a:p>
          <a:p>
            <a:pPr marL="1371600" marR="0">
              <a:spcBef>
                <a:spcPts val="0"/>
              </a:spcBef>
              <a:spcAft>
                <a:spcPts val="0"/>
              </a:spcAft>
            </a:pPr>
            <a:r>
              <a:rPr lang="en-US" sz="1200" dirty="0" smtClean="0">
                <a:effectLst/>
                <a:latin typeface="Times New Roman"/>
                <a:ea typeface="Times New Roman"/>
              </a:rPr>
              <a:t>Request by Head of Facility</a:t>
            </a:r>
          </a:p>
          <a:p>
            <a:pPr marL="1828800" marR="0">
              <a:spcBef>
                <a:spcPts val="0"/>
              </a:spcBef>
              <a:spcAft>
                <a:spcPts val="0"/>
              </a:spcAft>
            </a:pPr>
            <a:r>
              <a:rPr lang="en-US" sz="1200" dirty="0" smtClean="0">
                <a:effectLst/>
                <a:latin typeface="Times New Roman"/>
                <a:ea typeface="Times New Roman"/>
              </a:rPr>
              <a:t>Art. 46B.109(b)  C.C.P. provides that the request of the facility head  or outpatient treatment provider should include a written statement that in their opinion the defendant is competent to stand trial.</a:t>
            </a:r>
          </a:p>
          <a:p>
            <a:pPr marL="1371600" marR="0">
              <a:spcBef>
                <a:spcPts val="0"/>
              </a:spcBef>
              <a:spcAft>
                <a:spcPts val="0"/>
              </a:spcAft>
            </a:pPr>
            <a:r>
              <a:rPr lang="en-US" sz="1200" dirty="0" smtClean="0">
                <a:effectLst/>
                <a:latin typeface="Times New Roman"/>
                <a:ea typeface="Times New Roman"/>
              </a:rPr>
              <a:t> </a:t>
            </a:r>
          </a:p>
          <a:p>
            <a:pPr marL="0" marR="0" lvl="0" indent="0">
              <a:spcBef>
                <a:spcPts val="0"/>
              </a:spcBef>
              <a:spcAft>
                <a:spcPts val="0"/>
              </a:spcAft>
              <a:buFont typeface="+mj-lt"/>
              <a:buNone/>
              <a:tabLst>
                <a:tab pos="1600200" algn="l"/>
              </a:tabLst>
            </a:pPr>
            <a:r>
              <a:rPr lang="en-US" sz="1200" dirty="0" smtClean="0">
                <a:effectLst/>
                <a:latin typeface="Times New Roman"/>
                <a:ea typeface="Times New Roman"/>
              </a:rPr>
              <a:t>	Motions by Parties</a:t>
            </a:r>
          </a:p>
          <a:p>
            <a:pPr marL="1828800" marR="0">
              <a:spcBef>
                <a:spcPts val="0"/>
              </a:spcBef>
              <a:spcAft>
                <a:spcPts val="0"/>
              </a:spcAft>
            </a:pPr>
            <a:r>
              <a:rPr lang="en-US" sz="1200" dirty="0" smtClean="0">
                <a:effectLst/>
                <a:latin typeface="Times New Roman"/>
                <a:ea typeface="Times New Roman"/>
              </a:rPr>
              <a:t>A motion for determination of competency by a party may be accompanied by affidavits supporting the moving party’s assertion that the defendant is competent.  Art. 46B.110(b) C.C.P.</a:t>
            </a:r>
          </a:p>
          <a:p>
            <a:pPr marL="0" marR="0">
              <a:spcBef>
                <a:spcPts val="0"/>
              </a:spcBef>
              <a:spcAft>
                <a:spcPts val="0"/>
              </a:spcAft>
            </a:pPr>
            <a:r>
              <a:rPr lang="en-US" sz="1200" dirty="0" smtClean="0">
                <a:effectLst/>
                <a:latin typeface="Times New Roman"/>
                <a:ea typeface="Times New Roman"/>
              </a:rPr>
              <a:t>	</a:t>
            </a:r>
            <a:r>
              <a:rPr lang="en-US" sz="1200" baseline="0" dirty="0" smtClean="0">
                <a:effectLst/>
                <a:latin typeface="Times New Roman"/>
                <a:ea typeface="Times New Roman"/>
              </a:rPr>
              <a:t>              </a:t>
            </a:r>
          </a:p>
          <a:p>
            <a:pPr marL="0" marR="0">
              <a:spcBef>
                <a:spcPts val="0"/>
              </a:spcBef>
              <a:spcAft>
                <a:spcPts val="0"/>
              </a:spcAft>
            </a:pPr>
            <a:r>
              <a:rPr lang="en-US" sz="1200" baseline="0" dirty="0" smtClean="0">
                <a:effectLst/>
                <a:latin typeface="Times New Roman"/>
                <a:ea typeface="Times New Roman"/>
              </a:rPr>
              <a:t>	               </a:t>
            </a:r>
            <a:r>
              <a:rPr lang="en-US" sz="1200" dirty="0" smtClean="0">
                <a:effectLst/>
                <a:latin typeface="Times New Roman"/>
                <a:ea typeface="Times New Roman"/>
              </a:rPr>
              <a:t>Subsequent Motions for Determination</a:t>
            </a:r>
          </a:p>
          <a:p>
            <a:pPr marL="1828800" marR="0">
              <a:spcBef>
                <a:spcPts val="0"/>
              </a:spcBef>
              <a:spcAft>
                <a:spcPts val="0"/>
              </a:spcAft>
            </a:pPr>
            <a:r>
              <a:rPr lang="en-US" sz="1200" dirty="0" smtClean="0">
                <a:effectLst/>
                <a:latin typeface="Times New Roman"/>
                <a:ea typeface="Times New Roman"/>
              </a:rPr>
              <a:t>Subsequent motions for determination filed before the 91</a:t>
            </a:r>
            <a:r>
              <a:rPr lang="en-US" sz="1200" baseline="30000" dirty="0" smtClean="0">
                <a:effectLst/>
                <a:latin typeface="Times New Roman"/>
                <a:ea typeface="Times New Roman"/>
              </a:rPr>
              <a:t>st</a:t>
            </a:r>
            <a:r>
              <a:rPr lang="en-US" sz="1200" dirty="0" smtClean="0">
                <a:effectLst/>
                <a:latin typeface="Times New Roman"/>
                <a:ea typeface="Times New Roman"/>
              </a:rPr>
              <a:t> day after a redetermination hearing shall not be heard by the court unless the court first finds reason to believe that the defendant’s condition has materially changed since the prior determination of incompetency.  Such motion must explain why the person making the request or motion believes another inquiry into restoration is appropriate and provide support for the belief.  Art. 46B.115 C.C.P.</a:t>
            </a:r>
          </a:p>
          <a:p>
            <a:pPr marL="0" marR="0">
              <a:spcBef>
                <a:spcPts val="0"/>
              </a:spcBef>
              <a:spcAft>
                <a:spcPts val="0"/>
              </a:spcAft>
            </a:pPr>
            <a:r>
              <a:rPr lang="en-US" sz="1200" dirty="0" smtClean="0">
                <a:effectLst/>
                <a:latin typeface="Times New Roman"/>
                <a:ea typeface="Times New Roman"/>
              </a:rPr>
              <a:t>							</a:t>
            </a:r>
          </a:p>
          <a:p>
            <a:pPr marL="457200" marR="0" indent="457200">
              <a:spcBef>
                <a:spcPts val="0"/>
              </a:spcBef>
              <a:spcAft>
                <a:spcPts val="0"/>
              </a:spcAft>
            </a:pPr>
            <a:r>
              <a:rPr lang="en-US" sz="1200" dirty="0" smtClean="0">
                <a:effectLst/>
                <a:latin typeface="Times New Roman"/>
                <a:ea typeface="Times New Roman"/>
              </a:rPr>
              <a:t> Examination of Defendant for Competency</a:t>
            </a:r>
          </a:p>
          <a:p>
            <a:pPr marL="1371600" marR="0">
              <a:spcBef>
                <a:spcPts val="0"/>
              </a:spcBef>
              <a:spcAft>
                <a:spcPts val="0"/>
              </a:spcAft>
            </a:pPr>
            <a:r>
              <a:rPr lang="en-US" sz="1200" dirty="0" smtClean="0">
                <a:effectLst/>
                <a:latin typeface="Times New Roman"/>
                <a:ea typeface="Times New Roman"/>
              </a:rPr>
              <a:t>When a request or motion for redetermination of competency is filed, the court can appoint an expert to examine the defendant to determine whether he/she is competent to stand trial. Art. 46B.111 C.C.P.	</a:t>
            </a:r>
          </a:p>
          <a:p>
            <a:pPr marL="0" marR="0">
              <a:spcBef>
                <a:spcPts val="0"/>
              </a:spcBef>
              <a:spcAft>
                <a:spcPts val="0"/>
              </a:spcAft>
            </a:pPr>
            <a:r>
              <a:rPr lang="en-US" sz="1200" dirty="0" smtClean="0">
                <a:effectLst/>
                <a:latin typeface="Times New Roman"/>
                <a:ea typeface="Times New Roman"/>
              </a:rPr>
              <a:t> </a:t>
            </a:r>
          </a:p>
          <a:p>
            <a:pPr marL="457200" marR="0" indent="457200">
              <a:spcBef>
                <a:spcPts val="0"/>
              </a:spcBef>
              <a:spcAft>
                <a:spcPts val="0"/>
              </a:spcAft>
            </a:pPr>
            <a:r>
              <a:rPr lang="en-US" sz="1200" baseline="0" dirty="0" smtClean="0">
                <a:effectLst/>
                <a:latin typeface="Times New Roman"/>
                <a:ea typeface="Times New Roman"/>
              </a:rPr>
              <a:t> </a:t>
            </a:r>
            <a:r>
              <a:rPr lang="en-US" sz="1200" dirty="0" smtClean="0">
                <a:effectLst/>
                <a:latin typeface="Times New Roman"/>
                <a:ea typeface="Times New Roman"/>
              </a:rPr>
              <a:t>The Agreed Restoration </a:t>
            </a:r>
          </a:p>
          <a:p>
            <a:pPr marL="1371600" marR="0">
              <a:spcBef>
                <a:spcPts val="0"/>
              </a:spcBef>
              <a:spcAft>
                <a:spcPts val="0"/>
              </a:spcAft>
            </a:pPr>
            <a:r>
              <a:rPr lang="en-US" sz="1200" dirty="0" smtClean="0">
                <a:effectLst/>
                <a:latin typeface="Times New Roman"/>
                <a:ea typeface="Times New Roman"/>
              </a:rPr>
              <a:t>If both parties agree that the defendant has been restored to competency and the court concurs, the court shall find the defendant competent.  Art. 46B.112 C.C.P.</a:t>
            </a:r>
          </a:p>
          <a:p>
            <a:pPr marL="0" marR="0">
              <a:spcBef>
                <a:spcPts val="0"/>
              </a:spcBef>
              <a:spcAft>
                <a:spcPts val="0"/>
              </a:spcAft>
            </a:pPr>
            <a:r>
              <a:rPr lang="en-US" sz="1200" dirty="0" smtClean="0">
                <a:effectLst/>
                <a:latin typeface="Times New Roman"/>
                <a:ea typeface="Times New Roman"/>
              </a:rPr>
              <a:t>			</a:t>
            </a:r>
          </a:p>
          <a:p>
            <a:pPr marL="0" marR="0" lvl="0" indent="0">
              <a:spcBef>
                <a:spcPts val="0"/>
              </a:spcBef>
              <a:spcAft>
                <a:spcPts val="0"/>
              </a:spcAft>
              <a:buFont typeface="+mj-lt"/>
              <a:buNone/>
              <a:tabLst>
                <a:tab pos="1143000" algn="l"/>
              </a:tabLst>
            </a:pPr>
            <a:r>
              <a:rPr lang="en-US" sz="1200" baseline="0" dirty="0" smtClean="0">
                <a:effectLst/>
                <a:latin typeface="Times New Roman"/>
                <a:ea typeface="Times New Roman"/>
              </a:rPr>
              <a:t>       </a:t>
            </a:r>
            <a:endParaRPr lang="en-US" sz="1200" dirty="0" smtClean="0">
              <a:effectLst/>
              <a:latin typeface="Times New Roman"/>
              <a:ea typeface="Times New Roman"/>
            </a:endParaRPr>
          </a:p>
          <a:p>
            <a:pPr marL="0" marR="0" lvl="0" indent="0">
              <a:spcBef>
                <a:spcPts val="0"/>
              </a:spcBef>
              <a:spcAft>
                <a:spcPts val="0"/>
              </a:spcAft>
              <a:buFont typeface="+mj-lt"/>
              <a:buNone/>
              <a:tabLst>
                <a:tab pos="1143000" algn="l"/>
              </a:tabLst>
            </a:pPr>
            <a:r>
              <a:rPr lang="en-US" sz="1200" dirty="0" smtClean="0">
                <a:effectLst/>
                <a:latin typeface="Times New Roman"/>
                <a:ea typeface="Times New Roman"/>
              </a:rPr>
              <a:t>The court is </a:t>
            </a:r>
            <a:r>
              <a:rPr lang="en-US" sz="1200" b="1" dirty="0" smtClean="0">
                <a:effectLst/>
                <a:latin typeface="Times New Roman"/>
                <a:ea typeface="Times New Roman"/>
              </a:rPr>
              <a:t>required</a:t>
            </a:r>
            <a:r>
              <a:rPr lang="en-US" sz="1200" dirty="0" smtClean="0">
                <a:effectLst/>
                <a:latin typeface="Times New Roman"/>
                <a:ea typeface="Times New Roman"/>
              </a:rPr>
              <a:t> to hold a hearing to determine whether the defendant has been restored to competency if requested to do so by a facility head or outpatient treatment provider.  Article 46B.113(a)  C.C.P.  </a:t>
            </a:r>
          </a:p>
          <a:p>
            <a:pPr marL="0" marR="0" lvl="0" indent="0">
              <a:spcBef>
                <a:spcPts val="0"/>
              </a:spcBef>
              <a:spcAft>
                <a:spcPts val="0"/>
              </a:spcAft>
              <a:buFont typeface="+mj-lt"/>
              <a:buNone/>
              <a:tabLst>
                <a:tab pos="1143000" algn="l"/>
              </a:tabLst>
            </a:pPr>
            <a:endParaRPr lang="en-US" sz="1200" dirty="0" smtClean="0">
              <a:effectLst/>
              <a:latin typeface="Times New Roman"/>
              <a:ea typeface="Times New Roman"/>
            </a:endParaRPr>
          </a:p>
          <a:p>
            <a:pPr marL="0" marR="0" lvl="0" indent="0">
              <a:spcBef>
                <a:spcPts val="0"/>
              </a:spcBef>
              <a:spcAft>
                <a:spcPts val="0"/>
              </a:spcAft>
              <a:buFont typeface="+mj-lt"/>
              <a:buNone/>
              <a:tabLst>
                <a:tab pos="1143000" algn="l"/>
              </a:tabLst>
            </a:pPr>
            <a:r>
              <a:rPr lang="en-US" sz="1200" dirty="0" smtClean="0">
                <a:effectLst/>
                <a:latin typeface="Times New Roman"/>
                <a:ea typeface="Times New Roman"/>
              </a:rPr>
              <a:t>The court is </a:t>
            </a:r>
            <a:r>
              <a:rPr lang="en-US" sz="1200" b="1" dirty="0" smtClean="0">
                <a:effectLst/>
                <a:latin typeface="Times New Roman"/>
                <a:ea typeface="Times New Roman"/>
              </a:rPr>
              <a:t>not required to hold a hearing </a:t>
            </a:r>
            <a:r>
              <a:rPr lang="en-US" sz="1200" dirty="0" smtClean="0">
                <a:effectLst/>
                <a:latin typeface="Times New Roman"/>
                <a:ea typeface="Times New Roman"/>
              </a:rPr>
              <a:t>on its own motion or the motion of any </a:t>
            </a:r>
            <a:r>
              <a:rPr lang="en-US" sz="1200" b="1" dirty="0" smtClean="0">
                <a:effectLst/>
                <a:latin typeface="Times New Roman"/>
                <a:ea typeface="Times New Roman"/>
              </a:rPr>
              <a:t>party</a:t>
            </a:r>
            <a:r>
              <a:rPr lang="en-US" sz="1200" dirty="0" smtClean="0">
                <a:effectLst/>
                <a:latin typeface="Times New Roman"/>
                <a:ea typeface="Times New Roman"/>
              </a:rPr>
              <a:t> unless the motion and any supporting material establish good reason to believe the defendant may have been restored to competency.  Art. 46B.113(b) C.C.P.</a:t>
            </a:r>
          </a:p>
          <a:p>
            <a:pPr marL="0" marR="0" lvl="0" indent="0">
              <a:spcBef>
                <a:spcPts val="0"/>
              </a:spcBef>
              <a:spcAft>
                <a:spcPts val="0"/>
              </a:spcAft>
              <a:buFont typeface="+mj-lt"/>
              <a:buNone/>
              <a:tabLst>
                <a:tab pos="1143000" algn="l"/>
              </a:tabLst>
            </a:pPr>
            <a:endParaRPr lang="en-US" sz="1200" dirty="0" smtClean="0">
              <a:effectLst/>
              <a:latin typeface="Times New Roman"/>
              <a:ea typeface="Times New Roman"/>
            </a:endParaRPr>
          </a:p>
          <a:p>
            <a:pPr marL="0" marR="0" lvl="0" indent="0">
              <a:spcBef>
                <a:spcPts val="0"/>
              </a:spcBef>
              <a:spcAft>
                <a:spcPts val="0"/>
              </a:spcAft>
              <a:buFont typeface="+mj-lt"/>
              <a:buNone/>
              <a:tabLst>
                <a:tab pos="1143000" algn="l"/>
              </a:tabLst>
            </a:pPr>
            <a:r>
              <a:rPr lang="en-US" sz="1200" dirty="0" smtClean="0">
                <a:effectLst/>
                <a:latin typeface="Times New Roman"/>
                <a:ea typeface="Times New Roman"/>
              </a:rPr>
              <a:t>Right to Jury. 46B.113(c) C.C.P.</a:t>
            </a:r>
          </a:p>
          <a:p>
            <a:pPr marL="0" marR="0" lvl="0" indent="0">
              <a:spcBef>
                <a:spcPts val="0"/>
              </a:spcBef>
              <a:spcAft>
                <a:spcPts val="0"/>
              </a:spcAft>
              <a:buFont typeface="+mj-lt"/>
              <a:buNone/>
              <a:tabLst>
                <a:tab pos="1143000" algn="l"/>
              </a:tabLst>
            </a:pPr>
            <a:r>
              <a:rPr lang="en-US" sz="1200" dirty="0" smtClean="0">
                <a:effectLst/>
                <a:latin typeface="Times New Roman"/>
                <a:ea typeface="Times New Roman"/>
              </a:rPr>
              <a:t>If the parties do not agree that the defendant has been restored to competency or if the court does not concur with the parties’ agreement, a hearing must be held.  </a:t>
            </a:r>
          </a:p>
          <a:p>
            <a:pPr marL="0" marR="0" lvl="0" indent="0">
              <a:spcBef>
                <a:spcPts val="0"/>
              </a:spcBef>
              <a:spcAft>
                <a:spcPts val="0"/>
              </a:spcAft>
              <a:buFont typeface="+mj-lt"/>
              <a:buNone/>
              <a:tabLst>
                <a:tab pos="1143000" algn="l"/>
              </a:tabLst>
            </a:pPr>
            <a:endParaRPr lang="en-US" sz="1200" dirty="0" smtClean="0">
              <a:effectLst/>
              <a:latin typeface="Times New Roman"/>
              <a:ea typeface="Times New Roman"/>
            </a:endParaRPr>
          </a:p>
          <a:p>
            <a:pPr marL="0" marR="0" lvl="0" indent="0">
              <a:spcBef>
                <a:spcPts val="0"/>
              </a:spcBef>
              <a:spcAft>
                <a:spcPts val="0"/>
              </a:spcAft>
              <a:buFont typeface="+mj-lt"/>
              <a:buNone/>
              <a:tabLst>
                <a:tab pos="1143000" algn="l"/>
              </a:tabLst>
            </a:pPr>
            <a:r>
              <a:rPr lang="en-US" sz="1200" dirty="0" smtClean="0">
                <a:effectLst/>
                <a:latin typeface="Times New Roman"/>
                <a:ea typeface="Times New Roman"/>
              </a:rPr>
              <a:t>The hearing shall be before a jury upon the request of either party or the court.</a:t>
            </a:r>
          </a:p>
          <a:p>
            <a:pPr marL="0" marR="0">
              <a:spcBef>
                <a:spcPts val="0"/>
              </a:spcBef>
              <a:spcAft>
                <a:spcPts val="0"/>
              </a:spcAft>
            </a:pPr>
            <a:r>
              <a:rPr lang="en-US" sz="1200" dirty="0" smtClean="0">
                <a:effectLst/>
                <a:latin typeface="Times New Roman"/>
                <a:ea typeface="Times New Roman"/>
              </a:rPr>
              <a:t>		</a:t>
            </a:r>
          </a:p>
          <a:p>
            <a:pPr marL="0" marR="0">
              <a:spcBef>
                <a:spcPts val="0"/>
              </a:spcBef>
              <a:spcAft>
                <a:spcPts val="0"/>
              </a:spcAft>
            </a:pPr>
            <a:r>
              <a:rPr lang="en-US" sz="1200" dirty="0" smtClean="0">
                <a:effectLst/>
                <a:latin typeface="Times New Roman"/>
                <a:ea typeface="Times New Roman"/>
              </a:rPr>
              <a:t>If competency is restored, the defendant’s criminal charges may proceed.  Art. 46B.116. C.C.P.  </a:t>
            </a:r>
          </a:p>
          <a:p>
            <a:pPr marL="0" marR="0">
              <a:spcBef>
                <a:spcPts val="0"/>
              </a:spcBef>
              <a:spcAft>
                <a:spcPts val="0"/>
              </a:spcAft>
            </a:pPr>
            <a:endParaRPr lang="en-US" sz="1200" dirty="0" smtClean="0">
              <a:effectLst/>
              <a:latin typeface="Times New Roman"/>
              <a:ea typeface="Times New Roman"/>
            </a:endParaRPr>
          </a:p>
          <a:p>
            <a:pPr marL="0" marR="0">
              <a:spcBef>
                <a:spcPts val="0"/>
              </a:spcBef>
              <a:spcAft>
                <a:spcPts val="0"/>
              </a:spcAft>
            </a:pPr>
            <a:r>
              <a:rPr lang="en-US" sz="1200" dirty="0" smtClean="0">
                <a:effectLst/>
                <a:latin typeface="Times New Roman"/>
                <a:ea typeface="Times New Roman"/>
              </a:rPr>
              <a:t>If the defendant is found incompetent to stand trial, he is remanded pursuant to the unexpired order of commitment.  Art. 46B.117 C.C.P.   </a:t>
            </a:r>
          </a:p>
          <a:p>
            <a:pPr marL="0" marR="0">
              <a:spcBef>
                <a:spcPts val="0"/>
              </a:spcBef>
              <a:spcAft>
                <a:spcPts val="0"/>
              </a:spcAft>
            </a:pPr>
            <a:r>
              <a:rPr lang="en-US" sz="1200" dirty="0" smtClean="0">
                <a:effectLst/>
                <a:latin typeface="Times New Roman"/>
                <a:ea typeface="Times New Roman"/>
              </a:rPr>
              <a:t>	</a:t>
            </a:r>
          </a:p>
          <a:p>
            <a:endParaRPr lang="en-US" dirty="0"/>
          </a:p>
        </p:txBody>
      </p:sp>
      <p:sp>
        <p:nvSpPr>
          <p:cNvPr id="4" name="Slide Number Placeholder 3"/>
          <p:cNvSpPr>
            <a:spLocks noGrp="1"/>
          </p:cNvSpPr>
          <p:nvPr>
            <p:ph type="sldNum" sz="quarter" idx="10"/>
          </p:nvPr>
        </p:nvSpPr>
        <p:spPr/>
        <p:txBody>
          <a:bodyPr/>
          <a:lstStyle/>
          <a:p>
            <a:fld id="{8A45C8EC-AA65-484F-8A9C-37B2E1616BF4}" type="slidenum">
              <a:rPr lang="en-US" smtClean="0"/>
              <a:t>13</a:t>
            </a:fld>
            <a:endParaRPr lang="en-US"/>
          </a:p>
        </p:txBody>
      </p:sp>
    </p:spTree>
    <p:extLst>
      <p:ext uri="{BB962C8B-B14F-4D97-AF65-F5344CB8AC3E}">
        <p14:creationId xmlns:p14="http://schemas.microsoft.com/office/powerpoint/2010/main" val="4158999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spcBef>
                <a:spcPts val="0"/>
              </a:spcBef>
              <a:spcAft>
                <a:spcPts val="0"/>
              </a:spcAft>
            </a:pPr>
            <a:r>
              <a:rPr lang="en-US" sz="1200" dirty="0" smtClean="0">
                <a:effectLst/>
                <a:latin typeface="Times New Roman"/>
                <a:ea typeface="Times New Roman"/>
              </a:rPr>
              <a:t>Supporting Commitment Information Provided By Facility Head </a:t>
            </a:r>
            <a:r>
              <a:rPr lang="en-US" sz="1200" baseline="0" dirty="0" smtClean="0">
                <a:effectLst/>
                <a:latin typeface="Times New Roman"/>
                <a:ea typeface="Times New Roman"/>
              </a:rPr>
              <a:t>    </a:t>
            </a:r>
            <a:r>
              <a:rPr lang="en-US" sz="1200" dirty="0" smtClean="0">
                <a:effectLst/>
                <a:latin typeface="Times New Roman"/>
                <a:ea typeface="Times New Roman"/>
              </a:rPr>
              <a:t>or</a:t>
            </a:r>
            <a:r>
              <a:rPr lang="en-US" sz="1200" baseline="0" dirty="0" smtClean="0">
                <a:effectLst/>
                <a:latin typeface="Times New Roman"/>
                <a:ea typeface="Times New Roman"/>
              </a:rPr>
              <a:t> </a:t>
            </a:r>
            <a:r>
              <a:rPr lang="en-US" sz="1200" dirty="0" smtClean="0">
                <a:effectLst/>
                <a:latin typeface="Times New Roman"/>
                <a:ea typeface="Times New Roman"/>
              </a:rPr>
              <a:t>Outpatient</a:t>
            </a:r>
            <a:r>
              <a:rPr lang="en-US" sz="1200" baseline="0" dirty="0" smtClean="0">
                <a:effectLst/>
                <a:latin typeface="Times New Roman"/>
                <a:ea typeface="Times New Roman"/>
              </a:rPr>
              <a:t> </a:t>
            </a:r>
            <a:r>
              <a:rPr lang="en-US" sz="1200" dirty="0" smtClean="0">
                <a:effectLst/>
                <a:latin typeface="Times New Roman"/>
                <a:ea typeface="Times New Roman"/>
              </a:rPr>
              <a:t>Treatment Program Provider Art. 46B.083 C.C.P.</a:t>
            </a:r>
          </a:p>
          <a:p>
            <a:pPr marL="0" marR="0" indent="457200">
              <a:spcBef>
                <a:spcPts val="0"/>
              </a:spcBef>
              <a:spcAft>
                <a:spcPts val="0"/>
              </a:spcAft>
            </a:pPr>
            <a:r>
              <a:rPr lang="en-US" sz="1200" dirty="0" smtClean="0">
                <a:effectLst/>
                <a:latin typeface="Times New Roman"/>
                <a:ea typeface="Times New Roman"/>
              </a:rPr>
              <a:t>	</a:t>
            </a:r>
            <a:r>
              <a:rPr lang="en-US" sz="1200" b="1" dirty="0" smtClean="0">
                <a:effectLst/>
                <a:latin typeface="Times New Roman"/>
                <a:ea typeface="Times New Roman"/>
              </a:rPr>
              <a:t>Defendants</a:t>
            </a:r>
            <a:r>
              <a:rPr lang="en-US" sz="1200" b="1" baseline="0" dirty="0" smtClean="0">
                <a:effectLst/>
                <a:latin typeface="Times New Roman"/>
                <a:ea typeface="Times New Roman"/>
              </a:rPr>
              <a:t> with mental illness</a:t>
            </a:r>
            <a:endParaRPr lang="en-US" sz="1200" b="0" baseline="0" dirty="0" smtClean="0">
              <a:effectLst/>
              <a:latin typeface="Times New Roman"/>
              <a:ea typeface="Times New Roman"/>
            </a:endParaRPr>
          </a:p>
          <a:p>
            <a:pPr marL="0" marR="0" indent="457200">
              <a:spcBef>
                <a:spcPts val="0"/>
              </a:spcBef>
              <a:spcAft>
                <a:spcPts val="0"/>
              </a:spcAft>
            </a:pPr>
            <a:r>
              <a:rPr lang="en-US" sz="1200" dirty="0" smtClean="0">
                <a:effectLst/>
                <a:latin typeface="Times New Roman"/>
                <a:ea typeface="Times New Roman"/>
              </a:rPr>
              <a:t>If facility head or outpatient treatment program provider believes </a:t>
            </a:r>
          </a:p>
          <a:p>
            <a:pPr marL="0" marR="0" indent="457200">
              <a:spcBef>
                <a:spcPts val="0"/>
              </a:spcBef>
              <a:spcAft>
                <a:spcPts val="0"/>
              </a:spcAft>
            </a:pPr>
            <a:r>
              <a:rPr lang="en-US" sz="1200" dirty="0" smtClean="0">
                <a:effectLst/>
                <a:latin typeface="Times New Roman"/>
                <a:ea typeface="Times New Roman"/>
              </a:rPr>
              <a:t>that the defendant is a person with mental illness and meets</a:t>
            </a:r>
          </a:p>
          <a:p>
            <a:pPr marL="0" marR="0" indent="457200">
              <a:spcBef>
                <a:spcPts val="0"/>
              </a:spcBef>
              <a:spcAft>
                <a:spcPts val="0"/>
              </a:spcAft>
            </a:pPr>
            <a:r>
              <a:rPr lang="en-US" sz="1200" dirty="0" smtClean="0">
                <a:effectLst/>
                <a:latin typeface="Times New Roman"/>
                <a:ea typeface="Times New Roman"/>
              </a:rPr>
              <a:t>the criteria for court ordered mental health services, he or she</a:t>
            </a:r>
          </a:p>
          <a:p>
            <a:pPr marL="0" marR="0" indent="457200">
              <a:spcBef>
                <a:spcPts val="0"/>
              </a:spcBef>
              <a:spcAft>
                <a:spcPts val="0"/>
              </a:spcAft>
            </a:pPr>
            <a:r>
              <a:rPr lang="en-US" sz="1200" dirty="0" smtClean="0">
                <a:effectLst/>
                <a:latin typeface="Times New Roman"/>
                <a:ea typeface="Times New Roman"/>
              </a:rPr>
              <a:t>shall submit a certificate of</a:t>
            </a:r>
            <a:r>
              <a:rPr lang="en-US" sz="1200" baseline="0" dirty="0" smtClean="0">
                <a:effectLst/>
                <a:latin typeface="Times New Roman"/>
                <a:ea typeface="Times New Roman"/>
              </a:rPr>
              <a:t> </a:t>
            </a:r>
            <a:r>
              <a:rPr lang="en-US" sz="1200" dirty="0" smtClean="0">
                <a:effectLst/>
                <a:latin typeface="Times New Roman"/>
                <a:ea typeface="Times New Roman"/>
              </a:rPr>
              <a:t>medical examination for mental</a:t>
            </a:r>
          </a:p>
          <a:p>
            <a:pPr marL="0" marR="0" indent="457200">
              <a:spcBef>
                <a:spcPts val="0"/>
              </a:spcBef>
              <a:spcAft>
                <a:spcPts val="0"/>
              </a:spcAft>
            </a:pPr>
            <a:r>
              <a:rPr lang="en-US" sz="1200" dirty="0" smtClean="0">
                <a:effectLst/>
                <a:latin typeface="Times New Roman"/>
                <a:ea typeface="Times New Roman"/>
              </a:rPr>
              <a:t>illness to the court.  </a:t>
            </a:r>
          </a:p>
          <a:p>
            <a:pPr marL="0" marR="0">
              <a:spcBef>
                <a:spcPts val="0"/>
              </a:spcBef>
              <a:spcAft>
                <a:spcPts val="0"/>
              </a:spcAft>
            </a:pPr>
            <a:r>
              <a:rPr lang="en-US" sz="1200" b="1" dirty="0" smtClean="0">
                <a:effectLst/>
                <a:latin typeface="Times New Roman"/>
                <a:ea typeface="Times New Roman"/>
              </a:rPr>
              <a:t>	Defendants with mental retardation	</a:t>
            </a:r>
            <a:r>
              <a:rPr lang="en-US" sz="1200" dirty="0" smtClean="0">
                <a:effectLst/>
                <a:latin typeface="Times New Roman"/>
                <a:ea typeface="Times New Roman"/>
              </a:rPr>
              <a:t>  </a:t>
            </a:r>
          </a:p>
          <a:p>
            <a:pPr marL="0" marR="0">
              <a:spcBef>
                <a:spcPts val="0"/>
              </a:spcBef>
              <a:spcAft>
                <a:spcPts val="0"/>
              </a:spcAft>
            </a:pPr>
            <a:r>
              <a:rPr lang="en-US" sz="1200" dirty="0" smtClean="0">
                <a:effectLst/>
                <a:latin typeface="Times New Roman"/>
                <a:ea typeface="Times New Roman"/>
              </a:rPr>
              <a:t>If the facility head or outpatient treatment program provider believes that the defendant is a person with mental retardation, 	      he or she shall submit an affidavit to the court stating that </a:t>
            </a:r>
          </a:p>
          <a:p>
            <a:pPr marL="0" marR="0">
              <a:spcBef>
                <a:spcPts val="0"/>
              </a:spcBef>
              <a:spcAft>
                <a:spcPts val="0"/>
              </a:spcAft>
            </a:pPr>
            <a:r>
              <a:rPr lang="en-US" sz="1200" dirty="0" smtClean="0">
                <a:effectLst/>
                <a:latin typeface="Times New Roman"/>
                <a:ea typeface="Times New Roman"/>
              </a:rPr>
              <a:t>conclusion. </a:t>
            </a:r>
          </a:p>
          <a:p>
            <a:pPr marL="0" marR="0">
              <a:spcBef>
                <a:spcPts val="0"/>
              </a:spcBef>
              <a:spcAft>
                <a:spcPts val="0"/>
              </a:spcAft>
            </a:pPr>
            <a:endParaRPr lang="en-US" sz="1200" dirty="0" smtClean="0">
              <a:effectLst/>
              <a:latin typeface="Times New Roman"/>
              <a:ea typeface="Times New Roman"/>
            </a:endParaRPr>
          </a:p>
          <a:p>
            <a:pPr marL="0" marR="0">
              <a:spcBef>
                <a:spcPts val="0"/>
              </a:spcBef>
              <a:spcAft>
                <a:spcPts val="0"/>
              </a:spcAft>
            </a:pPr>
            <a:r>
              <a:rPr lang="en-US" sz="1200" dirty="0" smtClean="0">
                <a:effectLst/>
                <a:latin typeface="Times New Roman"/>
                <a:ea typeface="Times New Roman"/>
              </a:rPr>
              <a:t>The trial court should then order a Determination of Mental Retardation.</a:t>
            </a:r>
          </a:p>
          <a:p>
            <a:pPr marL="0" marR="0">
              <a:spcBef>
                <a:spcPts val="0"/>
              </a:spcBef>
              <a:spcAft>
                <a:spcPts val="0"/>
              </a:spcAft>
            </a:pPr>
            <a:endParaRPr lang="en-US" sz="1200" b="0" dirty="0" smtClean="0">
              <a:effectLst/>
              <a:latin typeface="Times New Roman"/>
              <a:ea typeface="Times New Roman"/>
            </a:endParaRPr>
          </a:p>
          <a:p>
            <a:pPr marL="0" marR="0">
              <a:spcBef>
                <a:spcPts val="0"/>
              </a:spcBef>
              <a:spcAft>
                <a:spcPts val="0"/>
              </a:spcAft>
            </a:pPr>
            <a:r>
              <a:rPr lang="en-US" sz="1200" b="1" dirty="0" smtClean="0">
                <a:effectLst/>
                <a:latin typeface="Times New Roman"/>
                <a:ea typeface="Times New Roman"/>
              </a:rPr>
              <a:t>Purpose of Certificates and DOMRs</a:t>
            </a:r>
          </a:p>
          <a:p>
            <a:pPr marL="0" marR="0">
              <a:spcBef>
                <a:spcPts val="0"/>
              </a:spcBef>
              <a:spcAft>
                <a:spcPts val="0"/>
              </a:spcAft>
            </a:pPr>
            <a:r>
              <a:rPr lang="en-US" baseline="0" dirty="0" smtClean="0"/>
              <a:t>A certificate is a mental health code prerequisite for civil commitment, </a:t>
            </a: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574.009  H&amp;S Code requires that at least 2 certificates be 	       on file as a prerequisite to a civil commitment proceeding.</a:t>
            </a:r>
            <a:endParaRPr lang="en-US" baseline="0" dirty="0" smtClean="0"/>
          </a:p>
          <a:p>
            <a:r>
              <a:rPr lang="en-US" baseline="0" dirty="0" smtClean="0"/>
              <a:t>                          </a:t>
            </a:r>
          </a:p>
          <a:p>
            <a:r>
              <a:rPr lang="en-US" baseline="0" dirty="0" smtClean="0"/>
              <a:t>A DOMR is a prerequisite to MR services. Section 593.003 H&amp;S Code.</a:t>
            </a:r>
          </a:p>
          <a:p>
            <a:endParaRPr lang="en-US" dirty="0"/>
          </a:p>
        </p:txBody>
      </p:sp>
      <p:sp>
        <p:nvSpPr>
          <p:cNvPr id="4" name="Slide Number Placeholder 3"/>
          <p:cNvSpPr>
            <a:spLocks noGrp="1"/>
          </p:cNvSpPr>
          <p:nvPr>
            <p:ph type="sldNum" sz="quarter" idx="10"/>
          </p:nvPr>
        </p:nvSpPr>
        <p:spPr/>
        <p:txBody>
          <a:bodyPr/>
          <a:lstStyle/>
          <a:p>
            <a:fld id="{8A45C8EC-AA65-484F-8A9C-37B2E1616BF4}" type="slidenum">
              <a:rPr lang="en-US" smtClean="0"/>
              <a:t>14</a:t>
            </a:fld>
            <a:endParaRPr lang="en-US"/>
          </a:p>
        </p:txBody>
      </p:sp>
    </p:spTree>
    <p:extLst>
      <p:ext uri="{BB962C8B-B14F-4D97-AF65-F5344CB8AC3E}">
        <p14:creationId xmlns:p14="http://schemas.microsoft.com/office/powerpoint/2010/main" val="2722116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71600" marR="0">
              <a:spcBef>
                <a:spcPts val="0"/>
              </a:spcBef>
              <a:spcAft>
                <a:spcPts val="0"/>
              </a:spcAft>
            </a:pPr>
            <a:endParaRPr lang="en-US" sz="1200" b="1" dirty="0" smtClean="0">
              <a:effectLst/>
              <a:latin typeface="Times New Roman"/>
              <a:ea typeface="Times New Roman"/>
            </a:endParaRPr>
          </a:p>
          <a:p>
            <a:pPr marL="1371600" marR="0">
              <a:spcBef>
                <a:spcPts val="0"/>
              </a:spcBef>
              <a:spcAft>
                <a:spcPts val="0"/>
              </a:spcAft>
            </a:pPr>
            <a:r>
              <a:rPr lang="en-US" sz="1200" b="1" dirty="0" smtClean="0">
                <a:effectLst/>
                <a:latin typeface="Times New Roman"/>
                <a:ea typeface="Times New Roman"/>
              </a:rPr>
              <a:t>Defendant’s Return to Court</a:t>
            </a:r>
          </a:p>
          <a:p>
            <a:pPr marL="1371600" marR="0">
              <a:spcBef>
                <a:spcPts val="0"/>
              </a:spcBef>
              <a:spcAft>
                <a:spcPts val="0"/>
              </a:spcAft>
            </a:pPr>
            <a:r>
              <a:rPr lang="en-US" sz="1200" dirty="0" smtClean="0">
                <a:effectLst/>
                <a:latin typeface="Times New Roman"/>
                <a:ea typeface="Times New Roman"/>
              </a:rPr>
              <a:t>When the defendant is returned to court following the court’s receipt of the treating facility’s report indicating: </a:t>
            </a:r>
          </a:p>
          <a:p>
            <a:pPr marL="1371600" marR="0">
              <a:spcBef>
                <a:spcPts val="0"/>
              </a:spcBef>
              <a:spcAft>
                <a:spcPts val="0"/>
              </a:spcAft>
            </a:pPr>
            <a:r>
              <a:rPr lang="en-US" sz="1200" dirty="0" smtClean="0">
                <a:effectLst/>
                <a:latin typeface="Times New Roman"/>
                <a:ea typeface="Times New Roman"/>
              </a:rPr>
              <a:t>that the defendant has attained competency, </a:t>
            </a:r>
          </a:p>
          <a:p>
            <a:pPr marL="1371600" marR="0">
              <a:spcBef>
                <a:spcPts val="0"/>
              </a:spcBef>
              <a:spcAft>
                <a:spcPts val="0"/>
              </a:spcAft>
            </a:pPr>
            <a:r>
              <a:rPr lang="en-US" sz="1200" dirty="0" smtClean="0">
                <a:effectLst/>
                <a:latin typeface="Times New Roman"/>
                <a:ea typeface="Times New Roman"/>
              </a:rPr>
              <a:t>is not likely to attain competency within the foreseeable future or </a:t>
            </a:r>
          </a:p>
          <a:p>
            <a:pPr marL="1371600" marR="0">
              <a:spcBef>
                <a:spcPts val="0"/>
              </a:spcBef>
              <a:spcAft>
                <a:spcPts val="0"/>
              </a:spcAft>
            </a:pPr>
            <a:r>
              <a:rPr lang="en-US" sz="1200" dirty="0" smtClean="0">
                <a:effectLst/>
                <a:latin typeface="Times New Roman"/>
                <a:ea typeface="Times New Roman"/>
              </a:rPr>
              <a:t>that his commitment is expiring under Art. 46B.079(a) or (b) C.C.P., the court is required to make a determination with regard to defendant’s competency to stand trial not later than the 20</a:t>
            </a:r>
            <a:r>
              <a:rPr lang="en-US" sz="1200" baseline="30000" dirty="0" smtClean="0">
                <a:effectLst/>
                <a:latin typeface="Times New Roman"/>
                <a:ea typeface="Times New Roman"/>
              </a:rPr>
              <a:t>th</a:t>
            </a:r>
            <a:r>
              <a:rPr lang="en-US" sz="1200" dirty="0" smtClean="0">
                <a:effectLst/>
                <a:latin typeface="Times New Roman"/>
                <a:ea typeface="Times New Roman"/>
              </a:rPr>
              <a:t> day after the court is notified under Art. 46B.079(c) C.C.P.  </a:t>
            </a:r>
          </a:p>
          <a:p>
            <a:pPr marL="1371600" marR="0">
              <a:spcBef>
                <a:spcPts val="0"/>
              </a:spcBef>
              <a:spcAft>
                <a:spcPts val="0"/>
              </a:spcAft>
            </a:pPr>
            <a:endParaRPr lang="en-US" sz="1200" b="1" dirty="0" smtClean="0">
              <a:effectLst/>
              <a:latin typeface="Times New Roman"/>
              <a:ea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Times New Roman"/>
                <a:ea typeface="Times New Roman"/>
                <a:cs typeface="+mn-cs"/>
              </a:rPr>
              <a:t>	Presumptions Upon Return to Court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If the report states that the defendant is competent he is Presumed Competent Art. 46B.113(d) C.C.P.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He is Presumed Incompetent if the report states the defendant is incompetent. Art. 46B.113(e)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1371600" marR="0">
              <a:spcBef>
                <a:spcPts val="0"/>
              </a:spcBef>
              <a:spcAft>
                <a:spcPts val="0"/>
              </a:spcAft>
            </a:pPr>
            <a:endParaRPr lang="en-US" sz="1200" b="1" dirty="0" smtClean="0">
              <a:effectLst/>
              <a:latin typeface="Times New Roman"/>
              <a:ea typeface="Times New Roman"/>
            </a:endParaRPr>
          </a:p>
          <a:p>
            <a:pPr marL="1371600" marR="0">
              <a:spcBef>
                <a:spcPts val="0"/>
              </a:spcBef>
              <a:spcAft>
                <a:spcPts val="0"/>
              </a:spcAft>
            </a:pPr>
            <a:endParaRPr lang="en-US" sz="1200" b="1" dirty="0" smtClean="0">
              <a:effectLst/>
              <a:latin typeface="Times New Roman"/>
              <a:ea typeface="Times New Roman"/>
            </a:endParaRPr>
          </a:p>
          <a:p>
            <a:pPr marL="1371600" marR="0">
              <a:spcBef>
                <a:spcPts val="0"/>
              </a:spcBef>
              <a:spcAft>
                <a:spcPts val="0"/>
              </a:spcAft>
            </a:pPr>
            <a:r>
              <a:rPr lang="en-US" sz="1200" b="1" dirty="0" smtClean="0">
                <a:effectLst/>
                <a:latin typeface="Times New Roman"/>
                <a:ea typeface="Times New Roman"/>
              </a:rPr>
              <a:t>Determination</a:t>
            </a:r>
            <a:r>
              <a:rPr lang="en-US" sz="1200" b="1" baseline="0" dirty="0" smtClean="0">
                <a:effectLst/>
                <a:latin typeface="Times New Roman"/>
                <a:ea typeface="Times New Roman"/>
              </a:rPr>
              <a:t> from the Report</a:t>
            </a:r>
            <a:endParaRPr lang="en-US" sz="1200" b="1" dirty="0" smtClean="0">
              <a:effectLst/>
              <a:latin typeface="Times New Roman"/>
              <a:ea typeface="Times New Roman"/>
            </a:endParaRPr>
          </a:p>
          <a:p>
            <a:pPr marL="1371600" marR="0">
              <a:spcBef>
                <a:spcPts val="0"/>
              </a:spcBef>
              <a:spcAft>
                <a:spcPts val="0"/>
              </a:spcAft>
            </a:pPr>
            <a:r>
              <a:rPr lang="en-US" sz="1200" dirty="0" smtClean="0">
                <a:effectLst/>
                <a:latin typeface="Times New Roman"/>
                <a:ea typeface="Times New Roman"/>
              </a:rPr>
              <a:t>The determination of competency can be made by the court from the report </a:t>
            </a:r>
            <a:r>
              <a:rPr lang="en-US" sz="1200" i="1" dirty="0" smtClean="0">
                <a:effectLst/>
                <a:latin typeface="Times New Roman"/>
                <a:ea typeface="Times New Roman"/>
              </a:rPr>
              <a:t>and on other medical information or personal history information relating to the defendant</a:t>
            </a:r>
            <a:r>
              <a:rPr lang="en-US" sz="1200" dirty="0" smtClean="0">
                <a:effectLst/>
                <a:latin typeface="Times New Roman"/>
                <a:ea typeface="Times New Roman"/>
              </a:rPr>
              <a:t> unless any party objects to the report in writing or in open court within 15 days after the court is notified.  Art. 46B.084(a) C.C.P.  </a:t>
            </a:r>
          </a:p>
          <a:p>
            <a:pPr marL="1371600" marR="0">
              <a:spcBef>
                <a:spcPts val="0"/>
              </a:spcBef>
              <a:spcAft>
                <a:spcPts val="0"/>
              </a:spcAft>
            </a:pPr>
            <a:endParaRPr lang="en-US" sz="1200" dirty="0" smtClean="0">
              <a:effectLst/>
              <a:latin typeface="Times New Roman"/>
              <a:ea typeface="Times New Roman"/>
            </a:endParaRPr>
          </a:p>
          <a:p>
            <a:pPr marL="1371600" marR="0">
              <a:spcBef>
                <a:spcPts val="0"/>
              </a:spcBef>
              <a:spcAft>
                <a:spcPts val="0"/>
              </a:spcAft>
            </a:pPr>
            <a:r>
              <a:rPr lang="en-US" sz="1200" dirty="0" smtClean="0">
                <a:effectLst/>
                <a:latin typeface="Times New Roman"/>
                <a:ea typeface="Times New Roman"/>
              </a:rPr>
              <a:t>If a party objects to the report, the issue of competency shall be set for hearing.  Art. 46B.084(b)C.C.P. </a:t>
            </a:r>
          </a:p>
          <a:p>
            <a:pPr marL="0" marR="0">
              <a:spcBef>
                <a:spcPts val="0"/>
              </a:spcBef>
              <a:spcAft>
                <a:spcPts val="0"/>
              </a:spcAft>
            </a:pPr>
            <a:r>
              <a:rPr lang="en-US" sz="1200" dirty="0" smtClean="0">
                <a:effectLst/>
                <a:latin typeface="Times New Roman"/>
                <a:ea typeface="Times New Roman"/>
              </a:rPr>
              <a:t>		</a:t>
            </a:r>
          </a:p>
          <a:p>
            <a:pPr marL="0" marR="0">
              <a:spcBef>
                <a:spcPts val="0"/>
              </a:spcBef>
              <a:spcAft>
                <a:spcPts val="0"/>
              </a:spcAft>
            </a:pPr>
            <a:r>
              <a:rPr lang="en-US" sz="1200" dirty="0" smtClean="0">
                <a:effectLst/>
                <a:latin typeface="Times New Roman"/>
                <a:ea typeface="Times New Roman"/>
              </a:rPr>
              <a:t>	         </a:t>
            </a:r>
            <a:r>
              <a:rPr lang="en-US" sz="1200" b="1" dirty="0" smtClean="0">
                <a:effectLst/>
                <a:latin typeface="Times New Roman"/>
                <a:ea typeface="Times New Roman"/>
              </a:rPr>
              <a:t>The Right to a Jury</a:t>
            </a:r>
          </a:p>
          <a:p>
            <a:pPr marL="1371600" marR="0">
              <a:spcBef>
                <a:spcPts val="0"/>
              </a:spcBef>
              <a:spcAft>
                <a:spcPts val="0"/>
              </a:spcAft>
            </a:pPr>
            <a:r>
              <a:rPr lang="en-US" sz="1200" dirty="0" smtClean="0">
                <a:effectLst/>
                <a:latin typeface="Times New Roman"/>
                <a:ea typeface="Times New Roman"/>
              </a:rPr>
              <a:t>The defendant, the defense attorney, the prosecutor or the court can request a jury trial on the issue of the defendant’s competency.  </a:t>
            </a:r>
          </a:p>
          <a:p>
            <a:pPr marL="1371600" marR="0">
              <a:spcBef>
                <a:spcPts val="0"/>
              </a:spcBef>
              <a:spcAft>
                <a:spcPts val="0"/>
              </a:spcAft>
            </a:pPr>
            <a:endParaRPr lang="en-US" sz="1200" dirty="0" smtClean="0">
              <a:effectLst/>
              <a:latin typeface="Times New Roman"/>
              <a:ea typeface="Times New Roman"/>
            </a:endParaRPr>
          </a:p>
          <a:p>
            <a:pPr marL="1371600" marR="0">
              <a:spcBef>
                <a:spcPts val="0"/>
              </a:spcBef>
              <a:spcAft>
                <a:spcPts val="0"/>
              </a:spcAft>
            </a:pPr>
            <a:r>
              <a:rPr lang="en-US" sz="1200" dirty="0" smtClean="0">
                <a:effectLst/>
                <a:latin typeface="Times New Roman"/>
                <a:ea typeface="Times New Roman"/>
              </a:rPr>
              <a:t>Absent a request for a jury, the hearing on the defendant’s competency is held before the court.  Article 46B.084(b) C.C.P.</a:t>
            </a:r>
          </a:p>
          <a:p>
            <a:pPr marL="0" marR="0">
              <a:spcBef>
                <a:spcPts val="0"/>
              </a:spcBef>
              <a:spcAft>
                <a:spcPts val="0"/>
              </a:spcAft>
            </a:pPr>
            <a:r>
              <a:rPr lang="en-US" sz="1200" dirty="0" smtClean="0">
                <a:effectLst/>
                <a:latin typeface="Times New Roman"/>
                <a:ea typeface="Times New Roman"/>
              </a:rPr>
              <a:t>		</a:t>
            </a:r>
          </a:p>
          <a:p>
            <a:pPr marL="0" marR="0">
              <a:spcBef>
                <a:spcPts val="0"/>
              </a:spcBef>
              <a:spcAft>
                <a:spcPts val="0"/>
              </a:spcAft>
            </a:pPr>
            <a:r>
              <a:rPr lang="en-US" sz="1200" dirty="0" smtClean="0">
                <a:effectLst/>
                <a:latin typeface="Times New Roman"/>
                <a:ea typeface="Times New Roman"/>
              </a:rPr>
              <a:t>	</a:t>
            </a:r>
            <a:r>
              <a:rPr lang="en-US" sz="1200" baseline="0" dirty="0" smtClean="0">
                <a:effectLst/>
                <a:latin typeface="Times New Roman"/>
                <a:ea typeface="Times New Roman"/>
              </a:rPr>
              <a:t>          </a:t>
            </a:r>
            <a:r>
              <a:rPr lang="en-US" sz="1200" b="1" dirty="0" smtClean="0">
                <a:effectLst/>
                <a:latin typeface="Times New Roman"/>
                <a:ea typeface="Times New Roman"/>
              </a:rPr>
              <a:t>Restoration of Competency </a:t>
            </a:r>
          </a:p>
          <a:p>
            <a:pPr marL="1371600" marR="0">
              <a:spcBef>
                <a:spcPts val="0"/>
              </a:spcBef>
              <a:spcAft>
                <a:spcPts val="0"/>
              </a:spcAft>
            </a:pPr>
            <a:r>
              <a:rPr lang="en-US" sz="1200" dirty="0" smtClean="0">
                <a:effectLst/>
                <a:latin typeface="Times New Roman"/>
                <a:ea typeface="Times New Roman"/>
              </a:rPr>
              <a:t>If the judge or jury finds the defendant is competent to stand trial, criminal proceedings against the defendant may be resumed. Art. 46B.084(d) C.C.P.  </a:t>
            </a:r>
          </a:p>
          <a:p>
            <a:pPr marL="1371600" marR="0">
              <a:spcBef>
                <a:spcPts val="0"/>
              </a:spcBef>
              <a:spcAft>
                <a:spcPts val="0"/>
              </a:spcAft>
            </a:pPr>
            <a:endParaRPr lang="en-US" sz="1200" dirty="0" smtClean="0">
              <a:effectLst/>
              <a:latin typeface="Times New Roman"/>
              <a:ea typeface="Times New Roman"/>
            </a:endParaRPr>
          </a:p>
          <a:p>
            <a:pPr marL="1371600" marR="0">
              <a:spcBef>
                <a:spcPts val="0"/>
              </a:spcBef>
              <a:spcAft>
                <a:spcPts val="0"/>
              </a:spcAft>
            </a:pPr>
            <a:r>
              <a:rPr lang="en-US" sz="1200" dirty="0" smtClean="0">
                <a:effectLst/>
                <a:latin typeface="Times New Roman"/>
                <a:ea typeface="Times New Roman"/>
              </a:rPr>
              <a:t>Before resuming criminal proceedings, the record must reflect that the court has made a judicial determination that the defendant has been restored to competency.  This determination must be reflected in a judgment, order, docket sheet entry or other statement or evidence which is part of the record.  </a:t>
            </a:r>
            <a:r>
              <a:rPr lang="en-US" sz="1200" u="sng" dirty="0" smtClean="0">
                <a:effectLst/>
                <a:latin typeface="Times New Roman"/>
                <a:ea typeface="Times New Roman"/>
              </a:rPr>
              <a:t>Schaffer v. State</a:t>
            </a:r>
            <a:r>
              <a:rPr lang="en-US" sz="1200" dirty="0" smtClean="0">
                <a:effectLst/>
                <a:latin typeface="Times New Roman"/>
                <a:ea typeface="Times New Roman"/>
              </a:rPr>
              <a:t>, 583 S.W. 2d 627, 630 (Tex. Crim. App. [Panel Op.] 1979), </a:t>
            </a:r>
            <a:r>
              <a:rPr lang="en-US" sz="1200" u="sng" dirty="0" smtClean="0">
                <a:effectLst/>
                <a:latin typeface="Times New Roman"/>
                <a:ea typeface="Times New Roman"/>
              </a:rPr>
              <a:t>Bradford v. State</a:t>
            </a:r>
            <a:r>
              <a:rPr lang="en-US" sz="1200" dirty="0" smtClean="0">
                <a:effectLst/>
                <a:latin typeface="Times New Roman"/>
                <a:ea typeface="Times New Roman"/>
              </a:rPr>
              <a:t>, 172 S.W. 3d 1 (Tex. App.—</a:t>
            </a:r>
            <a:r>
              <a:rPr lang="en-US" sz="1200" dirty="0" err="1" smtClean="0">
                <a:effectLst/>
                <a:latin typeface="Times New Roman"/>
                <a:ea typeface="Times New Roman"/>
              </a:rPr>
              <a:t>Ft.Worth</a:t>
            </a:r>
            <a:r>
              <a:rPr lang="en-US" sz="1200" dirty="0" smtClean="0">
                <a:effectLst/>
                <a:latin typeface="Times New Roman"/>
                <a:ea typeface="Times New Roman"/>
              </a:rPr>
              <a:t> 2005, no pet.).  </a:t>
            </a:r>
          </a:p>
          <a:p>
            <a:pPr marL="914400" marR="0" indent="-457200">
              <a:spcBef>
                <a:spcPts val="0"/>
              </a:spcBef>
              <a:spcAft>
                <a:spcPts val="0"/>
              </a:spcAft>
            </a:pPr>
            <a:r>
              <a:rPr lang="en-US" sz="1200" dirty="0" smtClean="0">
                <a:effectLst/>
                <a:latin typeface="Times New Roman"/>
                <a:ea typeface="Times New Roman"/>
              </a:rPr>
              <a:t> </a:t>
            </a:r>
          </a:p>
          <a:p>
            <a:pPr marL="457200" marR="0" indent="457200">
              <a:spcBef>
                <a:spcPts val="0"/>
              </a:spcBef>
              <a:spcAft>
                <a:spcPts val="0"/>
              </a:spcAft>
            </a:pPr>
            <a:r>
              <a:rPr lang="en-US" sz="1200" baseline="0" dirty="0" smtClean="0">
                <a:effectLst/>
                <a:latin typeface="Times New Roman"/>
                <a:ea typeface="Times New Roman"/>
              </a:rPr>
              <a:t>          </a:t>
            </a:r>
            <a:r>
              <a:rPr lang="en-US" sz="1200" b="1" dirty="0" smtClean="0">
                <a:effectLst/>
                <a:latin typeface="Times New Roman"/>
                <a:ea typeface="Times New Roman"/>
              </a:rPr>
              <a:t>Found Incompetent to Stand Trial</a:t>
            </a:r>
          </a:p>
          <a:p>
            <a:pPr marL="457200" marR="0">
              <a:spcBef>
                <a:spcPts val="0"/>
              </a:spcBef>
              <a:spcAft>
                <a:spcPts val="0"/>
              </a:spcAft>
            </a:pPr>
            <a:r>
              <a:rPr lang="en-US" sz="1200" dirty="0" smtClean="0">
                <a:effectLst/>
                <a:latin typeface="Times New Roman"/>
                <a:ea typeface="Times New Roman"/>
              </a:rPr>
              <a:t>	</a:t>
            </a:r>
            <a:r>
              <a:rPr lang="en-US" sz="1200" baseline="0" dirty="0" smtClean="0">
                <a:effectLst/>
                <a:latin typeface="Times New Roman"/>
                <a:ea typeface="Times New Roman"/>
              </a:rPr>
              <a:t>          </a:t>
            </a:r>
            <a:r>
              <a:rPr lang="en-US" sz="1200" b="1" i="1" dirty="0" smtClean="0">
                <a:effectLst/>
                <a:latin typeface="Times New Roman"/>
                <a:ea typeface="Times New Roman"/>
              </a:rPr>
              <a:t>Defendants with Mental Illness</a:t>
            </a:r>
            <a:endParaRPr lang="en-US" sz="1200" b="1" dirty="0" smtClean="0">
              <a:effectLst/>
              <a:latin typeface="Times New Roman"/>
              <a:ea typeface="Times New Roman"/>
            </a:endParaRPr>
          </a:p>
          <a:p>
            <a:pPr marL="1371600" marR="0">
              <a:spcBef>
                <a:spcPts val="0"/>
              </a:spcBef>
              <a:spcAft>
                <a:spcPts val="0"/>
              </a:spcAft>
            </a:pPr>
            <a:r>
              <a:rPr lang="en-US" sz="1200" dirty="0" smtClean="0">
                <a:effectLst/>
                <a:latin typeface="Times New Roman"/>
                <a:ea typeface="Times New Roman"/>
              </a:rPr>
              <a:t>If the defendant is found incompetent to stand trial and it appears to the court that the defendant is a person with mental illness, the court is required to conduct Civil Commitment Proceedings under Subtitle C, Title 7, Health and Safety Code if charges are not dismissed.  Art. 46B.084(e) C.C.P. &amp; </a:t>
            </a:r>
            <a:r>
              <a:rPr lang="en-US" sz="1200" b="1" dirty="0" smtClean="0">
                <a:effectLst/>
                <a:latin typeface="Times New Roman"/>
                <a:ea typeface="Times New Roman"/>
              </a:rPr>
              <a:t>Art. 46B.102(a) and (b) C.C.P.</a:t>
            </a:r>
          </a:p>
          <a:p>
            <a:pPr marL="1371600" marR="0">
              <a:spcBef>
                <a:spcPts val="0"/>
              </a:spcBef>
              <a:spcAft>
                <a:spcPts val="0"/>
              </a:spcAft>
            </a:pPr>
            <a:endParaRPr lang="en-US" sz="1200" b="1" dirty="0" smtClean="0">
              <a:effectLst/>
              <a:latin typeface="Times New Roman"/>
              <a:ea typeface="Times New Roman"/>
            </a:endParaRPr>
          </a:p>
          <a:p>
            <a:pPr marL="1371600" marR="0">
              <a:spcBef>
                <a:spcPts val="0"/>
              </a:spcBef>
              <a:spcAft>
                <a:spcPts val="0"/>
              </a:spcAft>
            </a:pPr>
            <a:r>
              <a:rPr lang="en-US" sz="1200" b="1" dirty="0" smtClean="0">
                <a:effectLst/>
                <a:latin typeface="Times New Roman"/>
                <a:ea typeface="Times New Roman"/>
              </a:rPr>
              <a:t>Special</a:t>
            </a:r>
            <a:r>
              <a:rPr lang="en-US" sz="1200" b="1" baseline="0" dirty="0" smtClean="0">
                <a:effectLst/>
                <a:latin typeface="Times New Roman"/>
                <a:ea typeface="Times New Roman"/>
              </a:rPr>
              <a:t> Issues at a Civil Commitment Hearing for Mentally Ill Defendant</a:t>
            </a:r>
            <a:r>
              <a:rPr lang="en-US" sz="1200" b="1" dirty="0" smtClean="0">
                <a:effectLst/>
                <a:latin typeface="Times New Roman"/>
                <a:ea typeface="Times New Roman"/>
              </a:rPr>
              <a:t> </a:t>
            </a:r>
          </a:p>
          <a:p>
            <a:pPr marL="1371600" marR="0">
              <a:spcBef>
                <a:spcPts val="0"/>
              </a:spcBef>
              <a:spcAft>
                <a:spcPts val="0"/>
              </a:spcAft>
            </a:pPr>
            <a:r>
              <a:rPr lang="en-US" sz="1200" b="1" dirty="0" smtClean="0">
                <a:effectLst/>
                <a:latin typeface="Times New Roman"/>
                <a:ea typeface="Times New Roman"/>
              </a:rPr>
              <a:t>	</a:t>
            </a:r>
            <a:r>
              <a:rPr lang="en-US" sz="1200" dirty="0" smtClean="0">
                <a:effectLst/>
                <a:latin typeface="Times New Roman"/>
                <a:ea typeface="Times New Roman"/>
              </a:rPr>
              <a:t>1.  Do you find from a preponderance of the</a:t>
            </a:r>
            <a:r>
              <a:rPr lang="en-US" sz="1200" baseline="0" dirty="0" smtClean="0">
                <a:effectLst/>
                <a:latin typeface="Times New Roman"/>
                <a:ea typeface="Times New Roman"/>
              </a:rPr>
              <a:t> 	     </a:t>
            </a:r>
            <a:r>
              <a:rPr lang="en-US" sz="1200" dirty="0" smtClean="0">
                <a:effectLst/>
                <a:latin typeface="Times New Roman"/>
                <a:ea typeface="Times New Roman"/>
              </a:rPr>
              <a:t>evidence that</a:t>
            </a:r>
            <a:r>
              <a:rPr lang="en-US" sz="1200" baseline="0" dirty="0" smtClean="0">
                <a:effectLst/>
                <a:latin typeface="Times New Roman"/>
                <a:ea typeface="Times New Roman"/>
              </a:rPr>
              <a:t> </a:t>
            </a:r>
            <a:r>
              <a:rPr lang="en-US" sz="1200" dirty="0" smtClean="0">
                <a:effectLst/>
                <a:latin typeface="Times New Roman"/>
                <a:ea typeface="Times New Roman"/>
              </a:rPr>
              <a:t>the defendant is 		      incompetent to stand trial?</a:t>
            </a:r>
          </a:p>
          <a:p>
            <a:pPr marL="1371600" marR="0" indent="457200">
              <a:spcBef>
                <a:spcPts val="0"/>
              </a:spcBef>
              <a:spcAft>
                <a:spcPts val="0"/>
              </a:spcAft>
            </a:pPr>
            <a:r>
              <a:rPr lang="en-US" sz="1200" dirty="0" smtClean="0">
                <a:effectLst/>
                <a:latin typeface="Times New Roman"/>
                <a:ea typeface="Times New Roman"/>
              </a:rPr>
              <a:t> </a:t>
            </a:r>
          </a:p>
          <a:p>
            <a:pPr marL="1371600" marR="0" indent="457200">
              <a:spcBef>
                <a:spcPts val="0"/>
              </a:spcBef>
              <a:spcAft>
                <a:spcPts val="0"/>
              </a:spcAft>
            </a:pPr>
            <a:r>
              <a:rPr lang="en-US" sz="1200" dirty="0" smtClean="0">
                <a:effectLst/>
                <a:latin typeface="Times New Roman"/>
                <a:ea typeface="Times New Roman"/>
              </a:rPr>
              <a:t>2.  Do you find from clear and convincing  	</a:t>
            </a:r>
            <a:r>
              <a:rPr lang="en-US" sz="1200" baseline="0" dirty="0" smtClean="0">
                <a:effectLst/>
                <a:latin typeface="Times New Roman"/>
                <a:ea typeface="Times New Roman"/>
              </a:rPr>
              <a:t>     </a:t>
            </a:r>
            <a:r>
              <a:rPr lang="en-US" sz="1200" dirty="0" smtClean="0">
                <a:effectLst/>
                <a:latin typeface="Times New Roman"/>
                <a:ea typeface="Times New Roman"/>
              </a:rPr>
              <a:t>evidence that the</a:t>
            </a:r>
            <a:r>
              <a:rPr lang="en-US" sz="1200" baseline="0" dirty="0" smtClean="0">
                <a:effectLst/>
                <a:latin typeface="Times New Roman"/>
                <a:ea typeface="Times New Roman"/>
              </a:rPr>
              <a:t> </a:t>
            </a:r>
            <a:r>
              <a:rPr lang="en-US" sz="1200" dirty="0" smtClean="0">
                <a:effectLst/>
                <a:latin typeface="Times New Roman"/>
                <a:ea typeface="Times New Roman"/>
              </a:rPr>
              <a:t>defendant is a person    	     with mental illness?</a:t>
            </a:r>
          </a:p>
          <a:p>
            <a:pPr marL="1371600" marR="0" indent="457200">
              <a:spcBef>
                <a:spcPts val="0"/>
              </a:spcBef>
              <a:spcAft>
                <a:spcPts val="0"/>
              </a:spcAft>
            </a:pPr>
            <a:r>
              <a:rPr lang="en-US" sz="1200" dirty="0" smtClean="0">
                <a:effectLst/>
                <a:latin typeface="Times New Roman"/>
                <a:ea typeface="Times New Roman"/>
              </a:rPr>
              <a:t> </a:t>
            </a:r>
          </a:p>
          <a:p>
            <a:pPr marL="1371600" marR="0" indent="457200">
              <a:spcBef>
                <a:spcPts val="0"/>
              </a:spcBef>
              <a:spcAft>
                <a:spcPts val="0"/>
              </a:spcAft>
            </a:pPr>
            <a:r>
              <a:rPr lang="en-US" sz="1200" dirty="0" smtClean="0">
                <a:effectLst/>
                <a:latin typeface="Times New Roman"/>
                <a:ea typeface="Times New Roman"/>
              </a:rPr>
              <a:t>3.  Do you find from clear and 	   	     convincing evidence that as</a:t>
            </a:r>
          </a:p>
          <a:p>
            <a:pPr marL="2057400" marR="0">
              <a:spcBef>
                <a:spcPts val="0"/>
              </a:spcBef>
              <a:spcAft>
                <a:spcPts val="0"/>
              </a:spcAft>
            </a:pPr>
            <a:r>
              <a:rPr lang="en-US" sz="1200" dirty="0" smtClean="0">
                <a:effectLst/>
                <a:latin typeface="Times New Roman"/>
                <a:ea typeface="Times New Roman"/>
              </a:rPr>
              <a:t>a result of that mental illness, the defendant meets the </a:t>
            </a:r>
            <a:r>
              <a:rPr lang="en-US" sz="1200" i="1" dirty="0" smtClean="0">
                <a:effectLst/>
                <a:latin typeface="Times New Roman"/>
                <a:ea typeface="Times New Roman"/>
              </a:rPr>
              <a:t>criteria for court ordered extended in-patient mental health services?</a:t>
            </a:r>
          </a:p>
          <a:p>
            <a:pPr marL="2057400" marR="0">
              <a:spcBef>
                <a:spcPts val="0"/>
              </a:spcBef>
              <a:spcAft>
                <a:spcPts val="0"/>
              </a:spcAft>
            </a:pPr>
            <a:r>
              <a:rPr lang="en-US" sz="1200" dirty="0" smtClean="0">
                <a:effectLst/>
                <a:latin typeface="Times New Roman"/>
                <a:ea typeface="Times New Roman"/>
              </a:rPr>
              <a:t> (Findings must reflect</a:t>
            </a:r>
            <a:r>
              <a:rPr lang="en-US" sz="1200" baseline="0" dirty="0" smtClean="0">
                <a:effectLst/>
                <a:latin typeface="Times New Roman"/>
                <a:ea typeface="Times New Roman"/>
              </a:rPr>
              <a:t> which criteria defendant meets)</a:t>
            </a:r>
            <a:endParaRPr lang="en-US" sz="1200" dirty="0" smtClean="0">
              <a:effectLst/>
              <a:latin typeface="Times New Roman"/>
              <a:ea typeface="Times New Roman"/>
            </a:endParaRPr>
          </a:p>
          <a:p>
            <a:pPr marL="1371600" marR="0" indent="457200">
              <a:spcBef>
                <a:spcPts val="0"/>
              </a:spcBef>
              <a:spcAft>
                <a:spcPts val="0"/>
              </a:spcAft>
            </a:pPr>
            <a:r>
              <a:rPr lang="en-US" sz="1200" dirty="0" smtClean="0">
                <a:effectLst/>
                <a:latin typeface="Times New Roman"/>
                <a:ea typeface="Times New Roman"/>
              </a:rPr>
              <a:t> 4.  Do you find from clear and convincing  	      evidence that the</a:t>
            </a:r>
            <a:r>
              <a:rPr lang="en-US" sz="1200" baseline="0" dirty="0" smtClean="0">
                <a:effectLst/>
                <a:latin typeface="Times New Roman"/>
                <a:ea typeface="Times New Roman"/>
              </a:rPr>
              <a:t> </a:t>
            </a:r>
            <a:r>
              <a:rPr lang="en-US" sz="1200" dirty="0" smtClean="0">
                <a:effectLst/>
                <a:latin typeface="Times New Roman"/>
                <a:ea typeface="Times New Roman"/>
              </a:rPr>
              <a:t>defendant’s condition   	      is expected to continue for more </a:t>
            </a:r>
          </a:p>
          <a:p>
            <a:pPr marL="1371600" marR="0" indent="457200">
              <a:spcBef>
                <a:spcPts val="0"/>
              </a:spcBef>
              <a:spcAft>
                <a:spcPts val="0"/>
              </a:spcAft>
            </a:pPr>
            <a:r>
              <a:rPr lang="en-US" sz="1200" dirty="0" smtClean="0">
                <a:effectLst/>
                <a:latin typeface="Times New Roman"/>
                <a:ea typeface="Times New Roman"/>
              </a:rPr>
              <a:t>    </a:t>
            </a:r>
            <a:r>
              <a:rPr lang="en-US" sz="1200" baseline="0" dirty="0" smtClean="0">
                <a:effectLst/>
                <a:latin typeface="Times New Roman"/>
                <a:ea typeface="Times New Roman"/>
              </a:rPr>
              <a:t>  </a:t>
            </a:r>
            <a:r>
              <a:rPr lang="en-US" sz="1200" dirty="0" smtClean="0">
                <a:effectLst/>
                <a:latin typeface="Times New Roman"/>
                <a:ea typeface="Times New Roman"/>
              </a:rPr>
              <a:t>than 90 days?</a:t>
            </a:r>
          </a:p>
          <a:p>
            <a:pPr marL="1371600" marR="0" indent="457200">
              <a:spcBef>
                <a:spcPts val="0"/>
              </a:spcBef>
              <a:spcAft>
                <a:spcPts val="0"/>
              </a:spcAft>
            </a:pPr>
            <a:r>
              <a:rPr lang="en-US" sz="1200" dirty="0" smtClean="0">
                <a:effectLst/>
                <a:latin typeface="Times New Roman"/>
                <a:ea typeface="Times New Roman"/>
              </a:rPr>
              <a:t> </a:t>
            </a:r>
          </a:p>
          <a:p>
            <a:pPr marL="1371600" marR="0" indent="457200">
              <a:spcBef>
                <a:spcPts val="0"/>
              </a:spcBef>
              <a:spcAft>
                <a:spcPts val="0"/>
              </a:spcAft>
            </a:pPr>
            <a:r>
              <a:rPr lang="en-US" sz="1200" dirty="0" smtClean="0">
                <a:effectLst/>
                <a:latin typeface="Times New Roman"/>
                <a:ea typeface="Times New Roman"/>
              </a:rPr>
              <a:t>5.  Do you find from clear and convincing 	     evidence that</a:t>
            </a:r>
            <a:r>
              <a:rPr lang="en-US" sz="1200" baseline="0" dirty="0" smtClean="0">
                <a:effectLst/>
                <a:latin typeface="Times New Roman"/>
                <a:ea typeface="Times New Roman"/>
              </a:rPr>
              <a:t> </a:t>
            </a:r>
            <a:r>
              <a:rPr lang="en-US" sz="1200" dirty="0" smtClean="0">
                <a:effectLst/>
                <a:latin typeface="Times New Roman"/>
                <a:ea typeface="Times New Roman"/>
              </a:rPr>
              <a:t>the defendant has received 	     court-ordered inpatient mental health 	     services under Chapter 46B. C.C.P. for 60 	</a:t>
            </a:r>
            <a:r>
              <a:rPr lang="en-US" sz="1200" baseline="0" dirty="0" smtClean="0">
                <a:effectLst/>
                <a:latin typeface="Times New Roman"/>
                <a:ea typeface="Times New Roman"/>
              </a:rPr>
              <a:t>     </a:t>
            </a:r>
            <a:r>
              <a:rPr lang="en-US" sz="1200" dirty="0" smtClean="0">
                <a:effectLst/>
                <a:latin typeface="Times New Roman"/>
                <a:ea typeface="Times New Roman"/>
              </a:rPr>
              <a:t>consecutive days during the preceding 	     12 months?  </a:t>
            </a:r>
          </a:p>
          <a:p>
            <a:pPr marL="2019300" marR="0">
              <a:spcBef>
                <a:spcPts val="0"/>
              </a:spcBef>
              <a:spcAft>
                <a:spcPts val="0"/>
              </a:spcAft>
            </a:pPr>
            <a:r>
              <a:rPr lang="en-US" sz="1200" dirty="0" smtClean="0">
                <a:effectLst/>
                <a:latin typeface="Times New Roman"/>
                <a:ea typeface="Times New Roman"/>
              </a:rPr>
              <a:t> </a:t>
            </a:r>
          </a:p>
          <a:p>
            <a:pPr marL="1828800" marR="0">
              <a:spcBef>
                <a:spcPts val="0"/>
              </a:spcBef>
              <a:spcAft>
                <a:spcPts val="0"/>
              </a:spcAft>
            </a:pPr>
            <a:r>
              <a:rPr lang="en-US" sz="1200" dirty="0" smtClean="0">
                <a:effectLst/>
                <a:latin typeface="Times New Roman"/>
                <a:ea typeface="Times New Roman"/>
              </a:rPr>
              <a:t>Issue 5 is not required on the second and subsequent commitment proceedings (which are referred to as Renewal Proceedings under Section 574.066 Health and Safety Code).  Section 574.035(d) Health and Safety Code.  </a:t>
            </a:r>
          </a:p>
          <a:p>
            <a:pPr marL="1828800" marR="0">
              <a:spcBef>
                <a:spcPts val="0"/>
              </a:spcBef>
              <a:spcAft>
                <a:spcPts val="0"/>
              </a:spcAft>
            </a:pPr>
            <a:r>
              <a:rPr lang="en-US" sz="1200" dirty="0" smtClean="0">
                <a:effectLst/>
                <a:latin typeface="Times New Roman"/>
                <a:ea typeface="Times New Roman"/>
              </a:rPr>
              <a:t> </a:t>
            </a:r>
          </a:p>
          <a:p>
            <a:pPr marL="457200" marR="0" indent="457200">
              <a:spcBef>
                <a:spcPts val="0"/>
              </a:spcBef>
              <a:spcAft>
                <a:spcPts val="0"/>
              </a:spcAft>
            </a:pPr>
            <a:r>
              <a:rPr lang="en-US" sz="1200" b="1" i="0" baseline="0" dirty="0" smtClean="0">
                <a:effectLst/>
                <a:latin typeface="Times New Roman"/>
                <a:ea typeface="Times New Roman"/>
              </a:rPr>
              <a:t>          </a:t>
            </a:r>
            <a:r>
              <a:rPr lang="en-US" sz="1200" b="1" i="1" dirty="0" smtClean="0">
                <a:effectLst/>
                <a:latin typeface="Times New Roman"/>
                <a:ea typeface="Times New Roman"/>
              </a:rPr>
              <a:t>Defendants with Mental Retardation</a:t>
            </a:r>
            <a:endParaRPr lang="en-US" sz="1200" b="1" dirty="0" smtClean="0">
              <a:effectLst/>
              <a:latin typeface="Times New Roman"/>
              <a:ea typeface="Times New Roman"/>
            </a:endParaRPr>
          </a:p>
          <a:p>
            <a:pPr marL="1371600" marR="0">
              <a:spcBef>
                <a:spcPts val="0"/>
              </a:spcBef>
              <a:spcAft>
                <a:spcPts val="0"/>
              </a:spcAft>
            </a:pPr>
            <a:r>
              <a:rPr lang="en-US" sz="1200" dirty="0" smtClean="0">
                <a:effectLst/>
                <a:latin typeface="Times New Roman"/>
                <a:ea typeface="Times New Roman"/>
              </a:rPr>
              <a:t>If the defendant is found incompetent to stand trial and it appears to the court that the defendant is a person with mental retardation, the court is required to conduct Civil Commitment Proceedings under Subtitle D, Title 7, Health and Safety Code if charges are not dismissed.  Art. 46B.084(e) C.C.P. &amp; </a:t>
            </a:r>
            <a:r>
              <a:rPr lang="en-US" sz="1200" b="1" dirty="0" smtClean="0">
                <a:effectLst/>
                <a:latin typeface="Times New Roman"/>
                <a:ea typeface="Times New Roman"/>
              </a:rPr>
              <a:t>Art. 46B.103(a) and (b) C.C.P.</a:t>
            </a:r>
          </a:p>
          <a:p>
            <a:endParaRPr lang="en-US" sz="1200" b="0" baseline="0" dirty="0" smtClean="0">
              <a:effectLst/>
              <a:latin typeface="Times New Roman"/>
            </a:endParaRPr>
          </a:p>
          <a:p>
            <a:r>
              <a:rPr lang="en-US" b="1" baseline="0" dirty="0" smtClean="0"/>
              <a:t>Special Issues Civil Commitment Hearings Defendants with MR</a:t>
            </a:r>
          </a:p>
          <a:p>
            <a:pPr marL="228600" indent="-228600">
              <a:buAutoNum type="arabicPeriod"/>
            </a:pPr>
            <a:r>
              <a:rPr lang="en-US" sz="1200" dirty="0" smtClean="0">
                <a:effectLst/>
                <a:latin typeface="Times New Roman"/>
                <a:ea typeface="Times New Roman"/>
              </a:rPr>
              <a:t>Do you find from a preponderance of the evidence that</a:t>
            </a:r>
            <a:r>
              <a:rPr lang="en-US" sz="1200" baseline="0" dirty="0" smtClean="0">
                <a:effectLst/>
                <a:latin typeface="Times New Roman"/>
                <a:ea typeface="Times New Roman"/>
              </a:rPr>
              <a:t> </a:t>
            </a:r>
            <a:r>
              <a:rPr lang="en-US" sz="1200" dirty="0" smtClean="0">
                <a:effectLst/>
                <a:latin typeface="Times New Roman"/>
                <a:ea typeface="Times New Roman"/>
              </a:rPr>
              <a:t>the defendant is incompetent to stand trial?</a:t>
            </a:r>
          </a:p>
          <a:p>
            <a:pPr marL="228600" indent="-228600">
              <a:buAutoNum type="arabicPeriod"/>
            </a:pPr>
            <a:r>
              <a:rPr lang="en-US" sz="1200" dirty="0" smtClean="0">
                <a:effectLst/>
                <a:latin typeface="Times New Roman"/>
                <a:ea typeface="Times New Roman"/>
              </a:rPr>
              <a:t>Do you find beyond a reasonable doubt that the</a:t>
            </a:r>
            <a:r>
              <a:rPr lang="en-US" sz="1200" baseline="0" dirty="0" smtClean="0">
                <a:effectLst/>
                <a:latin typeface="Times New Roman"/>
                <a:ea typeface="Times New Roman"/>
              </a:rPr>
              <a:t> </a:t>
            </a:r>
            <a:r>
              <a:rPr lang="en-US" sz="1200" dirty="0" smtClean="0">
                <a:effectLst/>
                <a:latin typeface="Times New Roman"/>
                <a:ea typeface="Times New Roman"/>
              </a:rPr>
              <a:t>defendant is a person with mental retardation?</a:t>
            </a:r>
          </a:p>
          <a:p>
            <a:pPr marL="228600" indent="-228600">
              <a:buAutoNum type="arabicPeriod"/>
            </a:pPr>
            <a:r>
              <a:rPr lang="en-US" sz="1200" dirty="0" smtClean="0">
                <a:effectLst/>
                <a:latin typeface="Times New Roman"/>
                <a:ea typeface="Times New Roman"/>
              </a:rPr>
              <a:t>Do you find beyond a reasonable doubt that the</a:t>
            </a:r>
            <a:r>
              <a:rPr lang="en-US" sz="1200" baseline="0" dirty="0" smtClean="0">
                <a:effectLst/>
                <a:latin typeface="Times New Roman"/>
                <a:ea typeface="Times New Roman"/>
              </a:rPr>
              <a:t> </a:t>
            </a:r>
            <a:r>
              <a:rPr lang="en-US" sz="1200" dirty="0" smtClean="0">
                <a:effectLst/>
                <a:latin typeface="Times New Roman"/>
                <a:ea typeface="Times New Roman"/>
              </a:rPr>
              <a:t>defendant meets the criteria for commitment to a</a:t>
            </a:r>
            <a:r>
              <a:rPr lang="en-US" sz="1200" baseline="0" dirty="0" smtClean="0">
                <a:effectLst/>
                <a:latin typeface="Times New Roman"/>
                <a:ea typeface="Times New Roman"/>
              </a:rPr>
              <a:t> </a:t>
            </a:r>
            <a:r>
              <a:rPr lang="en-US" sz="1200" dirty="0" smtClean="0">
                <a:effectLst/>
                <a:latin typeface="Times New Roman"/>
                <a:ea typeface="Times New Roman"/>
              </a:rPr>
              <a:t>residential care facility</a:t>
            </a:r>
            <a:r>
              <a:rPr lang="en-US" sz="1200" baseline="30000" dirty="0" smtClean="0">
                <a:effectLst/>
                <a:latin typeface="Times New Roman"/>
                <a:ea typeface="Times New Roman"/>
                <a:hlinkClick r:id="" action="ppaction://hlinkfile"/>
              </a:rPr>
              <a:t>7</a:t>
            </a:r>
            <a:r>
              <a:rPr lang="en-US" sz="1200" dirty="0" smtClean="0">
                <a:effectLst/>
                <a:latin typeface="Times New Roman"/>
                <a:ea typeface="Times New Roman"/>
              </a:rPr>
              <a:t>?	</a:t>
            </a:r>
          </a:p>
          <a:p>
            <a:pPr marL="0" marR="0">
              <a:spcBef>
                <a:spcPts val="0"/>
              </a:spcBef>
              <a:spcAft>
                <a:spcPts val="0"/>
              </a:spcAft>
            </a:pPr>
            <a:endParaRPr lang="en-US" sz="1200" baseline="30000" dirty="0" smtClean="0">
              <a:effectLst/>
              <a:latin typeface="Times New Roman"/>
              <a:ea typeface="Times New Roman"/>
              <a:hlinkClick r:id="" action="ppaction://hlinkfile"/>
            </a:endParaRPr>
          </a:p>
          <a:p>
            <a:pPr marL="0" marR="0">
              <a:spcBef>
                <a:spcPts val="0"/>
              </a:spcBef>
              <a:spcAft>
                <a:spcPts val="0"/>
              </a:spcAft>
            </a:pPr>
            <a:endParaRPr lang="en-US" sz="1200" baseline="30000" dirty="0" smtClean="0">
              <a:effectLst/>
              <a:latin typeface="Times New Roman"/>
              <a:ea typeface="Times New Roman"/>
              <a:hlinkClick r:id="" action="ppaction://hlinkfile"/>
            </a:endParaRPr>
          </a:p>
          <a:p>
            <a:pPr marL="0" marR="0">
              <a:spcBef>
                <a:spcPts val="0"/>
              </a:spcBef>
              <a:spcAft>
                <a:spcPts val="0"/>
              </a:spcAft>
            </a:pPr>
            <a:r>
              <a:rPr lang="en-US" sz="1200" dirty="0" smtClean="0">
                <a:effectLst/>
                <a:latin typeface="Times New Roman"/>
                <a:ea typeface="Times New Roman"/>
              </a:rPr>
              <a:t>			</a:t>
            </a:r>
            <a:r>
              <a:rPr lang="en-US" sz="1200" baseline="30000" dirty="0" smtClean="0">
                <a:effectLst/>
                <a:latin typeface="Times New Roman"/>
                <a:ea typeface="Times New Roman"/>
                <a:hlinkClick r:id="" action="ppaction://hlinkfile"/>
              </a:rPr>
              <a:t>				</a:t>
            </a:r>
          </a:p>
          <a:p>
            <a:pPr marL="0" marR="0">
              <a:spcBef>
                <a:spcPts val="0"/>
              </a:spcBef>
              <a:spcAft>
                <a:spcPts val="0"/>
              </a:spcAft>
            </a:pPr>
            <a:r>
              <a:rPr lang="en-US" sz="1200" baseline="30000" dirty="0" smtClean="0">
                <a:effectLst/>
                <a:latin typeface="Times New Roman"/>
                <a:ea typeface="Times New Roman"/>
                <a:hlinkClick r:id="" action="ppaction://hlinkfile"/>
              </a:rPr>
              <a:t>7</a:t>
            </a:r>
            <a:r>
              <a:rPr lang="en-US" sz="1200" dirty="0" smtClean="0">
                <a:effectLst/>
                <a:latin typeface="Times New Roman"/>
                <a:ea typeface="Times New Roman"/>
              </a:rPr>
              <a:t>Health and Safety Code Section </a:t>
            </a:r>
            <a:r>
              <a:rPr lang="en-US" sz="1200" b="1" dirty="0" smtClean="0">
                <a:effectLst/>
                <a:latin typeface="Times New Roman"/>
                <a:ea typeface="Times New Roman"/>
              </a:rPr>
              <a:t>593.052</a:t>
            </a:r>
            <a:r>
              <a:rPr lang="en-US" sz="1200" dirty="0" smtClean="0">
                <a:effectLst/>
                <a:latin typeface="Times New Roman"/>
                <a:ea typeface="Times New Roman"/>
              </a:rPr>
              <a:t>  Order of Commitment</a:t>
            </a:r>
          </a:p>
          <a:p>
            <a:pPr marL="342900" marR="0" lvl="0" indent="-342900">
              <a:spcBef>
                <a:spcPts val="0"/>
              </a:spcBef>
              <a:spcAft>
                <a:spcPts val="0"/>
              </a:spcAft>
              <a:buFont typeface="+mj-lt"/>
              <a:buAutoNum type="alphaLcParenBoth"/>
              <a:tabLst>
                <a:tab pos="457200" algn="l"/>
              </a:tabLst>
            </a:pPr>
            <a:r>
              <a:rPr lang="en-US" sz="1200" dirty="0" smtClean="0">
                <a:effectLst/>
                <a:latin typeface="Times New Roman"/>
                <a:ea typeface="Times New Roman"/>
              </a:rPr>
              <a:t>A proposed resident may not be committed to a residential care facility unless:</a:t>
            </a:r>
          </a:p>
          <a:p>
            <a:pPr marL="742950" marR="0" lvl="1" indent="-285750">
              <a:spcBef>
                <a:spcPts val="0"/>
              </a:spcBef>
              <a:spcAft>
                <a:spcPts val="0"/>
              </a:spcAft>
              <a:buFont typeface="+mj-lt"/>
              <a:buAutoNum type="arabicParenBoth"/>
              <a:tabLst>
                <a:tab pos="1143000" algn="l"/>
              </a:tabLst>
            </a:pPr>
            <a:r>
              <a:rPr lang="en-US" sz="1200" dirty="0" smtClean="0">
                <a:effectLst/>
                <a:latin typeface="Times New Roman"/>
                <a:ea typeface="Times New Roman"/>
              </a:rPr>
              <a:t>the proposed resident is a person with mental retardation;</a:t>
            </a:r>
          </a:p>
          <a:p>
            <a:pPr marL="742950" marR="0" lvl="1" indent="-285750">
              <a:spcBef>
                <a:spcPts val="0"/>
              </a:spcBef>
              <a:spcAft>
                <a:spcPts val="0"/>
              </a:spcAft>
              <a:buFont typeface="+mj-lt"/>
              <a:buAutoNum type="arabicParenBoth"/>
              <a:tabLst>
                <a:tab pos="1143000" algn="l"/>
              </a:tabLst>
            </a:pPr>
            <a:r>
              <a:rPr lang="en-US" sz="1200" dirty="0" smtClean="0">
                <a:effectLst/>
                <a:latin typeface="Times New Roman"/>
                <a:ea typeface="Times New Roman"/>
              </a:rPr>
              <a:t>evidence is presented showing that because of retardation, the proposed resident:</a:t>
            </a:r>
          </a:p>
          <a:p>
            <a:pPr marL="1143000" marR="0" lvl="2" indent="-228600">
              <a:spcBef>
                <a:spcPts val="0"/>
              </a:spcBef>
              <a:spcAft>
                <a:spcPts val="0"/>
              </a:spcAft>
              <a:buFont typeface="+mj-lt"/>
              <a:buAutoNum type="alphaUcParenBoth"/>
              <a:tabLst>
                <a:tab pos="1714500" algn="l"/>
              </a:tabLst>
            </a:pPr>
            <a:r>
              <a:rPr lang="en-US" sz="1200" dirty="0" smtClean="0">
                <a:effectLst/>
                <a:latin typeface="Times New Roman"/>
                <a:ea typeface="Times New Roman"/>
              </a:rPr>
              <a:t>represents a substantial risk of physical impairment or injury to himself or others; or</a:t>
            </a:r>
          </a:p>
          <a:p>
            <a:pPr marL="1143000" marR="0" lvl="2" indent="-228600">
              <a:spcBef>
                <a:spcPts val="0"/>
              </a:spcBef>
              <a:spcAft>
                <a:spcPts val="0"/>
              </a:spcAft>
              <a:buFont typeface="+mj-lt"/>
              <a:buAutoNum type="alphaUcParenBoth"/>
              <a:tabLst>
                <a:tab pos="1714500" algn="l"/>
              </a:tabLst>
            </a:pPr>
            <a:r>
              <a:rPr lang="en-US" sz="1200" dirty="0" smtClean="0">
                <a:effectLst/>
                <a:latin typeface="Times New Roman"/>
                <a:ea typeface="Times New Roman"/>
              </a:rPr>
              <a:t>is unable to provide for and is not providing for the proposed resident’s most basic physical needs;</a:t>
            </a:r>
          </a:p>
          <a:p>
            <a:pPr marL="742950" marR="0" lvl="1" indent="-285750">
              <a:spcBef>
                <a:spcPts val="0"/>
              </a:spcBef>
              <a:spcAft>
                <a:spcPts val="0"/>
              </a:spcAft>
              <a:buFont typeface="+mj-lt"/>
              <a:buAutoNum type="arabicParenBoth"/>
              <a:tabLst>
                <a:tab pos="1143000" algn="l"/>
              </a:tabLst>
            </a:pPr>
            <a:r>
              <a:rPr lang="en-US" sz="1200" dirty="0" smtClean="0">
                <a:effectLst/>
                <a:latin typeface="Times New Roman"/>
                <a:ea typeface="Times New Roman"/>
              </a:rPr>
              <a:t>the proposed resident cannot be adequately and appropriately habilitated in an available, less restrictive setting; and</a:t>
            </a:r>
          </a:p>
          <a:p>
            <a:pPr marL="742950" marR="0" lvl="1" indent="-285750">
              <a:spcBef>
                <a:spcPts val="0"/>
              </a:spcBef>
              <a:spcAft>
                <a:spcPts val="0"/>
              </a:spcAft>
              <a:buFont typeface="+mj-lt"/>
              <a:buAutoNum type="arabicParenBoth"/>
              <a:tabLst>
                <a:tab pos="1143000" algn="l"/>
              </a:tabLst>
            </a:pPr>
            <a:r>
              <a:rPr lang="en-US" sz="1200" dirty="0" smtClean="0">
                <a:effectLst/>
                <a:latin typeface="Times New Roman"/>
                <a:ea typeface="Times New Roman"/>
              </a:rPr>
              <a:t>the residential care facility provides </a:t>
            </a:r>
            <a:r>
              <a:rPr lang="en-US" sz="1200" dirty="0" err="1" smtClean="0">
                <a:effectLst/>
                <a:latin typeface="Times New Roman"/>
                <a:ea typeface="Times New Roman"/>
              </a:rPr>
              <a:t>habilitative</a:t>
            </a:r>
            <a:r>
              <a:rPr lang="en-US" sz="1200" dirty="0" smtClean="0">
                <a:effectLst/>
                <a:latin typeface="Times New Roman"/>
                <a:ea typeface="Times New Roman"/>
              </a:rPr>
              <a:t> services, care, training and treatment appropriate to the proposed resident’s needs. </a:t>
            </a:r>
          </a:p>
          <a:p>
            <a:endParaRPr lang="en-US" dirty="0" smtClean="0"/>
          </a:p>
          <a:p>
            <a:pPr marL="0" marR="0">
              <a:spcBef>
                <a:spcPts val="0"/>
              </a:spcBef>
              <a:spcAft>
                <a:spcPts val="0"/>
              </a:spcAft>
            </a:pPr>
            <a:r>
              <a:rPr lang="en-US" sz="1200" b="1" dirty="0" smtClean="0">
                <a:effectLst/>
                <a:latin typeface="Times New Roman"/>
                <a:ea typeface="Times New Roman"/>
              </a:rPr>
              <a:t>Duration</a:t>
            </a:r>
            <a:r>
              <a:rPr lang="en-US" sz="1200" b="1" baseline="0" dirty="0" smtClean="0">
                <a:effectLst/>
                <a:latin typeface="Times New Roman"/>
                <a:ea typeface="Times New Roman"/>
              </a:rPr>
              <a:t> Of Commitment</a:t>
            </a:r>
          </a:p>
          <a:p>
            <a:pPr marL="0" marR="0">
              <a:spcBef>
                <a:spcPts val="0"/>
              </a:spcBef>
              <a:spcAft>
                <a:spcPts val="0"/>
              </a:spcAft>
            </a:pPr>
            <a:r>
              <a:rPr lang="en-US" sz="1200" b="1" baseline="0" dirty="0" smtClean="0">
                <a:effectLst/>
                <a:latin typeface="Times New Roman"/>
                <a:ea typeface="Times New Roman"/>
              </a:rPr>
              <a:t>    </a:t>
            </a:r>
            <a:r>
              <a:rPr lang="en-US" sz="1200" b="0" baseline="0" dirty="0" smtClean="0">
                <a:effectLst/>
                <a:latin typeface="Times New Roman"/>
                <a:ea typeface="Times New Roman"/>
              </a:rPr>
              <a:t>Mentally Ill Defendants-not to exceed 12 months</a:t>
            </a:r>
            <a:endParaRPr lang="en-US" sz="1200" b="1" baseline="0" dirty="0" smtClean="0">
              <a:effectLst/>
              <a:latin typeface="Times New Roman"/>
              <a:ea typeface="Times New Roman"/>
            </a:endParaRPr>
          </a:p>
          <a:p>
            <a:pPr marL="0" marR="0">
              <a:spcBef>
                <a:spcPts val="0"/>
              </a:spcBef>
              <a:spcAft>
                <a:spcPts val="0"/>
              </a:spcAft>
            </a:pPr>
            <a:r>
              <a:rPr lang="en-US" sz="1200" b="1" baseline="0" dirty="0" smtClean="0">
                <a:effectLst/>
                <a:latin typeface="Times New Roman"/>
                <a:ea typeface="Times New Roman"/>
              </a:rPr>
              <a:t>    </a:t>
            </a:r>
          </a:p>
          <a:p>
            <a:pPr marL="0" marR="0">
              <a:spcBef>
                <a:spcPts val="0"/>
              </a:spcBef>
              <a:spcAft>
                <a:spcPts val="0"/>
              </a:spcAft>
            </a:pPr>
            <a:r>
              <a:rPr lang="en-US" sz="1200" b="1" baseline="0" dirty="0" smtClean="0">
                <a:effectLst/>
                <a:latin typeface="Times New Roman"/>
                <a:ea typeface="Times New Roman"/>
              </a:rPr>
              <a:t>    </a:t>
            </a:r>
            <a:r>
              <a:rPr lang="en-US" sz="1200" b="0" baseline="0" dirty="0" smtClean="0">
                <a:effectLst/>
                <a:latin typeface="Times New Roman"/>
                <a:ea typeface="Times New Roman"/>
              </a:rPr>
              <a:t>Defendants with  mental retardation are committed long term</a:t>
            </a:r>
          </a:p>
          <a:p>
            <a:pPr marL="0" marR="0">
              <a:spcBef>
                <a:spcPts val="0"/>
              </a:spcBef>
              <a:spcAft>
                <a:spcPts val="0"/>
              </a:spcAft>
            </a:pPr>
            <a:endPar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endParaRP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A45C8EC-AA65-484F-8A9C-37B2E1616BF4}" type="slidenum">
              <a:rPr lang="en-US" smtClean="0"/>
              <a:t>15</a:t>
            </a:fld>
            <a:endParaRPr lang="en-US"/>
          </a:p>
        </p:txBody>
      </p:sp>
    </p:spTree>
    <p:extLst>
      <p:ext uri="{BB962C8B-B14F-4D97-AF65-F5344CB8AC3E}">
        <p14:creationId xmlns:p14="http://schemas.microsoft.com/office/powerpoint/2010/main" val="10953333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spcBef>
                <a:spcPts val="0"/>
              </a:spcBef>
              <a:spcAft>
                <a:spcPts val="0"/>
              </a:spcAft>
            </a:pPr>
            <a:r>
              <a:rPr lang="en-US" sz="1200" dirty="0" smtClean="0">
                <a:effectLst/>
                <a:latin typeface="Times New Roman"/>
                <a:ea typeface="Times New Roman"/>
              </a:rPr>
              <a:t>Maximum Period of Restoration </a:t>
            </a:r>
            <a:r>
              <a:rPr lang="en-US" sz="1200" i="1" dirty="0" smtClean="0">
                <a:effectLst/>
                <a:latin typeface="Times New Roman"/>
                <a:ea typeface="Times New Roman"/>
              </a:rPr>
              <a:t>(note 2 H.B.s 2725 and 748  	amend this Art.)</a:t>
            </a: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Article 46B.0095(a) C.C.P. establishes a maximum period of restoration for purposes of competency restoration.  </a:t>
            </a:r>
          </a:p>
          <a:p>
            <a:pPr marL="914400" marR="0">
              <a:spcBef>
                <a:spcPts val="0"/>
              </a:spcBef>
              <a:spcAft>
                <a:spcPts val="0"/>
              </a:spcAft>
            </a:pP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Incompetent defendants cannot be committed to an inpatient facility, a residential care facility, an outpatient competency restoration program or a combination of any of the aforesaid  for a cumulative period in excess of the maximum sentence provided by law for the offense charged.  </a:t>
            </a:r>
          </a:p>
          <a:p>
            <a:pPr marL="0" marR="0">
              <a:spcBef>
                <a:spcPts val="0"/>
              </a:spcBef>
              <a:spcAft>
                <a:spcPts val="0"/>
              </a:spcAft>
            </a:pPr>
            <a:r>
              <a:rPr lang="en-US" sz="1200" dirty="0" smtClean="0">
                <a:effectLst/>
                <a:latin typeface="Times New Roman"/>
                <a:ea typeface="Times New Roman"/>
              </a:rPr>
              <a:t>		</a:t>
            </a:r>
          </a:p>
          <a:p>
            <a:pPr marL="914400" marR="0">
              <a:spcBef>
                <a:spcPts val="0"/>
              </a:spcBef>
              <a:spcAft>
                <a:spcPts val="0"/>
              </a:spcAft>
            </a:pPr>
            <a:r>
              <a:rPr lang="en-US" sz="1200" dirty="0" smtClean="0">
                <a:effectLst/>
                <a:latin typeface="Times New Roman"/>
                <a:ea typeface="Times New Roman"/>
              </a:rPr>
              <a:t>Art. 46B.0095(b) C.C.P. provides that upon expiration of the maximum</a:t>
            </a:r>
            <a:r>
              <a:rPr lang="en-US" sz="1200" baseline="0" dirty="0" smtClean="0">
                <a:effectLst/>
                <a:latin typeface="Times New Roman"/>
                <a:ea typeface="Times New Roman"/>
              </a:rPr>
              <a:t> </a:t>
            </a:r>
            <a:r>
              <a:rPr lang="en-US" sz="1200" dirty="0" smtClean="0">
                <a:effectLst/>
                <a:latin typeface="Times New Roman"/>
                <a:ea typeface="Times New Roman"/>
              </a:rPr>
              <a:t>restoration period, any additional commitment to an inpatient facility, residential care facility, mental hospital and/or outpatient treatment facility shall be pursuant to civil commitment proceedings.</a:t>
            </a:r>
          </a:p>
          <a:p>
            <a:pPr marL="0" marR="0">
              <a:spcBef>
                <a:spcPts val="0"/>
              </a:spcBef>
              <a:spcAft>
                <a:spcPts val="0"/>
              </a:spcAft>
            </a:pPr>
            <a:r>
              <a:rPr lang="en-US" sz="1200" dirty="0" smtClean="0">
                <a:effectLst/>
                <a:latin typeface="Times New Roman"/>
                <a:ea typeface="Times New Roman"/>
              </a:rPr>
              <a:t>		</a:t>
            </a:r>
          </a:p>
          <a:p>
            <a:pPr marL="914400" marR="0">
              <a:spcBef>
                <a:spcPts val="0"/>
              </a:spcBef>
              <a:spcAft>
                <a:spcPts val="0"/>
              </a:spcAft>
            </a:pPr>
            <a:r>
              <a:rPr lang="en-US" sz="1200" dirty="0" smtClean="0">
                <a:effectLst/>
                <a:latin typeface="Times New Roman"/>
                <a:ea typeface="Times New Roman"/>
              </a:rPr>
              <a:t>The cumulative period referred to in Art. 46B.095(a) begins on the date the initial order of commitment or initial order for outpatient treatment program participation is entered.</a:t>
            </a:r>
          </a:p>
          <a:p>
            <a:pPr marL="914400" marR="0">
              <a:spcBef>
                <a:spcPts val="0"/>
              </a:spcBef>
              <a:spcAft>
                <a:spcPts val="0"/>
              </a:spcAft>
            </a:pPr>
            <a:r>
              <a:rPr lang="en-US" sz="1200" dirty="0" smtClean="0">
                <a:effectLst/>
                <a:latin typeface="Times New Roman"/>
                <a:ea typeface="Times New Roman"/>
              </a:rPr>
              <a:t> </a:t>
            </a:r>
          </a:p>
          <a:p>
            <a:pPr marL="914400" marR="0">
              <a:spcBef>
                <a:spcPts val="0"/>
              </a:spcBef>
              <a:spcAft>
                <a:spcPts val="0"/>
              </a:spcAft>
            </a:pPr>
            <a:r>
              <a:rPr lang="en-US" sz="1200" dirty="0" smtClean="0">
                <a:effectLst/>
                <a:latin typeface="Times New Roman"/>
                <a:ea typeface="Times New Roman"/>
              </a:rPr>
              <a:t>A defendant committed for competency restoration shall receive credit toward his maximum period of restoration for the following periods of time:</a:t>
            </a:r>
          </a:p>
          <a:p>
            <a:pPr marL="1143000" marR="0" indent="457200">
              <a:spcBef>
                <a:spcPts val="0"/>
              </a:spcBef>
              <a:spcAft>
                <a:spcPts val="0"/>
              </a:spcAft>
            </a:pPr>
            <a:r>
              <a:rPr lang="en-US" sz="1200" dirty="0" smtClean="0">
                <a:effectLst/>
                <a:latin typeface="Times New Roman"/>
                <a:ea typeface="Times New Roman"/>
              </a:rPr>
              <a:t>(H.B.2725)</a:t>
            </a:r>
          </a:p>
          <a:p>
            <a:pPr marL="342900" marR="0" lvl="0" indent="-342900">
              <a:spcBef>
                <a:spcPts val="0"/>
              </a:spcBef>
              <a:spcAft>
                <a:spcPts val="0"/>
              </a:spcAft>
              <a:buFont typeface="Symbol"/>
              <a:buChar char=""/>
            </a:pPr>
            <a:r>
              <a:rPr lang="en-US" sz="1200" dirty="0" smtClean="0">
                <a:effectLst/>
                <a:latin typeface="Times New Roman"/>
                <a:ea typeface="Times New Roman"/>
              </a:rPr>
              <a:t>Any period of confinement from arrest to the entry of an initial order of commitment to an inpatient or outpatient program.</a:t>
            </a:r>
          </a:p>
          <a:p>
            <a:pPr marL="0" marR="0">
              <a:spcBef>
                <a:spcPts val="0"/>
              </a:spcBef>
              <a:spcAft>
                <a:spcPts val="0"/>
              </a:spcAft>
            </a:pPr>
            <a:r>
              <a:rPr lang="en-US" sz="1200" dirty="0" smtClean="0">
                <a:effectLst/>
                <a:latin typeface="Times New Roman"/>
                <a:ea typeface="Times New Roman"/>
              </a:rPr>
              <a:t> </a:t>
            </a:r>
          </a:p>
          <a:p>
            <a:pPr marL="342900" marR="0" lvl="0" indent="-342900">
              <a:spcBef>
                <a:spcPts val="0"/>
              </a:spcBef>
              <a:spcAft>
                <a:spcPts val="0"/>
              </a:spcAft>
              <a:buFont typeface="Symbol"/>
              <a:buChar char=""/>
            </a:pPr>
            <a:r>
              <a:rPr lang="en-US" sz="1200" dirty="0" smtClean="0">
                <a:effectLst/>
                <a:latin typeface="Times New Roman"/>
                <a:ea typeface="Times New Roman"/>
              </a:rPr>
              <a:t>Any period of confinement (in jail or otherwise in the sheriff’s custody) awaiting transfer to a mental hospital or other inpatient or residential care facility or while awaiting release on bail to participate in an outpatient program following an order of commitment.</a:t>
            </a:r>
          </a:p>
          <a:p>
            <a:pPr marL="0" marR="0">
              <a:spcBef>
                <a:spcPts val="0"/>
              </a:spcBef>
              <a:spcAft>
                <a:spcPts val="0"/>
              </a:spcAft>
            </a:pPr>
            <a:r>
              <a:rPr lang="en-US" sz="1200" dirty="0" smtClean="0">
                <a:effectLst/>
                <a:latin typeface="Times New Roman"/>
                <a:ea typeface="Times New Roman"/>
              </a:rPr>
              <a:t> </a:t>
            </a:r>
          </a:p>
          <a:p>
            <a:pPr marL="342900" marR="0" lvl="0" indent="-342900">
              <a:spcBef>
                <a:spcPts val="0"/>
              </a:spcBef>
              <a:spcAft>
                <a:spcPts val="0"/>
              </a:spcAft>
              <a:buFont typeface="Symbol"/>
              <a:buChar char=""/>
            </a:pPr>
            <a:r>
              <a:rPr lang="en-US" sz="1200" dirty="0" smtClean="0">
                <a:effectLst/>
                <a:latin typeface="Times New Roman"/>
                <a:ea typeface="Times New Roman"/>
              </a:rPr>
              <a:t>Any inpatient or outpatient treatment periods.</a:t>
            </a:r>
          </a:p>
          <a:p>
            <a:pPr marL="0" marR="0">
              <a:spcBef>
                <a:spcPts val="0"/>
              </a:spcBef>
              <a:spcAft>
                <a:spcPts val="0"/>
              </a:spcAft>
            </a:pPr>
            <a:r>
              <a:rPr lang="en-US" sz="1200" dirty="0" smtClean="0">
                <a:effectLst/>
                <a:latin typeface="Times New Roman"/>
                <a:ea typeface="Times New Roman"/>
              </a:rPr>
              <a:t> </a:t>
            </a:r>
          </a:p>
          <a:p>
            <a:pPr marL="342900" marR="0" lvl="0" indent="-342900">
              <a:spcBef>
                <a:spcPts val="0"/>
              </a:spcBef>
              <a:spcAft>
                <a:spcPts val="0"/>
              </a:spcAft>
              <a:buFont typeface="Symbol"/>
              <a:buChar char=""/>
            </a:pPr>
            <a:r>
              <a:rPr lang="en-US" sz="1200" dirty="0" smtClean="0">
                <a:effectLst/>
                <a:latin typeface="Times New Roman"/>
                <a:ea typeface="Times New Roman"/>
              </a:rPr>
              <a:t>Any period of confinement while awaiting trial on the underlying criminal charges following any temporary period of restoration of competency.</a:t>
            </a:r>
          </a:p>
          <a:p>
            <a:pPr marL="0" marR="0">
              <a:spcBef>
                <a:spcPts val="0"/>
              </a:spcBef>
              <a:spcAft>
                <a:spcPts val="0"/>
              </a:spcAft>
            </a:pPr>
            <a:r>
              <a:rPr lang="en-US" sz="1200" dirty="0" smtClean="0">
                <a:effectLst/>
                <a:latin typeface="Times New Roman"/>
                <a:ea typeface="Times New Roman"/>
              </a:rPr>
              <a:t> </a:t>
            </a:r>
          </a:p>
          <a:p>
            <a:pPr marL="342900" marR="0" lvl="0" indent="-342900">
              <a:spcBef>
                <a:spcPts val="0"/>
              </a:spcBef>
              <a:spcAft>
                <a:spcPts val="0"/>
              </a:spcAft>
              <a:buFont typeface="Symbol"/>
              <a:buChar char=""/>
            </a:pPr>
            <a:r>
              <a:rPr lang="en-US" sz="1200" dirty="0" smtClean="0">
                <a:effectLst/>
                <a:latin typeface="Times New Roman"/>
                <a:ea typeface="Times New Roman"/>
              </a:rPr>
              <a:t>Any period of confinement during trial of the underlying criminal charges following any temporary period of restoration.</a:t>
            </a:r>
          </a:p>
          <a:p>
            <a:pPr marL="914400" marR="0" indent="457200">
              <a:spcBef>
                <a:spcPts val="0"/>
              </a:spcBef>
              <a:spcAft>
                <a:spcPts val="0"/>
              </a:spcAft>
            </a:pPr>
            <a:r>
              <a:rPr lang="en-US" sz="1200" b="1" dirty="0" smtClean="0">
                <a:effectLst/>
                <a:latin typeface="Times New Roman"/>
                <a:ea typeface="Times New Roman"/>
              </a:rPr>
              <a:t>Commentary</a:t>
            </a:r>
            <a:endParaRPr lang="en-US" sz="1200" dirty="0" smtClean="0">
              <a:effectLst/>
              <a:latin typeface="Times New Roman"/>
              <a:ea typeface="Times New Roman"/>
            </a:endParaRPr>
          </a:p>
          <a:p>
            <a:pPr marL="1371600" marR="0">
              <a:spcBef>
                <a:spcPts val="0"/>
              </a:spcBef>
              <a:spcAft>
                <a:spcPts val="0"/>
              </a:spcAft>
            </a:pPr>
            <a:r>
              <a:rPr lang="en-US" sz="1200" dirty="0" smtClean="0">
                <a:effectLst/>
                <a:latin typeface="Times New Roman"/>
                <a:ea typeface="Times New Roman"/>
              </a:rPr>
              <a:t>H.B. 748 permits the court to include accumulated good time granted a defendant toward the maximum period of restoration.</a:t>
            </a:r>
          </a:p>
          <a:p>
            <a:pPr marL="1371600" marR="0">
              <a:spcBef>
                <a:spcPts val="0"/>
              </a:spcBef>
              <a:spcAft>
                <a:spcPts val="0"/>
              </a:spcAft>
            </a:pPr>
            <a:r>
              <a:rPr lang="en-US" sz="1200" dirty="0" smtClean="0">
                <a:effectLst/>
                <a:latin typeface="Times New Roman"/>
                <a:ea typeface="Times New Roman"/>
              </a:rPr>
              <a:t>There is no statutory requirement of “Mandatory Dismissal” of felony charges when a defendant reaches maximum period of restoration.  However, once a defendant is entitled to enough credit towards his sentence to max out, the charges should be dismissed and if further treatment is warranted, the defendant’s case should be referred to the appropriate probate or county court for consideration of civil commitment under Subtitles C and D, Title 7, Health and Safety Code.</a:t>
            </a:r>
          </a:p>
          <a:p>
            <a:pPr marL="0" marR="0">
              <a:spcBef>
                <a:spcPts val="0"/>
              </a:spcBef>
              <a:spcAft>
                <a:spcPts val="0"/>
              </a:spcAft>
            </a:pPr>
            <a:r>
              <a:rPr lang="en-US" sz="1200" dirty="0" smtClean="0">
                <a:effectLst/>
                <a:latin typeface="Times New Roman"/>
                <a:ea typeface="Times New Roman"/>
              </a:rPr>
              <a:t> </a:t>
            </a:r>
          </a:p>
          <a:p>
            <a:pPr marL="457200" marR="0">
              <a:spcBef>
                <a:spcPts val="0"/>
              </a:spcBef>
              <a:spcAft>
                <a:spcPts val="0"/>
              </a:spcAft>
            </a:pPr>
            <a:r>
              <a:rPr lang="en-US" sz="1200" dirty="0" smtClean="0">
                <a:effectLst/>
                <a:latin typeface="Times New Roman"/>
                <a:ea typeface="Times New Roman"/>
              </a:rPr>
              <a:t>I.   Misdemeanor Outpatients and Mandatory Dismissal</a:t>
            </a:r>
            <a:r>
              <a:rPr lang="en-US" sz="1200" baseline="0" dirty="0" smtClean="0">
                <a:effectLst/>
                <a:latin typeface="Times New Roman"/>
                <a:ea typeface="Times New Roman"/>
              </a:rPr>
              <a:t> </a:t>
            </a:r>
            <a:r>
              <a:rPr lang="en-US" sz="1200" dirty="0" smtClean="0">
                <a:effectLst/>
                <a:latin typeface="Times New Roman"/>
                <a:ea typeface="Times New Roman"/>
              </a:rPr>
              <a:t>Art.46B.010 C.C.P.  </a:t>
            </a:r>
          </a:p>
          <a:p>
            <a:pPr marL="914400" marR="0">
              <a:spcBef>
                <a:spcPts val="0"/>
              </a:spcBef>
              <a:spcAft>
                <a:spcPts val="0"/>
              </a:spcAft>
            </a:pPr>
            <a:r>
              <a:rPr lang="en-US" sz="1200" dirty="0" smtClean="0">
                <a:effectLst/>
                <a:latin typeface="Times New Roman"/>
                <a:ea typeface="Times New Roman"/>
              </a:rPr>
              <a:t>The maximum period of restoration for a defendant   </a:t>
            </a:r>
            <a:r>
              <a:rPr lang="en-US" sz="1200" baseline="0" dirty="0" smtClean="0">
                <a:effectLst/>
                <a:latin typeface="Times New Roman"/>
                <a:ea typeface="Times New Roman"/>
              </a:rPr>
              <a:t>   </a:t>
            </a:r>
            <a:r>
              <a:rPr lang="en-US" sz="1200" dirty="0" smtClean="0">
                <a:effectLst/>
                <a:latin typeface="Times New Roman"/>
                <a:ea typeface="Times New Roman"/>
              </a:rPr>
              <a:t>charged with a Class A or B misdemeanor and committed to an outpatient competency restoration program is two years beginning on the date of the initial 120 day order for outpatient commitment.  Art. 46B.095(a) C.C.P.  </a:t>
            </a:r>
          </a:p>
          <a:p>
            <a:pPr marL="914400" marR="0">
              <a:spcBef>
                <a:spcPts val="0"/>
              </a:spcBef>
              <a:spcAft>
                <a:spcPts val="0"/>
              </a:spcAft>
            </a:pP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If an incompetent defendant charged with a class A or B misdemeanor is committed to an outpatient treatment program and is not tried within two years of the initial order of outpatient commitment, the court, on motion of the state, shall dismiss the charge.  </a:t>
            </a:r>
          </a:p>
          <a:p>
            <a:pPr marL="914400" marR="0">
              <a:spcBef>
                <a:spcPts val="0"/>
              </a:spcBef>
              <a:spcAft>
                <a:spcPts val="0"/>
              </a:spcAft>
            </a:pP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The defense may file a motion for dismissal due to maximum period of restoration. The defense is required to give notice to the state.  The court must set the matter for hearing not later than 10 days following the date of filing of the motion.</a:t>
            </a:r>
          </a:p>
          <a:p>
            <a:pPr marL="0" marR="0">
              <a:spcBef>
                <a:spcPts val="0"/>
              </a:spcBef>
              <a:spcAft>
                <a:spcPts val="0"/>
              </a:spcAft>
            </a:pPr>
            <a:r>
              <a:rPr lang="en-US" sz="1200" dirty="0" smtClean="0">
                <a:effectLst/>
                <a:latin typeface="Times New Roman"/>
                <a:ea typeface="Times New Roman"/>
              </a:rPr>
              <a:t>	</a:t>
            </a:r>
          </a:p>
          <a:p>
            <a:pPr marL="0" marR="0" indent="457200">
              <a:spcBef>
                <a:spcPts val="0"/>
              </a:spcBef>
              <a:spcAft>
                <a:spcPts val="0"/>
              </a:spcAft>
            </a:pPr>
            <a:r>
              <a:rPr lang="en-US" sz="1200" dirty="0" smtClean="0">
                <a:effectLst/>
                <a:latin typeface="Times New Roman"/>
                <a:ea typeface="Times New Roman"/>
              </a:rPr>
              <a:t> </a:t>
            </a:r>
          </a:p>
        </p:txBody>
      </p:sp>
      <p:sp>
        <p:nvSpPr>
          <p:cNvPr id="4" name="Slide Number Placeholder 3"/>
          <p:cNvSpPr>
            <a:spLocks noGrp="1"/>
          </p:cNvSpPr>
          <p:nvPr>
            <p:ph type="sldNum" sz="quarter" idx="10"/>
          </p:nvPr>
        </p:nvSpPr>
        <p:spPr/>
        <p:txBody>
          <a:bodyPr/>
          <a:lstStyle/>
          <a:p>
            <a:fld id="{8A45C8EC-AA65-484F-8A9C-37B2E1616BF4}" type="slidenum">
              <a:rPr lang="en-US" smtClean="0"/>
              <a:t>16</a:t>
            </a:fld>
            <a:endParaRPr lang="en-US"/>
          </a:p>
        </p:txBody>
      </p:sp>
    </p:spTree>
    <p:extLst>
      <p:ext uri="{BB962C8B-B14F-4D97-AF65-F5344CB8AC3E}">
        <p14:creationId xmlns:p14="http://schemas.microsoft.com/office/powerpoint/2010/main" val="9705810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Defendants found incompetent and committed to inpatient, outpatient or residential care have a right to refuse to take psychoactive medications.</a:t>
            </a:r>
            <a:r>
              <a:rPr lang="en-US" baseline="0" dirty="0" smtClean="0"/>
              <a:t>  574.106 H&amp;S and 46B.086 CCP are the two compelled medication statutes.</a:t>
            </a:r>
          </a:p>
          <a:p>
            <a:r>
              <a:rPr lang="en-US" baseline="0" dirty="0" smtClean="0"/>
              <a:t> </a:t>
            </a:r>
          </a:p>
          <a:p>
            <a:r>
              <a:rPr lang="en-US" baseline="0" dirty="0" smtClean="0"/>
              <a:t>574.106 H&amp;S Code</a:t>
            </a:r>
          </a:p>
          <a:p>
            <a:r>
              <a:rPr lang="en-US" sz="1200" b="1" dirty="0" smtClean="0">
                <a:effectLst/>
                <a:latin typeface="Times New Roman"/>
                <a:ea typeface="Times New Roman"/>
              </a:rPr>
              <a:t>Application for Order to Administer Psychoactive Medication</a:t>
            </a: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Section 574.104 Texas Health &amp; Safety Code provides that a treating </a:t>
            </a:r>
            <a:r>
              <a:rPr lang="en-US" sz="1200" b="1" dirty="0" smtClean="0">
                <a:effectLst/>
                <a:latin typeface="Times New Roman"/>
                <a:ea typeface="Times New Roman"/>
              </a:rPr>
              <a:t>physician </a:t>
            </a:r>
            <a:r>
              <a:rPr lang="en-US" sz="1200" dirty="0" smtClean="0">
                <a:effectLst/>
                <a:latin typeface="Times New Roman"/>
                <a:ea typeface="Times New Roman"/>
              </a:rPr>
              <a:t>may file, on behalf of the state, an application for an order to administer psychoactive medication in probate court or a court with probate jurisdiction on behalf of the state.</a:t>
            </a:r>
          </a:p>
          <a:p>
            <a:pPr marL="914400" marR="0">
              <a:spcBef>
                <a:spcPts val="0"/>
              </a:spcBef>
              <a:spcAft>
                <a:spcPts val="0"/>
              </a:spcAft>
            </a:pPr>
            <a:endParaRPr lang="en-US" sz="1200" b="1" dirty="0" smtClean="0">
              <a:effectLst/>
              <a:latin typeface="Times New Roman"/>
              <a:ea typeface="Times New Roman"/>
            </a:endParaRPr>
          </a:p>
          <a:p>
            <a:pPr marL="914400" marR="0">
              <a:spcBef>
                <a:spcPts val="0"/>
              </a:spcBef>
              <a:spcAft>
                <a:spcPts val="0"/>
              </a:spcAft>
            </a:pPr>
            <a:r>
              <a:rPr lang="en-US" sz="1200" b="1" dirty="0" smtClean="0">
                <a:effectLst/>
                <a:latin typeface="Times New Roman"/>
                <a:ea typeface="Times New Roman"/>
              </a:rPr>
              <a:t>Defendants to Whom Section 574.106 Health and Safety Code is Applicable</a:t>
            </a: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Section 574.106 Health and Safety Code applies to a defendant found incompetent who refuses psychoactive medications and is:</a:t>
            </a:r>
          </a:p>
          <a:p>
            <a:pPr marL="1257300" marR="0" lvl="2" indent="-342900">
              <a:spcBef>
                <a:spcPts val="0"/>
              </a:spcBef>
              <a:spcAft>
                <a:spcPts val="0"/>
              </a:spcAft>
              <a:buFont typeface="Symbol"/>
              <a:buChar char=""/>
            </a:pPr>
            <a:r>
              <a:rPr lang="en-US" sz="1200" dirty="0" smtClean="0">
                <a:effectLst/>
                <a:latin typeface="Times New Roman"/>
                <a:ea typeface="Times New Roman"/>
              </a:rPr>
              <a:t>Is under a court order to receive inpatient mental health services</a:t>
            </a:r>
          </a:p>
          <a:p>
            <a:pPr marL="1257300" marR="0" lvl="2" indent="-342900">
              <a:spcBef>
                <a:spcPts val="0"/>
              </a:spcBef>
              <a:spcAft>
                <a:spcPts val="0"/>
              </a:spcAft>
              <a:buFont typeface="Symbol"/>
              <a:buChar char=""/>
            </a:pPr>
            <a:r>
              <a:rPr lang="en-US" sz="1200" dirty="0" smtClean="0">
                <a:effectLst/>
                <a:latin typeface="Times New Roman"/>
                <a:ea typeface="Times New Roman"/>
              </a:rPr>
              <a:t>Is in custody awaiting trial and was ordered to receive inpatient mental health services in the 6 months preceding a hearing under Section 574.106 or</a:t>
            </a:r>
          </a:p>
          <a:p>
            <a:pPr marL="1257300" marR="0" lvl="2" indent="-342900">
              <a:spcBef>
                <a:spcPts val="0"/>
              </a:spcBef>
              <a:spcAft>
                <a:spcPts val="0"/>
              </a:spcAft>
              <a:buFont typeface="Symbol"/>
              <a:buChar char=""/>
            </a:pPr>
            <a:r>
              <a:rPr lang="en-US" sz="1200" dirty="0" smtClean="0">
                <a:effectLst/>
                <a:latin typeface="Times New Roman"/>
                <a:ea typeface="Times New Roman"/>
              </a:rPr>
              <a:t>Has remained in jail for 72 hours or more awaiting transfer for competency restoration</a:t>
            </a:r>
          </a:p>
          <a:p>
            <a:pPr marL="0" marR="0">
              <a:spcBef>
                <a:spcPts val="0"/>
              </a:spcBef>
              <a:spcAft>
                <a:spcPts val="0"/>
              </a:spcAft>
            </a:pPr>
            <a:r>
              <a:rPr lang="en-US" sz="1200" dirty="0" smtClean="0">
                <a:effectLst/>
                <a:latin typeface="Times New Roman"/>
                <a:ea typeface="Times New Roman"/>
              </a:rPr>
              <a:t> 	</a:t>
            </a:r>
          </a:p>
          <a:p>
            <a:pPr marL="0" marR="0">
              <a:spcBef>
                <a:spcPts val="0"/>
              </a:spcBef>
              <a:spcAft>
                <a:spcPts val="0"/>
              </a:spcAft>
            </a:pPr>
            <a:r>
              <a:rPr lang="en-US" sz="1200" b="1" dirty="0" smtClean="0">
                <a:effectLst/>
                <a:latin typeface="Times New Roman"/>
                <a:ea typeface="Times New Roman"/>
              </a:rPr>
              <a:t>Burden</a:t>
            </a:r>
            <a:r>
              <a:rPr lang="en-US" sz="1200" b="1" baseline="0" dirty="0" smtClean="0">
                <a:effectLst/>
                <a:latin typeface="Times New Roman"/>
                <a:ea typeface="Times New Roman"/>
              </a:rPr>
              <a:t> of </a:t>
            </a:r>
            <a:r>
              <a:rPr lang="en-US" sz="1200" b="1" dirty="0" smtClean="0">
                <a:effectLst/>
                <a:latin typeface="Times New Roman"/>
                <a:ea typeface="Times New Roman"/>
              </a:rPr>
              <a:t>Proof</a:t>
            </a:r>
            <a:r>
              <a:rPr lang="en-US" sz="1200" b="1" baseline="0" dirty="0" smtClean="0">
                <a:effectLst/>
                <a:latin typeface="Times New Roman"/>
                <a:ea typeface="Times New Roman"/>
              </a:rPr>
              <a:t> </a:t>
            </a:r>
          </a:p>
          <a:p>
            <a:pPr marL="342900" marR="0" lvl="0" indent="-342900">
              <a:spcBef>
                <a:spcPts val="0"/>
              </a:spcBef>
              <a:spcAft>
                <a:spcPts val="0"/>
              </a:spcAft>
              <a:buFont typeface="Symbol"/>
              <a:buChar char=""/>
            </a:pPr>
            <a:r>
              <a:rPr lang="en-US" sz="1200" dirty="0" smtClean="0">
                <a:effectLst/>
                <a:latin typeface="Times New Roman"/>
                <a:ea typeface="Times New Roman"/>
              </a:rPr>
              <a:t>The defendant presents a danger to himself/herself or others in the inpatient mental health facility or correctional facility where the defendant is being treated or housed as a result of the mental defect or disorder; or</a:t>
            </a:r>
          </a:p>
          <a:p>
            <a:pPr marL="342900" marR="0" lvl="0" indent="-342900">
              <a:spcBef>
                <a:spcPts val="0"/>
              </a:spcBef>
              <a:spcAft>
                <a:spcPts val="0"/>
              </a:spcAft>
              <a:buFont typeface="Symbol"/>
              <a:buChar char=""/>
            </a:pPr>
            <a:r>
              <a:rPr lang="en-US" sz="1200" dirty="0" smtClean="0">
                <a:effectLst/>
                <a:latin typeface="Times New Roman"/>
                <a:ea typeface="Times New Roman"/>
              </a:rPr>
              <a:t>The defendant lacks the capacity to make a decision regarding the administration of the proposed medication and</a:t>
            </a:r>
          </a:p>
          <a:p>
            <a:pPr marL="342900" marR="0" lvl="0" indent="-342900">
              <a:spcBef>
                <a:spcPts val="0"/>
              </a:spcBef>
              <a:spcAft>
                <a:spcPts val="0"/>
              </a:spcAft>
              <a:buFont typeface="Symbol"/>
              <a:buChar char=""/>
            </a:pPr>
            <a:r>
              <a:rPr lang="en-US" sz="1200" dirty="0" smtClean="0">
                <a:effectLst/>
                <a:latin typeface="Times New Roman"/>
                <a:ea typeface="Times New Roman"/>
              </a:rPr>
              <a:t>Treatment with the proposed medication is in the defendant’s best interest</a:t>
            </a:r>
          </a:p>
          <a:p>
            <a:pPr marL="342900" marR="0" lvl="0" indent="-342900">
              <a:spcBef>
                <a:spcPts val="0"/>
              </a:spcBef>
              <a:spcAft>
                <a:spcPts val="0"/>
              </a:spcAft>
              <a:buFont typeface="Symbol"/>
              <a:buChar char=""/>
            </a:pPr>
            <a:r>
              <a:rPr lang="en-US" sz="1200" dirty="0" smtClean="0">
                <a:effectLst/>
                <a:latin typeface="Times New Roman"/>
                <a:ea typeface="Times New Roman"/>
              </a:rPr>
              <a:t>The  burden of proof is by clear and convincing evidence </a:t>
            </a:r>
          </a:p>
          <a:p>
            <a:pPr marL="1828800" marR="0">
              <a:spcBef>
                <a:spcPts val="0"/>
              </a:spcBef>
              <a:spcAft>
                <a:spcPts val="0"/>
              </a:spcAft>
            </a:pPr>
            <a:r>
              <a:rPr lang="en-US" sz="1200" dirty="0" smtClean="0">
                <a:effectLst/>
                <a:latin typeface="Times New Roman"/>
                <a:ea typeface="Times New Roman"/>
              </a:rPr>
              <a:t>See R. M. v. State, 2008 Tex. App. LEXIS 7242 and The State of Texas for the Best Interest and Protection of K.M.E., 2011 Tex. App. LEXIS 9283 both cases hold that lack of capacity applies to defendants committed to inpatient mental health services under 46B.</a:t>
            </a:r>
          </a:p>
          <a:p>
            <a:pPr marL="1828800" marR="0">
              <a:spcBef>
                <a:spcPts val="0"/>
              </a:spcBef>
              <a:spcAft>
                <a:spcPts val="0"/>
              </a:spcAft>
            </a:pPr>
            <a:endParaRPr lang="en-US" sz="1200" dirty="0" smtClean="0">
              <a:effectLst/>
              <a:latin typeface="Times New Roman"/>
              <a:ea typeface="Times New Roman"/>
            </a:endParaRPr>
          </a:p>
          <a:p>
            <a:pPr marL="0" marR="0">
              <a:spcBef>
                <a:spcPts val="0"/>
              </a:spcBef>
              <a:spcAft>
                <a:spcPts val="0"/>
              </a:spcAft>
            </a:pPr>
            <a:r>
              <a:rPr lang="en-US" sz="1200" dirty="0" smtClean="0">
                <a:effectLst/>
                <a:latin typeface="Times New Roman"/>
                <a:ea typeface="Times New Roman"/>
              </a:rPr>
              <a:t> </a:t>
            </a:r>
            <a:r>
              <a:rPr lang="en-US" sz="1200" b="1" dirty="0" smtClean="0">
                <a:effectLst/>
                <a:latin typeface="Times New Roman"/>
                <a:ea typeface="Times New Roman"/>
              </a:rPr>
              <a:t>Duration of Order for Administration of Psychoactive Medications</a:t>
            </a:r>
            <a:endParaRPr lang="en-US" sz="1200" dirty="0" smtClean="0">
              <a:effectLst/>
              <a:latin typeface="Times New Roman"/>
              <a:ea typeface="Times New Roman"/>
            </a:endParaRPr>
          </a:p>
          <a:p>
            <a:pPr marL="0" marR="0">
              <a:spcBef>
                <a:spcPts val="0"/>
              </a:spcBef>
              <a:spcAft>
                <a:spcPts val="0"/>
              </a:spcAft>
            </a:pPr>
            <a:r>
              <a:rPr lang="en-US" sz="1200" b="1" dirty="0" smtClean="0">
                <a:effectLst/>
                <a:latin typeface="Times New Roman"/>
                <a:ea typeface="Times New Roman"/>
              </a:rPr>
              <a:t>	Section 574.110 Health and Safety Code </a:t>
            </a: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(a) Except as provided by Subsection (b), an order issued under Section 574.106 expires on the expiration or termination date of the order for temporary or extended mental health services in effect when the order for psychoactive medication is issued.</a:t>
            </a:r>
            <a:br>
              <a:rPr lang="en-US" sz="1200" dirty="0" smtClean="0">
                <a:effectLst/>
                <a:latin typeface="Times New Roman"/>
                <a:ea typeface="Times New Roman"/>
              </a:rPr>
            </a:br>
            <a:r>
              <a:rPr lang="en-US" sz="1200" dirty="0" smtClean="0">
                <a:effectLst/>
                <a:latin typeface="Times New Roman"/>
                <a:ea typeface="Times New Roman"/>
              </a:rPr>
              <a:t>(b) An order issued under Section 574.106 for a patient who is returned to a correctional facility to await trial in a criminal proceeding continues to be in effect until the earlier of the following dates, as applicable:</a:t>
            </a:r>
            <a:br>
              <a:rPr lang="en-US" sz="1200" dirty="0" smtClean="0">
                <a:effectLst/>
                <a:latin typeface="Times New Roman"/>
                <a:ea typeface="Times New Roman"/>
              </a:rPr>
            </a:br>
            <a:r>
              <a:rPr lang="en-US" sz="1200" dirty="0" smtClean="0">
                <a:effectLst/>
                <a:latin typeface="Times New Roman"/>
                <a:ea typeface="Times New Roman"/>
              </a:rPr>
              <a:t>(1) the 180th day after the date the defendant was returned to the correctional facility;</a:t>
            </a:r>
            <a:br>
              <a:rPr lang="en-US" sz="1200" dirty="0" smtClean="0">
                <a:effectLst/>
                <a:latin typeface="Times New Roman"/>
                <a:ea typeface="Times New Roman"/>
              </a:rPr>
            </a:br>
            <a:r>
              <a:rPr lang="en-US" sz="1200" dirty="0" smtClean="0">
                <a:effectLst/>
                <a:latin typeface="Times New Roman"/>
                <a:ea typeface="Times New Roman"/>
              </a:rPr>
              <a:t>(2) the date the defendant is acquitted, is convicted, or enters a plea of guilty; or</a:t>
            </a:r>
            <a:br>
              <a:rPr lang="en-US" sz="1200" dirty="0" smtClean="0">
                <a:effectLst/>
                <a:latin typeface="Times New Roman"/>
                <a:ea typeface="Times New Roman"/>
              </a:rPr>
            </a:br>
            <a:r>
              <a:rPr lang="en-US" sz="1200" dirty="0" smtClean="0">
                <a:effectLst/>
                <a:latin typeface="Times New Roman"/>
                <a:ea typeface="Times New Roman"/>
              </a:rPr>
              <a:t>(3) the date on which charges in the case are dismissed.</a:t>
            </a:r>
          </a:p>
          <a:p>
            <a:pPr marL="457200" marR="0">
              <a:spcBef>
                <a:spcPts val="0"/>
              </a:spcBef>
              <a:spcAft>
                <a:spcPts val="0"/>
              </a:spcAft>
            </a:pPr>
            <a:r>
              <a:rPr lang="en-US" sz="1200" dirty="0" smtClean="0">
                <a:effectLst/>
                <a:latin typeface="Times New Roman"/>
                <a:ea typeface="Times New Roman"/>
              </a:rPr>
              <a:t> </a:t>
            </a:r>
          </a:p>
          <a:p>
            <a:pPr marL="1828800" marR="0" algn="l">
              <a:spcBef>
                <a:spcPts val="0"/>
              </a:spcBef>
              <a:spcAft>
                <a:spcPts val="0"/>
              </a:spcAft>
            </a:pPr>
            <a:endParaRPr lang="en-US" sz="1200" dirty="0" smtClean="0">
              <a:effectLst/>
              <a:latin typeface="Times New Roman"/>
              <a:ea typeface="Times New Roman"/>
            </a:endParaRPr>
          </a:p>
          <a:p>
            <a:pPr marL="0" marR="0">
              <a:spcBef>
                <a:spcPts val="0"/>
              </a:spcBef>
              <a:spcAft>
                <a:spcPts val="0"/>
              </a:spcAft>
            </a:pPr>
            <a:r>
              <a:rPr lang="en-US" sz="1400" b="1" dirty="0" smtClean="0">
                <a:effectLst/>
                <a:latin typeface="+mn-lt"/>
                <a:ea typeface="+mn-ea"/>
              </a:rPr>
              <a:t>46B.086 CCP</a:t>
            </a:r>
          </a:p>
          <a:p>
            <a:pPr marL="342900" marR="0" lvl="0" indent="-342900">
              <a:spcBef>
                <a:spcPts val="0"/>
              </a:spcBef>
              <a:spcAft>
                <a:spcPts val="0"/>
              </a:spcAft>
              <a:buFont typeface="+mj-lt"/>
              <a:buAutoNum type="alphaUcPeriod"/>
            </a:pPr>
            <a:r>
              <a:rPr lang="en-US" sz="1400" b="1" dirty="0" smtClean="0">
                <a:effectLst/>
                <a:latin typeface="Times New Roman"/>
                <a:ea typeface="Times New Roman"/>
              </a:rPr>
              <a:t>Defendants to Whom Art. 46B.086 Applies</a:t>
            </a:r>
            <a:endParaRPr lang="en-US" sz="1400" dirty="0" smtClean="0">
              <a:effectLst/>
              <a:latin typeface="Times New Roman"/>
              <a:ea typeface="Times New Roman"/>
            </a:endParaRPr>
          </a:p>
          <a:p>
            <a:pPr marL="457200" marR="0">
              <a:spcBef>
                <a:spcPts val="0"/>
              </a:spcBef>
              <a:spcAft>
                <a:spcPts val="0"/>
              </a:spcAft>
            </a:pPr>
            <a:r>
              <a:rPr lang="en-US" sz="1400" dirty="0" smtClean="0">
                <a:effectLst/>
                <a:latin typeface="Times New Roman"/>
                <a:ea typeface="Times New Roman"/>
              </a:rPr>
              <a:t>Art. 46B.086 C.C.P. applies to a defendant found to be incompetent to stand trial and:</a:t>
            </a:r>
          </a:p>
          <a:p>
            <a:pPr marL="742950" marR="0" lvl="1" indent="-285750">
              <a:spcBef>
                <a:spcPts val="0"/>
              </a:spcBef>
              <a:spcAft>
                <a:spcPts val="0"/>
              </a:spcAft>
              <a:buFont typeface="+mj-lt"/>
              <a:buAutoNum type="alphaLcPeriod"/>
              <a:tabLst>
                <a:tab pos="1143000" algn="l"/>
              </a:tabLst>
            </a:pPr>
            <a:r>
              <a:rPr lang="en-US" sz="1400" dirty="0" smtClean="0">
                <a:effectLst/>
                <a:latin typeface="Times New Roman"/>
                <a:ea typeface="Times New Roman"/>
              </a:rPr>
              <a:t>remains in a correctional facility in excess of  72 hours awaiting transfer to an inpatient mental facility, </a:t>
            </a:r>
            <a:r>
              <a:rPr lang="en-US" sz="1400" i="1" dirty="0" smtClean="0">
                <a:effectLst/>
                <a:latin typeface="Times New Roman"/>
                <a:ea typeface="Times New Roman"/>
              </a:rPr>
              <a:t>a residential care facility</a:t>
            </a:r>
            <a:r>
              <a:rPr lang="en-US" sz="1400" dirty="0" smtClean="0">
                <a:effectLst/>
                <a:latin typeface="Times New Roman"/>
                <a:ea typeface="Times New Roman"/>
              </a:rPr>
              <a:t> or an </a:t>
            </a:r>
            <a:r>
              <a:rPr lang="en-US" sz="1400" i="1" dirty="0" smtClean="0">
                <a:effectLst/>
                <a:latin typeface="Times New Roman"/>
                <a:ea typeface="Times New Roman"/>
              </a:rPr>
              <a:t>outpatient treatment program;</a:t>
            </a:r>
            <a:endParaRPr lang="en-US" sz="1400" dirty="0" smtClean="0">
              <a:effectLst/>
              <a:latin typeface="Times New Roman"/>
              <a:ea typeface="Times New Roman"/>
            </a:endParaRPr>
          </a:p>
          <a:p>
            <a:pPr marL="742950" marR="0" lvl="1" indent="-285750">
              <a:spcBef>
                <a:spcPts val="0"/>
              </a:spcBef>
              <a:spcAft>
                <a:spcPts val="0"/>
              </a:spcAft>
              <a:buFont typeface="+mj-lt"/>
              <a:buAutoNum type="alphaLcPeriod"/>
              <a:tabLst>
                <a:tab pos="1143000" algn="l"/>
              </a:tabLst>
            </a:pPr>
            <a:r>
              <a:rPr lang="en-US" sz="1400" dirty="0" smtClean="0">
                <a:effectLst/>
                <a:latin typeface="Times New Roman"/>
                <a:ea typeface="Times New Roman"/>
              </a:rPr>
              <a:t>is under commitment to an inpatient mental health facility or a residential care facility for the purpose of competency restoration;</a:t>
            </a:r>
          </a:p>
          <a:p>
            <a:pPr marL="742950" marR="0" lvl="1" indent="-285750">
              <a:spcBef>
                <a:spcPts val="0"/>
              </a:spcBef>
              <a:spcAft>
                <a:spcPts val="0"/>
              </a:spcAft>
              <a:buFont typeface="+mj-lt"/>
              <a:buAutoNum type="alphaLcPeriod"/>
              <a:tabLst>
                <a:tab pos="1143000" algn="l"/>
              </a:tabLst>
            </a:pPr>
            <a:r>
              <a:rPr lang="en-US" sz="1400" dirty="0" smtClean="0">
                <a:effectLst/>
                <a:latin typeface="Times New Roman"/>
                <a:ea typeface="Times New Roman"/>
              </a:rPr>
              <a:t>remains in a correctional facility following restoration to competency awaiting further criminal proceedings; or</a:t>
            </a:r>
          </a:p>
          <a:p>
            <a:pPr marL="742950" marR="0" lvl="1" indent="-285750">
              <a:spcBef>
                <a:spcPts val="0"/>
              </a:spcBef>
              <a:spcAft>
                <a:spcPts val="0"/>
              </a:spcAft>
              <a:buFont typeface="+mj-lt"/>
              <a:buAutoNum type="alphaLcPeriod"/>
              <a:tabLst>
                <a:tab pos="1143000" algn="l"/>
              </a:tabLst>
            </a:pPr>
            <a:r>
              <a:rPr lang="en-US" sz="1400" i="1" dirty="0" smtClean="0">
                <a:effectLst/>
                <a:latin typeface="Times New Roman"/>
                <a:ea typeface="Times New Roman"/>
              </a:rPr>
              <a:t>is under commitment to an outpatient competency restoration program</a:t>
            </a:r>
            <a:r>
              <a:rPr lang="en-US" sz="1400" dirty="0" smtClean="0">
                <a:effectLst/>
                <a:latin typeface="Times New Roman"/>
                <a:ea typeface="Times New Roman"/>
              </a:rPr>
              <a:t> under Art. 46B.072 C.C.P.	</a:t>
            </a:r>
          </a:p>
          <a:p>
            <a:pPr marL="457200" marR="0" lvl="1" indent="0">
              <a:spcBef>
                <a:spcPts val="0"/>
              </a:spcBef>
              <a:spcAft>
                <a:spcPts val="0"/>
              </a:spcAft>
              <a:buFont typeface="+mj-lt"/>
              <a:buNone/>
              <a:tabLst>
                <a:tab pos="1143000" algn="l"/>
              </a:tabLst>
            </a:pPr>
            <a:endParaRPr lang="en-US" sz="1400" dirty="0" smtClean="0">
              <a:effectLst/>
              <a:latin typeface="Times New Roman"/>
              <a:ea typeface="Times New Roman"/>
            </a:endParaRPr>
          </a:p>
          <a:p>
            <a:pPr marL="914400" marR="0">
              <a:spcBef>
                <a:spcPts val="0"/>
              </a:spcBef>
              <a:spcAft>
                <a:spcPts val="0"/>
              </a:spcAft>
            </a:pPr>
            <a:r>
              <a:rPr lang="en-US" sz="1400" b="1" dirty="0" smtClean="0">
                <a:effectLst/>
                <a:latin typeface="Times New Roman"/>
                <a:ea typeface="Times New Roman"/>
              </a:rPr>
              <a:t>Continuity of Care Plan Requirement</a:t>
            </a:r>
            <a:endParaRPr lang="en-US" sz="1400" dirty="0" smtClean="0">
              <a:effectLst/>
              <a:latin typeface="Times New Roman"/>
              <a:ea typeface="Times New Roman"/>
            </a:endParaRPr>
          </a:p>
          <a:p>
            <a:pPr marL="914400" marR="0">
              <a:spcBef>
                <a:spcPts val="0"/>
              </a:spcBef>
              <a:spcAft>
                <a:spcPts val="0"/>
              </a:spcAft>
            </a:pPr>
            <a:r>
              <a:rPr lang="en-US" sz="1400" dirty="0" smtClean="0">
                <a:effectLst/>
                <a:latin typeface="Times New Roman"/>
                <a:ea typeface="Times New Roman"/>
              </a:rPr>
              <a:t>Under  Art. 46B.086 additional prerequisites to a compelled medication hearing are the preparation of a written continuity of care plan that requires the defendant to take psychoactive medication and the defendant’s refusal to take psychoactive medications as required by the continuity of care plan.  </a:t>
            </a:r>
          </a:p>
          <a:p>
            <a:pPr marL="457200" marR="0">
              <a:spcBef>
                <a:spcPts val="0"/>
              </a:spcBef>
              <a:spcAft>
                <a:spcPts val="0"/>
              </a:spcAft>
            </a:pPr>
            <a:r>
              <a:rPr lang="en-US" sz="1400" dirty="0" smtClean="0">
                <a:effectLst/>
                <a:latin typeface="Times New Roman"/>
                <a:ea typeface="Times New Roman"/>
              </a:rPr>
              <a:t>	</a:t>
            </a:r>
          </a:p>
          <a:p>
            <a:pPr marL="457200" marR="0">
              <a:spcBef>
                <a:spcPts val="0"/>
              </a:spcBef>
              <a:spcAft>
                <a:spcPts val="0"/>
              </a:spcAft>
            </a:pPr>
            <a:r>
              <a:rPr lang="en-US" sz="1400" b="1" dirty="0" smtClean="0">
                <a:effectLst/>
                <a:latin typeface="Times New Roman"/>
                <a:ea typeface="Times New Roman"/>
              </a:rPr>
              <a:t>Defendants Committed for Inpatient Mental Health Services </a:t>
            </a:r>
            <a:endParaRPr lang="en-US" sz="1400" dirty="0" smtClean="0">
              <a:effectLst/>
              <a:latin typeface="Times New Roman"/>
              <a:ea typeface="Times New Roman"/>
            </a:endParaRPr>
          </a:p>
          <a:p>
            <a:pPr marL="914400" marR="0">
              <a:spcBef>
                <a:spcPts val="0"/>
              </a:spcBef>
              <a:spcAft>
                <a:spcPts val="0"/>
              </a:spcAft>
            </a:pPr>
            <a:r>
              <a:rPr lang="en-US" sz="1400" dirty="0" smtClean="0">
                <a:effectLst/>
                <a:latin typeface="Times New Roman"/>
                <a:ea typeface="Times New Roman"/>
              </a:rPr>
              <a:t>If the State was unsuccessful in proving that the defendant poses a danger to himself/herself or others and/or that the proposed medications are in the defendant’s best interest under 574.106(a) and (a-1) Health and Safety Code, Art. 46B.086 C.C.P. provides a second opportunity at forced medication for incompetent defendants ordered committed for inpatient mental health services.  </a:t>
            </a:r>
          </a:p>
          <a:p>
            <a:pPr marL="914400" marR="0">
              <a:spcBef>
                <a:spcPts val="0"/>
              </a:spcBef>
              <a:spcAft>
                <a:spcPts val="0"/>
              </a:spcAft>
            </a:pPr>
            <a:r>
              <a:rPr lang="en-US" sz="1400" dirty="0" smtClean="0">
                <a:effectLst/>
                <a:latin typeface="Times New Roman"/>
                <a:ea typeface="Times New Roman"/>
              </a:rPr>
              <a:t>In that instance, Art. 46B.086(b) C.C.P. requires the state</a:t>
            </a:r>
            <a:r>
              <a:rPr lang="en-US" sz="1400" baseline="0" dirty="0" smtClean="0">
                <a:effectLst/>
                <a:latin typeface="Times New Roman"/>
                <a:ea typeface="Times New Roman"/>
              </a:rPr>
              <a:t> to </a:t>
            </a:r>
            <a:r>
              <a:rPr lang="en-US" sz="1400" dirty="0" smtClean="0">
                <a:effectLst/>
                <a:latin typeface="Times New Roman"/>
                <a:ea typeface="Times New Roman"/>
              </a:rPr>
              <a:t>file a motion to compel medication within 15 days after the date a judge issues an order finding that the defendant does not meet the criteria for court-ordered administration of psychoactive medications under Section 574.106 Health and Safety Code.</a:t>
            </a:r>
          </a:p>
          <a:p>
            <a:pPr marL="914400" marR="0">
              <a:spcBef>
                <a:spcPts val="0"/>
              </a:spcBef>
              <a:spcAft>
                <a:spcPts val="0"/>
              </a:spcAft>
            </a:pPr>
            <a:r>
              <a:rPr lang="en-US" sz="1400" dirty="0" smtClean="0">
                <a:effectLst/>
                <a:latin typeface="Times New Roman"/>
                <a:ea typeface="Times New Roman"/>
              </a:rPr>
              <a:t> </a:t>
            </a:r>
          </a:p>
          <a:p>
            <a:pPr marL="914400" marR="0">
              <a:spcBef>
                <a:spcPts val="0"/>
              </a:spcBef>
              <a:spcAft>
                <a:spcPts val="0"/>
              </a:spcAft>
            </a:pPr>
            <a:r>
              <a:rPr lang="en-US" sz="1400" b="1" dirty="0" smtClean="0">
                <a:effectLst/>
                <a:latin typeface="Times New Roman"/>
                <a:ea typeface="Times New Roman"/>
              </a:rPr>
              <a:t>Defendants Committed to Residential Care Facilities</a:t>
            </a:r>
            <a:endParaRPr lang="en-US" sz="1400" dirty="0" smtClean="0">
              <a:effectLst/>
              <a:latin typeface="Times New Roman"/>
              <a:ea typeface="Times New Roman"/>
            </a:endParaRPr>
          </a:p>
          <a:p>
            <a:pPr marL="914400" marR="0">
              <a:spcBef>
                <a:spcPts val="0"/>
              </a:spcBef>
              <a:spcAft>
                <a:spcPts val="0"/>
              </a:spcAft>
            </a:pPr>
            <a:r>
              <a:rPr lang="en-US" sz="1400" dirty="0" smtClean="0">
                <a:effectLst/>
                <a:latin typeface="Times New Roman"/>
                <a:ea typeface="Times New Roman"/>
              </a:rPr>
              <a:t>Art. 46B.086 C.C.P. is the exclusive statutory provision setting forth procedures for incompetent defendants with mental retardation committed to residential care facilities.  Under Art. 46B.086 C.C.P., compelled medication hearings for persons with mental retardation do not require a failed compelled medication hearing under Section 574.106 Health and Safety Code as a prerequisite to a 46B.086 C.C.P. compelled medication hearing.</a:t>
            </a:r>
          </a:p>
          <a:p>
            <a:pPr marL="914400" marR="0">
              <a:spcBef>
                <a:spcPts val="0"/>
              </a:spcBef>
              <a:spcAft>
                <a:spcPts val="0"/>
              </a:spcAft>
            </a:pPr>
            <a:r>
              <a:rPr lang="en-US" sz="1400" dirty="0" smtClean="0">
                <a:effectLst/>
                <a:latin typeface="Times New Roman"/>
                <a:ea typeface="Times New Roman"/>
              </a:rPr>
              <a:t> </a:t>
            </a:r>
          </a:p>
          <a:p>
            <a:pPr marL="457200" marR="0" indent="457200">
              <a:spcBef>
                <a:spcPts val="0"/>
              </a:spcBef>
              <a:spcAft>
                <a:spcPts val="0"/>
              </a:spcAft>
            </a:pPr>
            <a:r>
              <a:rPr lang="en-US" sz="1400" b="1" dirty="0" smtClean="0">
                <a:effectLst/>
                <a:latin typeface="Times New Roman"/>
                <a:ea typeface="Times New Roman"/>
              </a:rPr>
              <a:t>Defendants Committed to Outpatient Programs</a:t>
            </a:r>
            <a:endParaRPr lang="en-US" sz="1400" dirty="0" smtClean="0">
              <a:effectLst/>
              <a:latin typeface="Times New Roman"/>
              <a:ea typeface="Times New Roman"/>
            </a:endParaRPr>
          </a:p>
          <a:p>
            <a:pPr marL="914400" marR="0">
              <a:spcBef>
                <a:spcPts val="0"/>
              </a:spcBef>
              <a:spcAft>
                <a:spcPts val="0"/>
              </a:spcAft>
            </a:pPr>
            <a:r>
              <a:rPr lang="en-US" sz="1400" dirty="0" smtClean="0">
                <a:effectLst/>
                <a:latin typeface="Times New Roman"/>
                <a:ea typeface="Times New Roman"/>
              </a:rPr>
              <a:t>Under Art. 46B.086 C.C.P., defendants committed to outpatient competency restoration programs under Art. 46B.072 C.C.P. can be forcibly medicated.  The motion to compel medication may be filed at any time.  For defendants under an outpatient commitment, a failed hearing under 574.106 Health and Safety Code is not a prerequisite to a forced medication hearing under 46B.086 C.C.P.</a:t>
            </a:r>
          </a:p>
          <a:p>
            <a:pPr marL="914400" marR="0">
              <a:spcBef>
                <a:spcPts val="0"/>
              </a:spcBef>
              <a:spcAft>
                <a:spcPts val="0"/>
              </a:spcAft>
            </a:pPr>
            <a:r>
              <a:rPr lang="en-US" sz="1400" b="1" dirty="0" smtClean="0">
                <a:effectLst/>
                <a:latin typeface="Times New Roman"/>
                <a:ea typeface="Times New Roman"/>
              </a:rPr>
              <a:t>State’s Burden of Proof in a Court-Ordered Medication Hearing Under Art. 46B.086(e) C.C.P.</a:t>
            </a:r>
            <a:endParaRPr lang="en-US" sz="1400" dirty="0" smtClean="0">
              <a:effectLst/>
              <a:latin typeface="Times New Roman"/>
              <a:ea typeface="Times New Roman"/>
            </a:endParaRPr>
          </a:p>
          <a:p>
            <a:pPr marL="914400" marR="0">
              <a:spcBef>
                <a:spcPts val="0"/>
              </a:spcBef>
              <a:spcAft>
                <a:spcPts val="0"/>
              </a:spcAft>
            </a:pPr>
            <a:r>
              <a:rPr lang="en-US" sz="1400" dirty="0" smtClean="0">
                <a:effectLst/>
                <a:latin typeface="Times New Roman"/>
                <a:ea typeface="Times New Roman"/>
              </a:rPr>
              <a:t>Under Art.46B.086 C.C.P., the court may issue an order of forced medication only upon a finding by clear and convincing evidence that:</a:t>
            </a:r>
          </a:p>
          <a:p>
            <a:pPr marL="914400" marR="0">
              <a:spcBef>
                <a:spcPts val="0"/>
              </a:spcBef>
              <a:spcAft>
                <a:spcPts val="0"/>
              </a:spcAft>
            </a:pPr>
            <a:r>
              <a:rPr lang="en-US" sz="1400" dirty="0" smtClean="0">
                <a:effectLst/>
                <a:latin typeface="Times New Roman"/>
                <a:ea typeface="Times New Roman"/>
              </a:rPr>
              <a:t>(1) the prescribed medication is medically appropriate, is in the best interest of the defendant, and does not present side effects that cause harm to the defendant that is greater than the medical benefit to the defendant;</a:t>
            </a:r>
          </a:p>
          <a:p>
            <a:pPr marL="914400" marR="0">
              <a:spcBef>
                <a:spcPts val="0"/>
              </a:spcBef>
              <a:spcAft>
                <a:spcPts val="0"/>
              </a:spcAft>
            </a:pPr>
            <a:r>
              <a:rPr lang="en-US" sz="1400" dirty="0" smtClean="0">
                <a:effectLst/>
                <a:latin typeface="Times New Roman"/>
                <a:ea typeface="Times New Roman"/>
              </a:rPr>
              <a:t>(2) the state has a clear and compelling interest in the defendant obtaining and maintaining competency to stand trial;</a:t>
            </a:r>
          </a:p>
          <a:p>
            <a:pPr marL="914400" marR="0">
              <a:spcBef>
                <a:spcPts val="0"/>
              </a:spcBef>
              <a:spcAft>
                <a:spcPts val="0"/>
              </a:spcAft>
            </a:pPr>
            <a:r>
              <a:rPr lang="en-US" sz="1400" dirty="0" smtClean="0">
                <a:effectLst/>
                <a:latin typeface="Times New Roman"/>
                <a:ea typeface="Times New Roman"/>
              </a:rPr>
              <a:t>(3) no other less invasive means of obtaining and maintaining competency exists; and</a:t>
            </a:r>
          </a:p>
          <a:p>
            <a:pPr marL="914400" marR="0">
              <a:spcBef>
                <a:spcPts val="0"/>
              </a:spcBef>
              <a:spcAft>
                <a:spcPts val="0"/>
              </a:spcAft>
            </a:pPr>
            <a:r>
              <a:rPr lang="en-US" sz="1400" dirty="0" smtClean="0">
                <a:effectLst/>
                <a:latin typeface="Times New Roman"/>
                <a:ea typeface="Times New Roman"/>
              </a:rPr>
              <a:t>(4) the prescribed medication will not unduly prejudice the defendant’s rights or use of a defensive theory at trial. </a:t>
            </a:r>
          </a:p>
          <a:p>
            <a:pPr marL="0" marR="0" indent="457200">
              <a:spcBef>
                <a:spcPts val="0"/>
              </a:spcBef>
              <a:spcAft>
                <a:spcPts val="0"/>
              </a:spcAft>
            </a:pPr>
            <a:r>
              <a:rPr lang="en-US" sz="1400" dirty="0" smtClean="0">
                <a:effectLst/>
                <a:latin typeface="Times New Roman"/>
                <a:ea typeface="Times New Roman"/>
              </a:rPr>
              <a:t>	</a:t>
            </a:r>
          </a:p>
          <a:p>
            <a:pPr marL="0" marR="0" indent="457200">
              <a:spcBef>
                <a:spcPts val="0"/>
              </a:spcBef>
              <a:spcAft>
                <a:spcPts val="0"/>
              </a:spcAft>
            </a:pPr>
            <a:r>
              <a:rPr lang="en-US" sz="1400" b="1" dirty="0" smtClean="0">
                <a:effectLst/>
                <a:latin typeface="Times New Roman"/>
                <a:ea typeface="Times New Roman"/>
              </a:rPr>
              <a:t>Physician Testimony Requirement Art. 46B.086(d) C.C.P.</a:t>
            </a:r>
            <a:endParaRPr lang="en-US" sz="1400" dirty="0" smtClean="0">
              <a:effectLst/>
              <a:latin typeface="Times New Roman"/>
              <a:ea typeface="Times New Roman"/>
            </a:endParaRPr>
          </a:p>
          <a:p>
            <a:pPr marL="0" marR="0" indent="457200">
              <a:spcBef>
                <a:spcPts val="0"/>
              </a:spcBef>
              <a:spcAft>
                <a:spcPts val="0"/>
              </a:spcAft>
            </a:pPr>
            <a:r>
              <a:rPr lang="en-US" sz="1400" dirty="0" smtClean="0">
                <a:effectLst/>
                <a:latin typeface="Times New Roman"/>
                <a:ea typeface="Times New Roman"/>
              </a:rPr>
              <a:t>	The court may issue an order for forced medication only if 	the order is supported by the testimony of two physicians, 	one of whom is the prescribing physician at the 	correctional facility and another who is not involved in the 	proceedings against the defendant.  </a:t>
            </a:r>
          </a:p>
          <a:p>
            <a:pPr marL="0" marR="0" indent="457200">
              <a:spcBef>
                <a:spcPts val="0"/>
              </a:spcBef>
              <a:spcAft>
                <a:spcPts val="0"/>
              </a:spcAft>
            </a:pPr>
            <a:r>
              <a:rPr lang="en-US" sz="1400" dirty="0" smtClean="0">
                <a:effectLst/>
                <a:latin typeface="Times New Roman"/>
                <a:ea typeface="Times New Roman"/>
              </a:rPr>
              <a:t>	</a:t>
            </a:r>
          </a:p>
          <a:p>
            <a:pPr marL="0" marR="0" indent="457200">
              <a:spcBef>
                <a:spcPts val="0"/>
              </a:spcBef>
              <a:spcAft>
                <a:spcPts val="0"/>
              </a:spcAft>
            </a:pPr>
            <a:r>
              <a:rPr lang="en-US" sz="1400" dirty="0" smtClean="0">
                <a:effectLst/>
                <a:latin typeface="Times New Roman"/>
                <a:ea typeface="Times New Roman"/>
              </a:rPr>
              <a:t>	</a:t>
            </a:r>
          </a:p>
          <a:p>
            <a:pPr marL="0" marR="0" indent="457200">
              <a:spcBef>
                <a:spcPts val="0"/>
              </a:spcBef>
              <a:spcAft>
                <a:spcPts val="0"/>
              </a:spcAft>
            </a:pPr>
            <a:r>
              <a:rPr lang="en-US" sz="1400" dirty="0" smtClean="0">
                <a:effectLst/>
                <a:latin typeface="Times New Roman"/>
                <a:ea typeface="Times New Roman"/>
              </a:rPr>
              <a:t> </a:t>
            </a:r>
          </a:p>
          <a:p>
            <a:pPr marL="457200" marR="0" lvl="1" indent="0">
              <a:spcBef>
                <a:spcPts val="0"/>
              </a:spcBef>
              <a:spcAft>
                <a:spcPts val="0"/>
              </a:spcAft>
              <a:buFont typeface="+mj-lt"/>
              <a:buNone/>
              <a:tabLst>
                <a:tab pos="1143000" algn="l"/>
              </a:tabLst>
            </a:pPr>
            <a:r>
              <a:rPr lang="en-US" sz="1400" dirty="0" smtClean="0">
                <a:effectLst/>
                <a:latin typeface="Times New Roman"/>
                <a:ea typeface="Times New Roman"/>
              </a:rPr>
              <a:t> </a:t>
            </a:r>
          </a:p>
          <a:p>
            <a:pPr marL="0" marR="0">
              <a:spcBef>
                <a:spcPts val="0"/>
              </a:spcBef>
              <a:spcAft>
                <a:spcPts val="0"/>
              </a:spcAft>
            </a:pPr>
            <a:endParaRPr lang="en-US" sz="1200" dirty="0" smtClean="0">
              <a:effectLst/>
              <a:latin typeface="Times New Roman"/>
              <a:ea typeface="Times New Roman"/>
            </a:endParaRPr>
          </a:p>
        </p:txBody>
      </p:sp>
      <p:sp>
        <p:nvSpPr>
          <p:cNvPr id="4" name="Slide Number Placeholder 3"/>
          <p:cNvSpPr>
            <a:spLocks noGrp="1"/>
          </p:cNvSpPr>
          <p:nvPr>
            <p:ph type="sldNum" sz="quarter" idx="10"/>
          </p:nvPr>
        </p:nvSpPr>
        <p:spPr/>
        <p:txBody>
          <a:bodyPr/>
          <a:lstStyle/>
          <a:p>
            <a:fld id="{8A45C8EC-AA65-484F-8A9C-37B2E1616BF4}" type="slidenum">
              <a:rPr lang="en-US" smtClean="0"/>
              <a:t>17</a:t>
            </a:fld>
            <a:endParaRPr lang="en-US"/>
          </a:p>
        </p:txBody>
      </p:sp>
    </p:spTree>
    <p:extLst>
      <p:ext uri="{BB962C8B-B14F-4D97-AF65-F5344CB8AC3E}">
        <p14:creationId xmlns:p14="http://schemas.microsoft.com/office/powerpoint/2010/main" val="2105176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0" marR="0">
              <a:spcBef>
                <a:spcPts val="0"/>
              </a:spcBef>
              <a:spcAft>
                <a:spcPts val="0"/>
              </a:spcAft>
            </a:pPr>
            <a:r>
              <a:rPr lang="en-US" sz="1200" b="1" dirty="0" smtClean="0">
                <a:effectLst/>
                <a:latin typeface="Times New Roman"/>
                <a:ea typeface="Times New Roman"/>
              </a:rPr>
              <a:t>RAISING</a:t>
            </a:r>
            <a:r>
              <a:rPr lang="en-US" sz="1200" b="1" baseline="0" dirty="0" smtClean="0">
                <a:effectLst/>
                <a:latin typeface="Times New Roman"/>
                <a:ea typeface="Times New Roman"/>
              </a:rPr>
              <a:t> THE ISSUE OF INCOMPETENCY TO STAND TRIAL</a:t>
            </a:r>
            <a:endParaRPr lang="en-US" sz="1200" b="1"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The issue of a defendant’s competency to stand trial is usually raised by a written motion suggesting that the defendant is incompetent to stand trial.  </a:t>
            </a:r>
          </a:p>
          <a:p>
            <a:pPr marL="914400" marR="0">
              <a:spcBef>
                <a:spcPts val="0"/>
              </a:spcBef>
              <a:spcAft>
                <a:spcPts val="0"/>
              </a:spcAft>
            </a:pPr>
            <a:r>
              <a:rPr lang="en-US" sz="1200" dirty="0" smtClean="0">
                <a:effectLst/>
                <a:latin typeface="Times New Roman"/>
                <a:ea typeface="Times New Roman"/>
              </a:rPr>
              <a:t>The issue of incompetency can be raised orally or by circumstances and occurrences made known to the court.  </a:t>
            </a:r>
          </a:p>
          <a:p>
            <a:pPr marL="914400" marR="0">
              <a:spcBef>
                <a:spcPts val="0"/>
              </a:spcBef>
              <a:spcAft>
                <a:spcPts val="0"/>
              </a:spcAft>
            </a:pPr>
            <a:r>
              <a:rPr lang="en-US" sz="1200" dirty="0" smtClean="0">
                <a:effectLst/>
                <a:latin typeface="Times New Roman"/>
                <a:ea typeface="Times New Roman"/>
              </a:rPr>
              <a:t>The motion may be made by either party or</a:t>
            </a:r>
            <a:r>
              <a:rPr lang="en-US" sz="1200" baseline="0" dirty="0" smtClean="0">
                <a:effectLst/>
                <a:latin typeface="Times New Roman"/>
                <a:ea typeface="Times New Roman"/>
              </a:rPr>
              <a:t> the court</a:t>
            </a:r>
            <a:r>
              <a:rPr lang="en-US" sz="1200" dirty="0" smtClean="0">
                <a:effectLst/>
                <a:latin typeface="Times New Roman"/>
                <a:ea typeface="Times New Roman"/>
              </a:rPr>
              <a:t>.  .</a:t>
            </a:r>
          </a:p>
          <a:p>
            <a:pPr marL="0" marR="0" indent="457200">
              <a:spcBef>
                <a:spcPts val="0"/>
              </a:spcBef>
              <a:spcAft>
                <a:spcPts val="0"/>
              </a:spcAft>
            </a:pPr>
            <a:r>
              <a:rPr lang="en-US" sz="1200" b="1" dirty="0" smtClean="0">
                <a:effectLst/>
                <a:latin typeface="Times New Roman"/>
                <a:ea typeface="Times New Roman"/>
              </a:rPr>
              <a:t>         </a:t>
            </a:r>
          </a:p>
          <a:p>
            <a:pPr marL="0" marR="0" indent="457200">
              <a:spcBef>
                <a:spcPts val="0"/>
              </a:spcBef>
              <a:spcAft>
                <a:spcPts val="0"/>
              </a:spcAft>
            </a:pPr>
            <a:r>
              <a:rPr lang="en-US" sz="1200" b="1" dirty="0" smtClean="0">
                <a:effectLst/>
                <a:latin typeface="Times New Roman"/>
                <a:ea typeface="Times New Roman"/>
              </a:rPr>
              <a:t> The Right to Counsel</a:t>
            </a:r>
          </a:p>
          <a:p>
            <a:pPr marL="914400" marR="0">
              <a:spcBef>
                <a:spcPts val="0"/>
              </a:spcBef>
              <a:spcAft>
                <a:spcPts val="0"/>
              </a:spcAft>
            </a:pPr>
            <a:r>
              <a:rPr lang="en-US" sz="1200" dirty="0" smtClean="0">
                <a:effectLst/>
                <a:latin typeface="Times New Roman"/>
                <a:ea typeface="Times New Roman"/>
              </a:rPr>
              <a:t>Art. 46B.006(a) grants a defendant the right to counsel before any court-ordered evaluation and during any proceeding at which it is suggested that the defendant may be incompetent to stand trial.  </a:t>
            </a:r>
          </a:p>
          <a:p>
            <a:pPr marL="914400" marR="0">
              <a:spcBef>
                <a:spcPts val="0"/>
              </a:spcBef>
              <a:spcAft>
                <a:spcPts val="0"/>
              </a:spcAft>
            </a:pPr>
            <a:r>
              <a:rPr lang="en-US" sz="1200" dirty="0" smtClean="0">
                <a:effectLst/>
                <a:latin typeface="Times New Roman"/>
                <a:ea typeface="Times New Roman"/>
              </a:rPr>
              <a:t>Art. 46B.006(b) requires appointment of counsel for indigent defendants. </a:t>
            </a:r>
          </a:p>
          <a:p>
            <a:pPr marL="914400" marR="0">
              <a:spcBef>
                <a:spcPts val="0"/>
              </a:spcBef>
              <a:spcAft>
                <a:spcPts val="0"/>
              </a:spcAft>
            </a:pPr>
            <a:r>
              <a:rPr lang="en-US" sz="1200" dirty="0" smtClean="0">
                <a:effectLst/>
                <a:latin typeface="Times New Roman"/>
                <a:ea typeface="Times New Roman"/>
              </a:rPr>
              <a:t> </a:t>
            </a:r>
          </a:p>
          <a:p>
            <a:pPr marL="0" marR="0" indent="457200">
              <a:spcBef>
                <a:spcPts val="0"/>
              </a:spcBef>
              <a:spcAft>
                <a:spcPts val="0"/>
              </a:spcAft>
            </a:pPr>
            <a:r>
              <a:rPr lang="en-US" sz="1200" dirty="0" smtClean="0">
                <a:effectLst/>
                <a:latin typeface="Times New Roman"/>
                <a:ea typeface="Times New Roman"/>
              </a:rPr>
              <a:t>  </a:t>
            </a:r>
          </a:p>
          <a:p>
            <a:pPr marL="914400" marR="0">
              <a:spcBef>
                <a:spcPts val="0"/>
              </a:spcBef>
              <a:spcAft>
                <a:spcPts val="0"/>
              </a:spcAft>
            </a:pPr>
            <a:r>
              <a:rPr lang="en-US" sz="1200" b="1" dirty="0" smtClean="0">
                <a:effectLst/>
                <a:latin typeface="Times New Roman"/>
                <a:ea typeface="Times New Roman"/>
              </a:rPr>
              <a:t>Content of a Motion Suggesting Incompetency </a:t>
            </a:r>
          </a:p>
          <a:p>
            <a:pPr marL="1371600" marR="0">
              <a:spcBef>
                <a:spcPts val="0"/>
              </a:spcBef>
              <a:spcAft>
                <a:spcPts val="0"/>
              </a:spcAft>
            </a:pPr>
            <a:r>
              <a:rPr lang="en-US" sz="1200" dirty="0" smtClean="0">
                <a:effectLst/>
                <a:latin typeface="Times New Roman"/>
                <a:ea typeface="Times New Roman"/>
              </a:rPr>
              <a:t>A motion suggesting incompetency to stand trial should assert that the defendant appears to be incompetent to stand trial; that he is unable to consult with counsel with a reasonable degree of rational understanding; </a:t>
            </a:r>
          </a:p>
          <a:p>
            <a:pPr marL="1371600" marR="0">
              <a:spcBef>
                <a:spcPts val="0"/>
              </a:spcBef>
              <a:spcAft>
                <a:spcPts val="0"/>
              </a:spcAft>
            </a:pPr>
            <a:r>
              <a:rPr lang="en-US" sz="1200" dirty="0" smtClean="0">
                <a:effectLst/>
                <a:latin typeface="Times New Roman"/>
                <a:ea typeface="Times New Roman"/>
              </a:rPr>
              <a:t>and/or lacks a rational and factual understanding of the proceedings against him; </a:t>
            </a:r>
          </a:p>
          <a:p>
            <a:pPr marL="1371600" marR="0">
              <a:spcBef>
                <a:spcPts val="0"/>
              </a:spcBef>
              <a:spcAft>
                <a:spcPts val="0"/>
              </a:spcAft>
            </a:pPr>
            <a:r>
              <a:rPr lang="en-US" sz="1200" dirty="0" smtClean="0">
                <a:effectLst/>
                <a:latin typeface="Times New Roman"/>
                <a:ea typeface="Times New Roman"/>
              </a:rPr>
              <a:t>and cannot assist in the preparation of his defense .  </a:t>
            </a:r>
          </a:p>
          <a:p>
            <a:pPr marL="1371600" marR="0">
              <a:spcBef>
                <a:spcPts val="0"/>
              </a:spcBef>
              <a:spcAft>
                <a:spcPts val="0"/>
              </a:spcAft>
            </a:pPr>
            <a:r>
              <a:rPr lang="en-US" sz="1200" dirty="0" smtClean="0">
                <a:effectLst/>
                <a:latin typeface="Times New Roman"/>
                <a:ea typeface="Times New Roman"/>
              </a:rPr>
              <a:t>The motion may be supported by affidavit setting out the facts upon which the suggestion of incompetency is based.  Art. 46B.004(a).  </a:t>
            </a:r>
          </a:p>
          <a:p>
            <a:pPr marL="1371600" marR="0">
              <a:spcBef>
                <a:spcPts val="0"/>
              </a:spcBef>
              <a:spcAft>
                <a:spcPts val="0"/>
              </a:spcAft>
            </a:pPr>
            <a:r>
              <a:rPr lang="en-US" sz="1200" dirty="0" smtClean="0">
                <a:effectLst/>
                <a:latin typeface="Times New Roman"/>
                <a:ea typeface="Times New Roman"/>
              </a:rPr>
              <a:t>The motion should pray for an informal inquiry and a competency evaluation by a qualified expert.   </a:t>
            </a:r>
          </a:p>
          <a:p>
            <a:pPr marL="0" marR="0" indent="457200">
              <a:spcBef>
                <a:spcPts val="0"/>
              </a:spcBef>
              <a:spcAft>
                <a:spcPts val="0"/>
              </a:spcAft>
            </a:pPr>
            <a:endParaRPr lang="en-US" sz="1200" dirty="0" smtClean="0">
              <a:effectLst/>
              <a:latin typeface="Times New Roman"/>
              <a:ea typeface="Times New Roman"/>
            </a:endParaRPr>
          </a:p>
          <a:p>
            <a:pPr marL="457200" marR="0" lvl="0" indent="45720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prstClr val="black"/>
                </a:solidFill>
                <a:effectLst/>
                <a:uLnTx/>
                <a:uFillTx/>
                <a:latin typeface="Times New Roman"/>
                <a:ea typeface="Times New Roman"/>
                <a:cs typeface="+mn-cs"/>
              </a:rPr>
              <a:t>RAISING THE ISSUE BEFORE TRIAL </a:t>
            </a:r>
            <a:r>
              <a:rPr kumimoji="0" lang="en-US" sz="1000" b="0" i="0" u="none" strike="noStrike" kern="1200" cap="none" spc="0" normalizeH="0" baseline="0" noProof="0" dirty="0" smtClean="0">
                <a:ln>
                  <a:noFill/>
                </a:ln>
                <a:solidFill>
                  <a:prstClr val="black"/>
                </a:solidFill>
                <a:effectLst/>
                <a:uLnTx/>
                <a:uFillTx/>
                <a:latin typeface="Times New Roman"/>
                <a:ea typeface="Times New Roman"/>
                <a:cs typeface="+mn-cs"/>
              </a:rPr>
              <a:t>	</a:t>
            </a:r>
          </a:p>
          <a:p>
            <a:pPr marL="137160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Times New Roman"/>
                <a:ea typeface="Times New Roman"/>
                <a:cs typeface="+mn-cs"/>
              </a:rPr>
              <a:t>If the issue of incompetency is raised prior to trial and the court finds there is evidence to support a finding of incompetency to stand trial, </a:t>
            </a:r>
            <a:r>
              <a:rPr kumimoji="0" lang="en-US" sz="1000" b="1" i="0" u="none" strike="noStrike" kern="1200" cap="none" spc="0" normalizeH="0" baseline="0" noProof="0" dirty="0" smtClean="0">
                <a:ln>
                  <a:noFill/>
                </a:ln>
                <a:solidFill>
                  <a:prstClr val="black"/>
                </a:solidFill>
                <a:effectLst/>
                <a:uLnTx/>
                <a:uFillTx/>
                <a:latin typeface="Times New Roman"/>
                <a:ea typeface="Times New Roman"/>
                <a:cs typeface="+mn-cs"/>
              </a:rPr>
              <a:t>the court shall stay all other proceedings in the case</a:t>
            </a:r>
            <a:r>
              <a:rPr kumimoji="0" lang="en-US" sz="1000" b="0" i="0" u="none" strike="noStrike" kern="1200" cap="none" spc="0" normalizeH="0" baseline="0" noProof="0" dirty="0" smtClean="0">
                <a:ln>
                  <a:noFill/>
                </a:ln>
                <a:solidFill>
                  <a:prstClr val="black"/>
                </a:solidFill>
                <a:effectLst/>
                <a:uLnTx/>
                <a:uFillTx/>
                <a:latin typeface="Times New Roman"/>
                <a:ea typeface="Times New Roman"/>
                <a:cs typeface="+mn-cs"/>
              </a:rPr>
              <a:t>. Art. 46B.004(d)</a:t>
            </a:r>
          </a:p>
          <a:p>
            <a:pPr marL="0" marR="0" indent="457200">
              <a:spcBef>
                <a:spcPts val="0"/>
              </a:spcBef>
              <a:spcAft>
                <a:spcPts val="0"/>
              </a:spcAft>
            </a:pPr>
            <a:endParaRPr lang="en-US" sz="1200" b="1" dirty="0" smtClean="0">
              <a:effectLst/>
              <a:latin typeface="Times New Roman"/>
              <a:ea typeface="Times New Roman"/>
            </a:endParaRPr>
          </a:p>
          <a:p>
            <a:pPr marL="0" marR="0" indent="457200">
              <a:spcBef>
                <a:spcPts val="0"/>
              </a:spcBef>
              <a:spcAft>
                <a:spcPts val="0"/>
              </a:spcAft>
            </a:pPr>
            <a:endParaRPr lang="en-US" sz="1200" b="1" dirty="0" smtClean="0">
              <a:effectLst/>
              <a:latin typeface="Times New Roman"/>
              <a:ea typeface="Times New Roman"/>
            </a:endParaRPr>
          </a:p>
          <a:p>
            <a:pPr marL="0" marR="0" indent="457200">
              <a:spcBef>
                <a:spcPts val="0"/>
              </a:spcBef>
              <a:spcAft>
                <a:spcPts val="0"/>
              </a:spcAft>
            </a:pPr>
            <a:r>
              <a:rPr lang="en-US" sz="1200" b="1" dirty="0" smtClean="0">
                <a:effectLst/>
                <a:latin typeface="Times New Roman"/>
                <a:ea typeface="Times New Roman"/>
              </a:rPr>
              <a:t>Raising the Issue During Trial </a:t>
            </a:r>
            <a:r>
              <a:rPr lang="en-US" sz="1200" dirty="0" smtClean="0">
                <a:effectLst/>
                <a:latin typeface="Times New Roman"/>
                <a:ea typeface="Times New Roman"/>
              </a:rPr>
              <a:t>(Article 46B.005(d))</a:t>
            </a:r>
          </a:p>
          <a:p>
            <a:pPr marL="914400" marR="0">
              <a:spcBef>
                <a:spcPts val="0"/>
              </a:spcBef>
              <a:spcAft>
                <a:spcPts val="0"/>
              </a:spcAft>
            </a:pPr>
            <a:r>
              <a:rPr lang="en-US" sz="1200" dirty="0" smtClean="0">
                <a:effectLst/>
                <a:latin typeface="Times New Roman"/>
                <a:ea typeface="Times New Roman"/>
              </a:rPr>
              <a:t>If the issue of the defendant’s incompetency is raised during trial, the court is not required to stay proceedings but can determine the issue at any time before sentencing.  Art. 46B.005(d). </a:t>
            </a:r>
          </a:p>
          <a:p>
            <a:pPr marL="914400" marR="0">
              <a:spcBef>
                <a:spcPts val="0"/>
              </a:spcBef>
              <a:spcAft>
                <a:spcPts val="0"/>
              </a:spcAft>
            </a:pP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The court cannot sentence a defendant who has been found guilty if evidence is presented to the court which would support a finding that the defendant is incompetent to stand trial.  Art. 42.07, Sec. 2 C.C.P.  </a:t>
            </a:r>
          </a:p>
          <a:p>
            <a:pPr marL="914400" marR="0">
              <a:spcBef>
                <a:spcPts val="0"/>
              </a:spcBef>
              <a:spcAft>
                <a:spcPts val="0"/>
              </a:spcAft>
            </a:pP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If the informal inquiry is delayed until after a verdict is reached in the trial on the merits, the court shall determine the issue as soon as reasonably possible after the verdict is returned. Art. 46B.004(d) and Art. 46B.005(d).  </a:t>
            </a:r>
          </a:p>
          <a:p>
            <a:pPr marL="457200" marR="0" indent="457200">
              <a:spcBef>
                <a:spcPts val="0"/>
              </a:spcBef>
              <a:spcAft>
                <a:spcPts val="0"/>
              </a:spcAft>
            </a:pPr>
            <a:endParaRPr lang="en-US" sz="1000" dirty="0" smtClean="0">
              <a:effectLst/>
              <a:latin typeface="Times New Roman"/>
              <a:ea typeface="Times New Roman"/>
            </a:endParaRPr>
          </a:p>
          <a:p>
            <a:pPr marL="0" marR="0">
              <a:spcBef>
                <a:spcPts val="0"/>
              </a:spcBef>
              <a:spcAft>
                <a:spcPts val="0"/>
              </a:spcAft>
            </a:pPr>
            <a:r>
              <a:rPr lang="en-US" sz="1000" dirty="0" smtClean="0">
                <a:effectLst/>
                <a:latin typeface="Times New Roman"/>
                <a:ea typeface="Times New Roman"/>
              </a:rPr>
              <a:t> 	</a:t>
            </a:r>
          </a:p>
          <a:p>
            <a:pPr marL="0" marR="0">
              <a:spcBef>
                <a:spcPts val="0"/>
              </a:spcBef>
              <a:spcAft>
                <a:spcPts val="0"/>
              </a:spcAft>
            </a:pPr>
            <a:r>
              <a:rPr lang="en-US" sz="1000" dirty="0" smtClean="0">
                <a:effectLst/>
                <a:latin typeface="Times New Roman"/>
                <a:ea typeface="Times New Roman"/>
              </a:rPr>
              <a:t>	</a:t>
            </a:r>
            <a:r>
              <a:rPr lang="en-US" sz="1000" b="1" dirty="0" smtClean="0">
                <a:effectLst/>
                <a:latin typeface="Times New Roman"/>
                <a:ea typeface="Times New Roman"/>
              </a:rPr>
              <a:t>The Old Bona Fide Doubt </a:t>
            </a:r>
            <a:r>
              <a:rPr lang="en-US" sz="1000" b="1" dirty="0" err="1" smtClean="0">
                <a:effectLst/>
                <a:latin typeface="Times New Roman"/>
                <a:ea typeface="Times New Roman"/>
              </a:rPr>
              <a:t>Standand</a:t>
            </a:r>
            <a:endParaRPr lang="en-US" sz="1000" b="1"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Under the bona fide doubt standard, when the issue of incompetency was raised, the court was not required to hold an informal inquiry unless the evidence brought to the court’s attention created a bona fide doubt in the judge’s mind as to the defendant’s competency to stand trial.  </a:t>
            </a:r>
            <a:r>
              <a:rPr lang="en-US" sz="1200" u="sng" dirty="0" smtClean="0">
                <a:effectLst/>
                <a:latin typeface="Times New Roman"/>
                <a:ea typeface="Times New Roman"/>
              </a:rPr>
              <a:t>Collier v. State</a:t>
            </a:r>
            <a:r>
              <a:rPr lang="en-US" sz="1200" dirty="0" smtClean="0">
                <a:effectLst/>
                <a:latin typeface="Times New Roman"/>
                <a:ea typeface="Times New Roman"/>
              </a:rPr>
              <a:t>, 959 S.W. 2d 621, 625 (Tex. Crim. App. 1997).</a:t>
            </a:r>
          </a:p>
          <a:p>
            <a:pPr marL="914400" marR="0">
              <a:spcBef>
                <a:spcPts val="0"/>
              </a:spcBef>
              <a:spcAft>
                <a:spcPts val="0"/>
              </a:spcAft>
            </a:pPr>
            <a:r>
              <a:rPr lang="en-US" sz="1200" dirty="0" smtClean="0">
                <a:effectLst/>
                <a:latin typeface="Times New Roman"/>
                <a:ea typeface="Times New Roman"/>
              </a:rPr>
              <a:t> </a:t>
            </a:r>
          </a:p>
          <a:p>
            <a:pPr marL="914400" marR="0">
              <a:spcBef>
                <a:spcPts val="0"/>
              </a:spcBef>
              <a:spcAft>
                <a:spcPts val="0"/>
              </a:spcAft>
            </a:pPr>
            <a:r>
              <a:rPr lang="en-US" sz="1200" b="1" i="1" dirty="0" smtClean="0">
                <a:effectLst/>
                <a:latin typeface="Times New Roman"/>
                <a:ea typeface="Times New Roman"/>
              </a:rPr>
              <a:t>Effective September 1, 2011, subsection (c-1) was added to Article 46B.004 eliminating the bona fide doubt standard, stating that the court need not have a bona fide doubt about a defendant’s competency but must grant an informal inquiry when there is a representation from any credible source that the defendant may be incompetent.    </a:t>
            </a:r>
            <a:endParaRPr lang="en-US" sz="1200" dirty="0" smtClean="0">
              <a:effectLst/>
              <a:latin typeface="Times New Roman"/>
              <a:ea typeface="Times New Roman"/>
            </a:endParaRPr>
          </a:p>
          <a:p>
            <a:pPr marL="914400" marR="0">
              <a:spcBef>
                <a:spcPts val="0"/>
              </a:spcBef>
              <a:spcAft>
                <a:spcPts val="0"/>
              </a:spcAft>
            </a:pPr>
            <a:r>
              <a:rPr lang="en-US" sz="1200" dirty="0" smtClean="0">
                <a:effectLst/>
                <a:latin typeface="Times New Roman"/>
                <a:ea typeface="Times New Roman"/>
              </a:rPr>
              <a:t>    </a:t>
            </a:r>
          </a:p>
          <a:p>
            <a:pPr marL="914400" marR="0">
              <a:spcBef>
                <a:spcPts val="0"/>
              </a:spcBef>
              <a:spcAft>
                <a:spcPts val="0"/>
              </a:spcAft>
            </a:pPr>
            <a:r>
              <a:rPr lang="en-US" sz="1200" dirty="0" smtClean="0">
                <a:effectLst/>
                <a:latin typeface="Times New Roman"/>
                <a:ea typeface="Times New Roman"/>
              </a:rPr>
              <a:t>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A45C8EC-AA65-484F-8A9C-37B2E1616BF4}" type="slidenum">
              <a:rPr lang="en-US" smtClean="0"/>
              <a:t>2</a:t>
            </a:fld>
            <a:endParaRPr lang="en-US"/>
          </a:p>
        </p:txBody>
      </p:sp>
    </p:spTree>
    <p:extLst>
      <p:ext uri="{BB962C8B-B14F-4D97-AF65-F5344CB8AC3E}">
        <p14:creationId xmlns:p14="http://schemas.microsoft.com/office/powerpoint/2010/main" val="179765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spcBef>
                <a:spcPts val="0"/>
              </a:spcBef>
              <a:spcAft>
                <a:spcPts val="0"/>
              </a:spcAft>
            </a:pPr>
            <a:r>
              <a:rPr lang="en-US" sz="1400" dirty="0" smtClean="0">
                <a:effectLst/>
                <a:latin typeface="Times New Roman"/>
                <a:ea typeface="Times New Roman"/>
              </a:rPr>
              <a:t>What is an informal inquiry</a:t>
            </a:r>
          </a:p>
          <a:p>
            <a:pPr marL="0" marR="0" indent="457200">
              <a:spcBef>
                <a:spcPts val="0"/>
              </a:spcBef>
              <a:spcAft>
                <a:spcPts val="0"/>
              </a:spcAft>
            </a:pPr>
            <a:r>
              <a:rPr lang="en-US" sz="1400" dirty="0" smtClean="0">
                <a:effectLst/>
                <a:latin typeface="Times New Roman"/>
                <a:ea typeface="Times New Roman"/>
              </a:rPr>
              <a:t>	An</a:t>
            </a:r>
            <a:r>
              <a:rPr lang="en-US" sz="1400" baseline="0" dirty="0" smtClean="0">
                <a:effectLst/>
                <a:latin typeface="Times New Roman"/>
                <a:ea typeface="Times New Roman"/>
              </a:rPr>
              <a:t> informal inquiry is a hearing where the moving party 	tries to convince the court that there is enough evidence 	of the defendant’s  incompetency to require an evaluation.</a:t>
            </a:r>
            <a:endParaRPr lang="en-US" sz="1400" dirty="0" smtClean="0">
              <a:effectLst/>
              <a:latin typeface="Times New Roman"/>
              <a:ea typeface="Times New Roman"/>
            </a:endParaRPr>
          </a:p>
          <a:p>
            <a:pPr marL="0" marR="0" indent="457200">
              <a:spcBef>
                <a:spcPts val="0"/>
              </a:spcBef>
              <a:spcAft>
                <a:spcPts val="0"/>
              </a:spcAft>
            </a:pPr>
            <a:endParaRPr lang="en-US" sz="1400" dirty="0" smtClean="0">
              <a:effectLst/>
              <a:latin typeface="Times New Roman"/>
              <a:ea typeface="Times New Roman"/>
            </a:endParaRPr>
          </a:p>
          <a:p>
            <a:pPr marL="914400" marR="0">
              <a:spcBef>
                <a:spcPts val="0"/>
              </a:spcBef>
              <a:spcAft>
                <a:spcPts val="0"/>
              </a:spcAft>
            </a:pPr>
            <a:r>
              <a:rPr lang="en-US" sz="1400" dirty="0" smtClean="0">
                <a:effectLst/>
                <a:latin typeface="Times New Roman"/>
                <a:ea typeface="Times New Roman"/>
              </a:rPr>
              <a:t>At an informal inquiry, the court is required to determine whether there is some evidence, a quantity more than none or a scintilla, that may rationally  lead to a conclusion of incompetence.  </a:t>
            </a:r>
            <a:r>
              <a:rPr lang="en-US" sz="1400" u="sng" dirty="0" smtClean="0">
                <a:effectLst/>
                <a:latin typeface="Times New Roman"/>
                <a:ea typeface="Times New Roman"/>
              </a:rPr>
              <a:t>Alcott v. State</a:t>
            </a:r>
            <a:r>
              <a:rPr lang="en-US" sz="1400" dirty="0" smtClean="0">
                <a:effectLst/>
                <a:latin typeface="Times New Roman"/>
                <a:ea typeface="Times New Roman"/>
              </a:rPr>
              <a:t>, 51 S.W. 3d 596, 600 (Tex. Crim. App. 2001).  </a:t>
            </a:r>
          </a:p>
          <a:p>
            <a:pPr marL="914400" marR="0">
              <a:spcBef>
                <a:spcPts val="0"/>
              </a:spcBef>
              <a:spcAft>
                <a:spcPts val="0"/>
              </a:spcAft>
            </a:pPr>
            <a:r>
              <a:rPr lang="en-US" sz="1400" dirty="0" smtClean="0">
                <a:effectLst/>
                <a:latin typeface="Times New Roman"/>
                <a:ea typeface="Times New Roman"/>
              </a:rPr>
              <a:t>In determining whether there is some evidence to support a finding of incompetency, the court is required to consider only evidence tending to show incompetency, putting aside all competing indications of competency.   </a:t>
            </a:r>
            <a:r>
              <a:rPr lang="en-US" sz="1400" u="sng" dirty="0" err="1" smtClean="0">
                <a:effectLst/>
                <a:latin typeface="Times New Roman"/>
                <a:ea typeface="Times New Roman"/>
              </a:rPr>
              <a:t>Sisco</a:t>
            </a:r>
            <a:r>
              <a:rPr lang="en-US" sz="1400" u="sng" dirty="0" smtClean="0">
                <a:effectLst/>
                <a:latin typeface="Times New Roman"/>
                <a:ea typeface="Times New Roman"/>
              </a:rPr>
              <a:t> v. State</a:t>
            </a:r>
            <a:r>
              <a:rPr lang="en-US" sz="1400" dirty="0" smtClean="0">
                <a:effectLst/>
                <a:latin typeface="Times New Roman"/>
                <a:ea typeface="Times New Roman"/>
              </a:rPr>
              <a:t>, 599 S.W.2d 607 (Tex. Crim. App. 1980), </a:t>
            </a:r>
            <a:r>
              <a:rPr lang="en-US" sz="1400" u="sng" dirty="0" smtClean="0">
                <a:effectLst/>
                <a:latin typeface="Times New Roman"/>
                <a:ea typeface="Times New Roman"/>
              </a:rPr>
              <a:t>Moore v. State</a:t>
            </a:r>
            <a:r>
              <a:rPr lang="en-US" sz="1400" dirty="0" smtClean="0">
                <a:effectLst/>
                <a:latin typeface="Times New Roman"/>
                <a:ea typeface="Times New Roman"/>
              </a:rPr>
              <a:t>, 999 S.W. 2d 385, 393 (Tex. Crim. App. 1999) cert. denied, 530 U.S. 1216, 147 L. Ed. 2d 252, 120 S. Ct. 2220 (2000), </a:t>
            </a:r>
            <a:r>
              <a:rPr lang="en-US" sz="1400" u="sng" dirty="0" smtClean="0">
                <a:effectLst/>
                <a:latin typeface="Times New Roman"/>
                <a:ea typeface="Times New Roman"/>
              </a:rPr>
              <a:t>Reed v. State</a:t>
            </a:r>
            <a:r>
              <a:rPr lang="en-US" sz="1400" dirty="0" smtClean="0">
                <a:effectLst/>
                <a:latin typeface="Times New Roman"/>
                <a:ea typeface="Times New Roman"/>
              </a:rPr>
              <a:t>, 112 S.W. 3d 706 (Tex. App.—Houston 14</a:t>
            </a:r>
            <a:r>
              <a:rPr lang="en-US" sz="1400" baseline="30000" dirty="0" smtClean="0">
                <a:effectLst/>
                <a:latin typeface="Times New Roman"/>
                <a:ea typeface="Times New Roman"/>
              </a:rPr>
              <a:t>th</a:t>
            </a:r>
            <a:r>
              <a:rPr lang="en-US" sz="1400" dirty="0" smtClean="0">
                <a:effectLst/>
                <a:latin typeface="Times New Roman"/>
                <a:ea typeface="Times New Roman"/>
              </a:rPr>
              <a:t> Dist. 2003 pet. </a:t>
            </a:r>
            <a:r>
              <a:rPr lang="en-US" sz="1400" dirty="0" err="1" smtClean="0">
                <a:effectLst/>
                <a:latin typeface="Times New Roman"/>
                <a:ea typeface="Times New Roman"/>
              </a:rPr>
              <a:t>ref’d</a:t>
            </a:r>
            <a:r>
              <a:rPr lang="en-US" sz="1400" dirty="0" smtClean="0">
                <a:effectLst/>
                <a:latin typeface="Times New Roman"/>
                <a:ea typeface="Times New Roman"/>
              </a:rPr>
              <a:t>.).  </a:t>
            </a:r>
          </a:p>
          <a:p>
            <a:pPr marL="914400" marR="0">
              <a:spcBef>
                <a:spcPts val="0"/>
              </a:spcBef>
              <a:spcAft>
                <a:spcPts val="0"/>
              </a:spcAft>
            </a:pPr>
            <a:endParaRPr lang="en-US" sz="1400" dirty="0" smtClean="0">
              <a:effectLst/>
              <a:latin typeface="Times New Roman"/>
              <a:ea typeface="Times New Roman"/>
            </a:endParaRPr>
          </a:p>
          <a:p>
            <a:pPr marL="914400" marR="0">
              <a:spcBef>
                <a:spcPts val="0"/>
              </a:spcBef>
              <a:spcAft>
                <a:spcPts val="0"/>
              </a:spcAft>
            </a:pPr>
            <a:r>
              <a:rPr lang="en-US" sz="1400" dirty="0" smtClean="0">
                <a:effectLst/>
                <a:latin typeface="Times New Roman"/>
                <a:ea typeface="Times New Roman"/>
              </a:rPr>
              <a:t>Merely showing that the defendant is mentally ill absent evidence that would support a finding of incompetence does not meet the “some evidence” standard.  </a:t>
            </a:r>
            <a:r>
              <a:rPr lang="en-US" sz="1400" u="sng" dirty="0" smtClean="0">
                <a:effectLst/>
                <a:latin typeface="Times New Roman"/>
                <a:ea typeface="Times New Roman"/>
              </a:rPr>
              <a:t>Mata v. State</a:t>
            </a:r>
            <a:r>
              <a:rPr lang="en-US" sz="1400" dirty="0" smtClean="0">
                <a:effectLst/>
                <a:latin typeface="Times New Roman"/>
                <a:ea typeface="Times New Roman"/>
              </a:rPr>
              <a:t>, 632 S.W. 2d 355 (Tex. Crim. App. 1982).  </a:t>
            </a:r>
          </a:p>
          <a:p>
            <a:pPr marL="457200" marR="0">
              <a:spcBef>
                <a:spcPts val="0"/>
              </a:spcBef>
              <a:spcAft>
                <a:spcPts val="0"/>
              </a:spcAft>
            </a:pPr>
            <a:r>
              <a:rPr lang="en-US" sz="1400" dirty="0" smtClean="0">
                <a:effectLst/>
                <a:latin typeface="Times New Roman"/>
                <a:ea typeface="Times New Roman"/>
              </a:rPr>
              <a:t> </a:t>
            </a:r>
          </a:p>
          <a:p>
            <a:pPr marL="457200" marR="0">
              <a:spcBef>
                <a:spcPts val="0"/>
              </a:spcBef>
              <a:spcAft>
                <a:spcPts val="0"/>
              </a:spcAft>
            </a:pPr>
            <a:r>
              <a:rPr lang="en-US" sz="1400" dirty="0" smtClean="0">
                <a:effectLst/>
                <a:latin typeface="Times New Roman"/>
                <a:ea typeface="Times New Roman"/>
              </a:rPr>
              <a:t>	The</a:t>
            </a:r>
            <a:r>
              <a:rPr lang="en-US" sz="1400" baseline="0" dirty="0" smtClean="0">
                <a:effectLst/>
                <a:latin typeface="Times New Roman"/>
                <a:ea typeface="Times New Roman"/>
              </a:rPr>
              <a:t> Rules of Evidence do not apply at an informal Inquiry</a:t>
            </a:r>
            <a:endParaRPr lang="en-US" sz="1400" dirty="0" smtClean="0">
              <a:effectLst/>
              <a:latin typeface="Times New Roman"/>
              <a:ea typeface="Times New Roman"/>
            </a:endParaRPr>
          </a:p>
          <a:p>
            <a:pPr marL="0" marR="0" lvl="0" indent="0">
              <a:spcBef>
                <a:spcPts val="0"/>
              </a:spcBef>
              <a:spcAft>
                <a:spcPts val="0"/>
              </a:spcAft>
              <a:buFont typeface="+mj-lt"/>
              <a:buNone/>
              <a:tabLst>
                <a:tab pos="685800" algn="l"/>
              </a:tabLst>
            </a:pPr>
            <a:r>
              <a:rPr lang="en-US" sz="1400" dirty="0" smtClean="0">
                <a:effectLst/>
                <a:latin typeface="Times New Roman"/>
                <a:ea typeface="Times New Roman"/>
              </a:rPr>
              <a:t>	 </a:t>
            </a:r>
          </a:p>
          <a:p>
            <a:pPr marL="0" marR="0" lvl="0" indent="0">
              <a:spcBef>
                <a:spcPts val="0"/>
              </a:spcBef>
              <a:spcAft>
                <a:spcPts val="0"/>
              </a:spcAft>
              <a:buFont typeface="+mj-lt"/>
              <a:buNone/>
              <a:tabLst>
                <a:tab pos="685800" algn="l"/>
              </a:tabLst>
            </a:pPr>
            <a:r>
              <a:rPr lang="en-US" sz="1400" dirty="0" smtClean="0">
                <a:effectLst/>
                <a:latin typeface="Times New Roman"/>
                <a:ea typeface="Times New Roman"/>
              </a:rPr>
              <a:t>	Second and Subsequent Informal Inquiries</a:t>
            </a:r>
          </a:p>
          <a:p>
            <a:pPr marL="914400" marR="0">
              <a:spcBef>
                <a:spcPts val="0"/>
              </a:spcBef>
              <a:spcAft>
                <a:spcPts val="0"/>
              </a:spcAft>
            </a:pPr>
            <a:r>
              <a:rPr lang="en-US" sz="1400" dirty="0" smtClean="0">
                <a:effectLst/>
                <a:latin typeface="Times New Roman"/>
                <a:ea typeface="Times New Roman"/>
              </a:rPr>
              <a:t>The court is not required to conduct a second or subsequent informal inquiry unless the movant offers evidence of a change in defendant’s mental condition since the last informal inquiry.  </a:t>
            </a:r>
            <a:r>
              <a:rPr lang="en-US" sz="1400" u="sng" dirty="0" smtClean="0">
                <a:effectLst/>
                <a:latin typeface="Times New Roman"/>
                <a:ea typeface="Times New Roman"/>
              </a:rPr>
              <a:t>Clark v. State</a:t>
            </a:r>
            <a:r>
              <a:rPr lang="en-US" sz="1400" dirty="0" smtClean="0">
                <a:effectLst/>
                <a:latin typeface="Times New Roman"/>
                <a:ea typeface="Times New Roman"/>
              </a:rPr>
              <a:t>, 47 S.W. 3d 211 (Tex. App.—Beaumont 2001, no pet.).</a:t>
            </a:r>
          </a:p>
          <a:p>
            <a:endParaRPr lang="en-US" sz="1400" dirty="0"/>
          </a:p>
        </p:txBody>
      </p:sp>
      <p:sp>
        <p:nvSpPr>
          <p:cNvPr id="4" name="Slide Number Placeholder 3"/>
          <p:cNvSpPr>
            <a:spLocks noGrp="1"/>
          </p:cNvSpPr>
          <p:nvPr>
            <p:ph type="sldNum" sz="quarter" idx="10"/>
          </p:nvPr>
        </p:nvSpPr>
        <p:spPr/>
        <p:txBody>
          <a:bodyPr/>
          <a:lstStyle/>
          <a:p>
            <a:fld id="{8A45C8EC-AA65-484F-8A9C-37B2E1616BF4}" type="slidenum">
              <a:rPr lang="en-US" smtClean="0"/>
              <a:t>3</a:t>
            </a:fld>
            <a:endParaRPr lang="en-US"/>
          </a:p>
        </p:txBody>
      </p:sp>
    </p:spTree>
    <p:extLst>
      <p:ext uri="{BB962C8B-B14F-4D97-AF65-F5344CB8AC3E}">
        <p14:creationId xmlns:p14="http://schemas.microsoft.com/office/powerpoint/2010/main" val="2003369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Font typeface="+mj-lt"/>
              <a:buNone/>
              <a:tabLst>
                <a:tab pos="457200" algn="l"/>
              </a:tabLst>
            </a:pPr>
            <a:r>
              <a:rPr lang="en-US" sz="1200" dirty="0" smtClean="0">
                <a:effectLst/>
                <a:latin typeface="Times New Roman"/>
                <a:ea typeface="Times New Roman"/>
              </a:rPr>
              <a:t>Basis for Evaluation for Competency to Stand Trial</a:t>
            </a:r>
          </a:p>
          <a:p>
            <a:pPr marL="457200" marR="0">
              <a:spcBef>
                <a:spcPts val="0"/>
              </a:spcBef>
              <a:spcAft>
                <a:spcPts val="0"/>
              </a:spcAft>
            </a:pPr>
            <a:r>
              <a:rPr lang="en-US" sz="1200" dirty="0" smtClean="0">
                <a:effectLst/>
                <a:latin typeface="Times New Roman"/>
                <a:ea typeface="Times New Roman"/>
              </a:rPr>
              <a:t> If the court finds there is some evidence to indicate that the defendant is incompetent to stand trial, the court is required to order an examination of the defendant by one or more qualified experts to determine whether the defendant is incompetent to stand trial.  	Art. 46B.021(b).</a:t>
            </a:r>
          </a:p>
          <a:p>
            <a:pPr marL="0" marR="0" lvl="0" indent="0">
              <a:spcBef>
                <a:spcPts val="0"/>
              </a:spcBef>
              <a:spcAft>
                <a:spcPts val="0"/>
              </a:spcAft>
              <a:buFont typeface="+mj-lt"/>
              <a:buNone/>
              <a:tabLst>
                <a:tab pos="685800" algn="l"/>
              </a:tabLst>
            </a:pPr>
            <a:endParaRPr lang="en-US" sz="1200" dirty="0" smtClean="0">
              <a:effectLst/>
              <a:latin typeface="Times New Roman"/>
              <a:ea typeface="Times New Roman"/>
            </a:endParaRPr>
          </a:p>
          <a:p>
            <a:pPr marL="0" marR="0" lvl="0" indent="0">
              <a:spcBef>
                <a:spcPts val="0"/>
              </a:spcBef>
              <a:spcAft>
                <a:spcPts val="0"/>
              </a:spcAft>
              <a:buFont typeface="+mj-lt"/>
              <a:buNone/>
              <a:tabLst>
                <a:tab pos="685800" algn="l"/>
              </a:tabLst>
            </a:pPr>
            <a:r>
              <a:rPr lang="en-US" sz="1200" dirty="0" smtClean="0">
                <a:effectLst/>
                <a:latin typeface="Times New Roman"/>
                <a:ea typeface="Times New Roman"/>
              </a:rPr>
              <a:t>Psychiatrists’ Qualifications As Experts Under 46B.022(a) and (b)</a:t>
            </a:r>
          </a:p>
          <a:p>
            <a:pPr marL="0" marR="0" lvl="0" indent="0">
              <a:spcBef>
                <a:spcPts val="0"/>
              </a:spcBef>
              <a:spcAft>
                <a:spcPts val="0"/>
              </a:spcAft>
              <a:buFont typeface="+mj-lt"/>
              <a:buNone/>
              <a:tabLst>
                <a:tab pos="685800" algn="l"/>
              </a:tabLst>
            </a:pPr>
            <a:r>
              <a:rPr lang="en-US" sz="1200" dirty="0" smtClean="0">
                <a:effectLst/>
                <a:latin typeface="Times New Roman"/>
                <a:ea typeface="Times New Roman"/>
              </a:rPr>
              <a:t>	To qualify as an expert under Chapter 46B., a psychiatrist 	must be licensed as a physician in the State of  	Texas and </a:t>
            </a:r>
          </a:p>
          <a:p>
            <a:pPr marL="742950" marR="0" lvl="1" indent="-285750">
              <a:spcBef>
                <a:spcPts val="0"/>
              </a:spcBef>
              <a:spcAft>
                <a:spcPts val="0"/>
              </a:spcAft>
              <a:buFont typeface="Symbol"/>
              <a:buChar char=""/>
              <a:tabLst>
                <a:tab pos="1143000" algn="l"/>
              </a:tabLst>
            </a:pPr>
            <a:r>
              <a:rPr lang="en-US" sz="1200" dirty="0" smtClean="0">
                <a:effectLst/>
                <a:latin typeface="Times New Roman"/>
                <a:ea typeface="Times New Roman"/>
              </a:rPr>
              <a:t>Be certified by the American Board of Psychiatry and Neurology with added or special qualifications in forensic psychiatry or</a:t>
            </a:r>
          </a:p>
          <a:p>
            <a:pPr marL="742950" marR="0" lvl="1" indent="-285750">
              <a:spcBef>
                <a:spcPts val="0"/>
              </a:spcBef>
              <a:spcAft>
                <a:spcPts val="0"/>
              </a:spcAft>
              <a:buFont typeface="Symbol"/>
              <a:buChar char=""/>
              <a:tabLst>
                <a:tab pos="1143000" algn="l"/>
              </a:tabLst>
            </a:pPr>
            <a:r>
              <a:rPr lang="en-US" sz="1200" dirty="0" smtClean="0">
                <a:effectLst/>
                <a:latin typeface="Times New Roman"/>
                <a:ea typeface="Times New Roman"/>
              </a:rPr>
              <a:t>Have at least 24 hours of specialized training relating to competency or sanity evaluations and</a:t>
            </a:r>
          </a:p>
          <a:p>
            <a:pPr marL="742950" marR="0" lvl="1" indent="-285750">
              <a:spcBef>
                <a:spcPts val="0"/>
              </a:spcBef>
              <a:spcAft>
                <a:spcPts val="0"/>
              </a:spcAft>
              <a:buFont typeface="Symbol"/>
              <a:buChar char=""/>
              <a:tabLst>
                <a:tab pos="1143000" algn="l"/>
              </a:tabLst>
            </a:pPr>
            <a:r>
              <a:rPr lang="en-US" sz="1200" dirty="0" smtClean="0">
                <a:effectLst/>
                <a:latin typeface="Times New Roman"/>
                <a:ea typeface="Times New Roman"/>
              </a:rPr>
              <a:t>At least eight hours of continuing education relating to forensic evaluations, completed in the 12 months preceding the appointment.</a:t>
            </a:r>
          </a:p>
          <a:p>
            <a:pPr marL="457200" marR="0" lvl="1" indent="0">
              <a:spcBef>
                <a:spcPts val="0"/>
              </a:spcBef>
              <a:spcAft>
                <a:spcPts val="0"/>
              </a:spcAft>
              <a:buFont typeface="Symbol"/>
              <a:buNone/>
              <a:tabLst>
                <a:tab pos="1143000" algn="l"/>
              </a:tabLst>
            </a:pPr>
            <a:r>
              <a:rPr lang="en-US" sz="1200" dirty="0" smtClean="0">
                <a:effectLst/>
                <a:latin typeface="Times New Roman"/>
                <a:ea typeface="Times New Roman"/>
              </a:rPr>
              <a:t>Psychologists’ Qualifications As Experts Under 46B.022(a) and (b)</a:t>
            </a:r>
          </a:p>
          <a:p>
            <a:pPr marL="914400" marR="0">
              <a:spcBef>
                <a:spcPts val="0"/>
              </a:spcBef>
              <a:spcAft>
                <a:spcPts val="0"/>
              </a:spcAft>
            </a:pPr>
            <a:r>
              <a:rPr lang="en-US" sz="1200" dirty="0" smtClean="0">
                <a:effectLst/>
                <a:latin typeface="Times New Roman"/>
                <a:ea typeface="Times New Roman"/>
              </a:rPr>
              <a:t>To qualify as an expert under Chapter 46B., a psychologist must have a doctoral degree in psychology, be a psychologist licensed in the State of  Texas and:</a:t>
            </a:r>
          </a:p>
          <a:p>
            <a:pPr marL="457200" marR="0" lvl="1" indent="0">
              <a:spcBef>
                <a:spcPts val="0"/>
              </a:spcBef>
              <a:spcAft>
                <a:spcPts val="0"/>
              </a:spcAft>
              <a:buFont typeface="Symbol"/>
              <a:buNone/>
              <a:tabLst>
                <a:tab pos="1143000" algn="l"/>
              </a:tabLst>
            </a:pPr>
            <a:r>
              <a:rPr lang="en-US" sz="1200" dirty="0" smtClean="0">
                <a:effectLst/>
                <a:latin typeface="Times New Roman"/>
                <a:ea typeface="Times New Roman"/>
              </a:rPr>
              <a:t>	Be certified by the American Board of  Professional 	Psychology in forensic psychology or</a:t>
            </a:r>
          </a:p>
          <a:p>
            <a:pPr marL="457200" marR="0" lvl="1" indent="0">
              <a:spcBef>
                <a:spcPts val="0"/>
              </a:spcBef>
              <a:spcAft>
                <a:spcPts val="0"/>
              </a:spcAft>
              <a:buFont typeface="Symbol"/>
              <a:buNone/>
              <a:tabLst>
                <a:tab pos="1143000" algn="l"/>
              </a:tabLst>
            </a:pPr>
            <a:r>
              <a:rPr lang="en-US" sz="1200" dirty="0" smtClean="0">
                <a:effectLst/>
                <a:latin typeface="Times New Roman"/>
                <a:ea typeface="Times New Roman"/>
              </a:rPr>
              <a:t>	</a:t>
            </a:r>
          </a:p>
          <a:p>
            <a:pPr marL="457200" marR="0" lvl="1" indent="0">
              <a:spcBef>
                <a:spcPts val="0"/>
              </a:spcBef>
              <a:spcAft>
                <a:spcPts val="0"/>
              </a:spcAft>
              <a:buFont typeface="Symbol"/>
              <a:buNone/>
              <a:tabLst>
                <a:tab pos="1143000" algn="l"/>
              </a:tabLst>
            </a:pPr>
            <a:r>
              <a:rPr lang="en-US" sz="1200" dirty="0" smtClean="0">
                <a:effectLst/>
                <a:latin typeface="Times New Roman"/>
                <a:ea typeface="Times New Roman"/>
              </a:rPr>
              <a:t>	Have at least 24 hours of specialized training relating 	to competency or sanity evaluations and</a:t>
            </a:r>
          </a:p>
          <a:p>
            <a:pPr marL="457200" marR="0" lvl="1" indent="0">
              <a:spcBef>
                <a:spcPts val="0"/>
              </a:spcBef>
              <a:spcAft>
                <a:spcPts val="0"/>
              </a:spcAft>
              <a:buFont typeface="Symbol"/>
              <a:buNone/>
              <a:tabLst>
                <a:tab pos="1143000" algn="l"/>
              </a:tabLst>
            </a:pPr>
            <a:r>
              <a:rPr lang="en-US" sz="1200" dirty="0" smtClean="0">
                <a:effectLst/>
                <a:latin typeface="Times New Roman"/>
                <a:ea typeface="Times New Roman"/>
              </a:rPr>
              <a:t>	</a:t>
            </a:r>
          </a:p>
          <a:p>
            <a:pPr marL="457200" marR="0" lvl="1" indent="0">
              <a:spcBef>
                <a:spcPts val="0"/>
              </a:spcBef>
              <a:spcAft>
                <a:spcPts val="0"/>
              </a:spcAft>
              <a:buFont typeface="Symbol"/>
              <a:buNone/>
              <a:tabLst>
                <a:tab pos="1143000" algn="l"/>
              </a:tabLst>
            </a:pPr>
            <a:r>
              <a:rPr lang="en-US" sz="1200" dirty="0" smtClean="0">
                <a:effectLst/>
                <a:latin typeface="Times New Roman"/>
                <a:ea typeface="Times New Roman"/>
              </a:rPr>
              <a:t>	At least eight hours of continuing education relating to 	forensic evaluations, completed in the 12 	months preceding the appointment.  </a:t>
            </a:r>
          </a:p>
          <a:p>
            <a:pPr marL="0" marR="0" indent="457200">
              <a:spcBef>
                <a:spcPts val="0"/>
              </a:spcBef>
              <a:spcAft>
                <a:spcPts val="0"/>
              </a:spcAft>
            </a:pPr>
            <a:endParaRPr lang="en-US" sz="1200" dirty="0" smtClean="0">
              <a:effectLst/>
              <a:latin typeface="Times New Roman"/>
              <a:ea typeface="Times New Roman"/>
            </a:endParaRPr>
          </a:p>
          <a:p>
            <a:pPr marL="0" marR="0" indent="457200">
              <a:spcBef>
                <a:spcPts val="0"/>
              </a:spcBef>
              <a:spcAft>
                <a:spcPts val="0"/>
              </a:spcAft>
            </a:pPr>
            <a:r>
              <a:rPr lang="en-US" sz="1200" dirty="0" smtClean="0">
                <a:effectLst/>
                <a:latin typeface="Times New Roman"/>
                <a:ea typeface="Times New Roman"/>
              </a:rPr>
              <a:t>Appointment of Experts Who Lack 46B.022 Qualifications</a:t>
            </a:r>
          </a:p>
          <a:p>
            <a:pPr marL="914400" marR="0">
              <a:spcBef>
                <a:spcPts val="0"/>
              </a:spcBef>
              <a:spcAft>
                <a:spcPts val="0"/>
              </a:spcAft>
            </a:pPr>
            <a:r>
              <a:rPr lang="en-US" sz="1200" dirty="0" smtClean="0">
                <a:effectLst/>
                <a:latin typeface="Times New Roman"/>
                <a:ea typeface="Times New Roman"/>
              </a:rPr>
              <a:t>Article 46B.022(c) provides that if exigent circumstances so require, the court can appoint a psychiatrist or psychologist not otherwise qualified under Art. 46B.022(a) and (b), basing the appointment on the professional training or experience of that individual which gives him or her specialized expertise to examine the defendant that would not ordinarily be possessed by a psychiatrist or psychologist who meets the requirements of Subsections (a) and (b) of Article 46B.022.</a:t>
            </a:r>
          </a:p>
          <a:p>
            <a:pPr marL="0" marR="0">
              <a:spcBef>
                <a:spcPts val="0"/>
              </a:spcBef>
              <a:spcAft>
                <a:spcPts val="0"/>
              </a:spcAft>
            </a:pPr>
            <a:r>
              <a:rPr lang="en-US" sz="1200" dirty="0" smtClean="0">
                <a:effectLst/>
                <a:latin typeface="Times New Roman"/>
                <a:ea typeface="Times New Roman"/>
              </a:rPr>
              <a:t> </a:t>
            </a:r>
          </a:p>
          <a:p>
            <a:pPr marL="0" marR="0" indent="457200">
              <a:spcBef>
                <a:spcPts val="0"/>
              </a:spcBef>
              <a:spcAft>
                <a:spcPts val="0"/>
              </a:spcAft>
            </a:pPr>
            <a:r>
              <a:rPr lang="en-US" sz="1200" dirty="0" smtClean="0">
                <a:effectLst/>
                <a:latin typeface="Times New Roman"/>
                <a:ea typeface="Times New Roman"/>
              </a:rPr>
              <a:t> </a:t>
            </a:r>
          </a:p>
          <a:p>
            <a:endParaRPr lang="en-US" dirty="0"/>
          </a:p>
        </p:txBody>
      </p:sp>
      <p:sp>
        <p:nvSpPr>
          <p:cNvPr id="4" name="Slide Number Placeholder 3"/>
          <p:cNvSpPr>
            <a:spLocks noGrp="1"/>
          </p:cNvSpPr>
          <p:nvPr>
            <p:ph type="sldNum" sz="quarter" idx="10"/>
          </p:nvPr>
        </p:nvSpPr>
        <p:spPr/>
        <p:txBody>
          <a:bodyPr/>
          <a:lstStyle/>
          <a:p>
            <a:fld id="{8A45C8EC-AA65-484F-8A9C-37B2E1616BF4}" type="slidenum">
              <a:rPr lang="en-US" smtClean="0"/>
              <a:t>4</a:t>
            </a:fld>
            <a:endParaRPr lang="en-US"/>
          </a:p>
        </p:txBody>
      </p:sp>
    </p:spTree>
    <p:extLst>
      <p:ext uri="{BB962C8B-B14F-4D97-AF65-F5344CB8AC3E}">
        <p14:creationId xmlns:p14="http://schemas.microsoft.com/office/powerpoint/2010/main" val="4188574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spcBef>
                <a:spcPts val="0"/>
              </a:spcBef>
              <a:spcAft>
                <a:spcPts val="0"/>
              </a:spcAft>
            </a:pPr>
            <a:r>
              <a:rPr lang="en-US" sz="1200" b="1" dirty="0" smtClean="0">
                <a:effectLst/>
                <a:latin typeface="Times New Roman"/>
                <a:ea typeface="Times New Roman"/>
              </a:rPr>
              <a:t>Factors Experts Must Consider in Evaluating Defendants Art. 46B.024</a:t>
            </a:r>
            <a:r>
              <a:rPr lang="en-US" sz="1200" dirty="0" smtClean="0">
                <a:effectLst/>
                <a:latin typeface="Times New Roman"/>
                <a:ea typeface="Times New Roman"/>
              </a:rPr>
              <a:t>	</a:t>
            </a:r>
          </a:p>
          <a:p>
            <a:pPr marL="0" marR="0" indent="457200">
              <a:spcBef>
                <a:spcPts val="0"/>
              </a:spcBef>
              <a:spcAft>
                <a:spcPts val="0"/>
              </a:spcAft>
            </a:pPr>
            <a:r>
              <a:rPr lang="en-US" sz="1200" dirty="0" smtClean="0">
                <a:effectLst/>
                <a:latin typeface="Times New Roman"/>
                <a:ea typeface="Times New Roman"/>
              </a:rPr>
              <a:t>The capacity of the defendant during criminal proceedings to:</a:t>
            </a:r>
          </a:p>
          <a:p>
            <a:pPr marL="800100" marR="0" lvl="1" indent="-342900">
              <a:spcBef>
                <a:spcPts val="0"/>
              </a:spcBef>
              <a:spcAft>
                <a:spcPts val="0"/>
              </a:spcAft>
              <a:buFont typeface="Symbol"/>
              <a:buChar char=""/>
            </a:pPr>
            <a:r>
              <a:rPr lang="en-US" sz="1200" dirty="0" smtClean="0">
                <a:effectLst/>
                <a:latin typeface="Times New Roman"/>
                <a:ea typeface="Times New Roman"/>
              </a:rPr>
              <a:t>Rationally understand the charges against him</a:t>
            </a:r>
          </a:p>
          <a:p>
            <a:pPr marL="800100" marR="0" lvl="1" indent="-342900">
              <a:spcBef>
                <a:spcPts val="0"/>
              </a:spcBef>
              <a:spcAft>
                <a:spcPts val="0"/>
              </a:spcAft>
              <a:buFont typeface="Symbol"/>
              <a:buChar char=""/>
            </a:pPr>
            <a:r>
              <a:rPr lang="en-US" sz="1200" dirty="0" smtClean="0">
                <a:effectLst/>
                <a:latin typeface="Times New Roman"/>
                <a:ea typeface="Times New Roman"/>
              </a:rPr>
              <a:t>Rationally understand the potential consequences of the pending criminal proceedings</a:t>
            </a:r>
          </a:p>
          <a:p>
            <a:pPr marL="800100" marR="0" lvl="1" indent="-342900">
              <a:spcBef>
                <a:spcPts val="0"/>
              </a:spcBef>
              <a:spcAft>
                <a:spcPts val="0"/>
              </a:spcAft>
              <a:buFont typeface="Symbol"/>
              <a:buChar char=""/>
            </a:pPr>
            <a:r>
              <a:rPr lang="en-US" sz="1200" dirty="0" smtClean="0">
                <a:effectLst/>
                <a:latin typeface="Times New Roman"/>
                <a:ea typeface="Times New Roman"/>
              </a:rPr>
              <a:t>Disclose to counsel pertinent facts, events and states of mind </a:t>
            </a:r>
          </a:p>
          <a:p>
            <a:pPr marL="800100" marR="0" lvl="1" indent="-342900">
              <a:spcBef>
                <a:spcPts val="0"/>
              </a:spcBef>
              <a:spcAft>
                <a:spcPts val="0"/>
              </a:spcAft>
              <a:buFont typeface="Symbol"/>
              <a:buChar char=""/>
            </a:pPr>
            <a:r>
              <a:rPr lang="en-US" sz="1200" dirty="0" smtClean="0">
                <a:effectLst/>
                <a:latin typeface="Times New Roman"/>
                <a:ea typeface="Times New Roman"/>
              </a:rPr>
              <a:t>Engage in a reasoned choice of legal strategies and options</a:t>
            </a:r>
          </a:p>
          <a:p>
            <a:pPr marL="800100" marR="0" lvl="1" indent="-342900">
              <a:spcBef>
                <a:spcPts val="0"/>
              </a:spcBef>
              <a:spcAft>
                <a:spcPts val="0"/>
              </a:spcAft>
              <a:buFont typeface="Symbol"/>
              <a:buChar char=""/>
            </a:pPr>
            <a:r>
              <a:rPr lang="en-US" sz="1200" dirty="0" smtClean="0">
                <a:effectLst/>
                <a:latin typeface="Times New Roman"/>
                <a:ea typeface="Times New Roman"/>
              </a:rPr>
              <a:t>understand the adversarial nature of the criminal proceedings</a:t>
            </a:r>
          </a:p>
          <a:p>
            <a:pPr marL="800100" marR="0" lvl="1" indent="-342900">
              <a:spcBef>
                <a:spcPts val="0"/>
              </a:spcBef>
              <a:spcAft>
                <a:spcPts val="0"/>
              </a:spcAft>
              <a:buFont typeface="Symbol"/>
              <a:buChar char=""/>
            </a:pPr>
            <a:r>
              <a:rPr lang="en-US" sz="1200" dirty="0" smtClean="0">
                <a:effectLst/>
                <a:latin typeface="Times New Roman"/>
                <a:ea typeface="Times New Roman"/>
              </a:rPr>
              <a:t>exhibit appropriate courtroom behavior; and</a:t>
            </a:r>
          </a:p>
          <a:p>
            <a:pPr marL="800100" marR="0" lvl="1" indent="-342900">
              <a:spcBef>
                <a:spcPts val="0"/>
              </a:spcBef>
              <a:spcAft>
                <a:spcPts val="0"/>
              </a:spcAft>
              <a:buFont typeface="Symbol"/>
              <a:buChar char=""/>
            </a:pPr>
            <a:r>
              <a:rPr lang="en-US" sz="1200" dirty="0" smtClean="0">
                <a:effectLst/>
                <a:latin typeface="Times New Roman"/>
                <a:ea typeface="Times New Roman"/>
              </a:rPr>
              <a:t>testify</a:t>
            </a:r>
          </a:p>
          <a:p>
            <a:pPr marL="0" marR="0" lvl="0" indent="0">
              <a:spcBef>
                <a:spcPts val="0"/>
              </a:spcBef>
              <a:spcAft>
                <a:spcPts val="0"/>
              </a:spcAft>
              <a:buFont typeface="+mj-lt"/>
              <a:buNone/>
            </a:pPr>
            <a:r>
              <a:rPr lang="en-US" sz="1200" dirty="0" smtClean="0">
                <a:effectLst/>
                <a:latin typeface="Times New Roman"/>
                <a:ea typeface="Times New Roman"/>
              </a:rPr>
              <a:t>	</a:t>
            </a:r>
          </a:p>
          <a:p>
            <a:pPr marL="0" marR="0" lvl="0" indent="0">
              <a:spcBef>
                <a:spcPts val="0"/>
              </a:spcBef>
              <a:spcAft>
                <a:spcPts val="0"/>
              </a:spcAft>
              <a:buFont typeface="+mj-lt"/>
              <a:buNone/>
            </a:pPr>
            <a:r>
              <a:rPr lang="en-US" sz="1200" dirty="0" smtClean="0">
                <a:effectLst/>
                <a:latin typeface="Times New Roman"/>
                <a:ea typeface="Times New Roman"/>
              </a:rPr>
              <a:t>As supported by current indications and the defendant’s personal history, whether the defendant:</a:t>
            </a:r>
          </a:p>
          <a:p>
            <a:pPr marL="342900" marR="0" lvl="0" indent="-342900">
              <a:spcBef>
                <a:spcPts val="0"/>
              </a:spcBef>
              <a:spcAft>
                <a:spcPts val="0"/>
              </a:spcAft>
              <a:buFont typeface="Symbol"/>
              <a:buChar char=""/>
            </a:pPr>
            <a:r>
              <a:rPr lang="en-US" sz="1200" dirty="0" smtClean="0">
                <a:effectLst/>
                <a:latin typeface="Times New Roman"/>
                <a:ea typeface="Times New Roman"/>
              </a:rPr>
              <a:t>has a diagnosable mental illness or </a:t>
            </a:r>
          </a:p>
          <a:p>
            <a:pPr marL="342900" marR="0" lvl="0" indent="-342900">
              <a:spcBef>
                <a:spcPts val="0"/>
              </a:spcBef>
              <a:spcAft>
                <a:spcPts val="0"/>
              </a:spcAft>
              <a:buFont typeface="Symbol"/>
              <a:buChar char=""/>
            </a:pPr>
            <a:r>
              <a:rPr lang="en-US" sz="1200" dirty="0" smtClean="0">
                <a:effectLst/>
                <a:latin typeface="Times New Roman"/>
                <a:ea typeface="Times New Roman"/>
              </a:rPr>
              <a:t>is a person with mental retardation</a:t>
            </a:r>
          </a:p>
          <a:p>
            <a:pPr marL="0" marR="0" lvl="0" indent="0">
              <a:spcBef>
                <a:spcPts val="0"/>
              </a:spcBef>
              <a:spcAft>
                <a:spcPts val="0"/>
              </a:spcAft>
              <a:buFont typeface="+mj-lt"/>
              <a:buNone/>
            </a:pPr>
            <a:endParaRPr lang="en-US" sz="1200" dirty="0" smtClean="0">
              <a:effectLst/>
              <a:latin typeface="Times New Roman"/>
              <a:ea typeface="Times New Roman"/>
            </a:endParaRPr>
          </a:p>
          <a:p>
            <a:pPr marL="0" marR="0" lvl="0" indent="0">
              <a:spcBef>
                <a:spcPts val="0"/>
              </a:spcBef>
              <a:spcAft>
                <a:spcPts val="0"/>
              </a:spcAft>
              <a:buFont typeface="+mj-lt"/>
              <a:buNone/>
            </a:pPr>
            <a:r>
              <a:rPr lang="en-US" sz="1200" dirty="0" smtClean="0">
                <a:effectLst/>
                <a:latin typeface="Times New Roman"/>
                <a:ea typeface="Times New Roman"/>
              </a:rPr>
              <a:t>Whether the identified condition has lasted or is expected to last continuously for at least one year</a:t>
            </a:r>
          </a:p>
          <a:p>
            <a:pPr marL="0" marR="0" lvl="0" indent="0">
              <a:spcBef>
                <a:spcPts val="0"/>
              </a:spcBef>
              <a:spcAft>
                <a:spcPts val="0"/>
              </a:spcAft>
              <a:buFont typeface="+mj-lt"/>
              <a:buNone/>
            </a:pPr>
            <a:endParaRPr lang="en-US" sz="1200" dirty="0" smtClean="0">
              <a:effectLst/>
              <a:latin typeface="Times New Roman"/>
              <a:ea typeface="Times New Roman"/>
            </a:endParaRPr>
          </a:p>
          <a:p>
            <a:pPr marL="0" marR="0" lvl="0" indent="0">
              <a:spcBef>
                <a:spcPts val="0"/>
              </a:spcBef>
              <a:spcAft>
                <a:spcPts val="0"/>
              </a:spcAft>
              <a:buFont typeface="+mj-lt"/>
              <a:buNone/>
            </a:pPr>
            <a:r>
              <a:rPr lang="en-US" sz="1200" dirty="0" smtClean="0">
                <a:effectLst/>
                <a:latin typeface="Times New Roman"/>
                <a:ea typeface="Times New Roman"/>
              </a:rPr>
              <a:t>The degree of impairment resulting from the mental illness or mental retardation, if existent, and the specific impact on the defendant’s capacity to engage with counsel in a reasonable and rational manner; and</a:t>
            </a:r>
          </a:p>
          <a:p>
            <a:pPr marL="0" marR="0" lvl="0" indent="0">
              <a:spcBef>
                <a:spcPts val="0"/>
              </a:spcBef>
              <a:spcAft>
                <a:spcPts val="0"/>
              </a:spcAft>
              <a:buFont typeface="+mj-lt"/>
              <a:buNone/>
            </a:pPr>
            <a:r>
              <a:rPr lang="en-US" sz="1200" dirty="0" smtClean="0">
                <a:effectLst/>
                <a:latin typeface="Times New Roman"/>
                <a:ea typeface="Times New Roman"/>
              </a:rPr>
              <a:t>If the defendant is taking psychoactive or other medication:</a:t>
            </a:r>
          </a:p>
          <a:p>
            <a:pPr marL="742950" marR="0" lvl="1" indent="-285750">
              <a:spcBef>
                <a:spcPts val="0"/>
              </a:spcBef>
              <a:spcAft>
                <a:spcPts val="0"/>
              </a:spcAft>
              <a:buFont typeface="+mj-lt"/>
              <a:buAutoNum type="alphaLcPeriod"/>
            </a:pPr>
            <a:r>
              <a:rPr lang="en-US" sz="1200" dirty="0" smtClean="0">
                <a:effectLst/>
                <a:latin typeface="Times New Roman"/>
                <a:ea typeface="Times New Roman"/>
              </a:rPr>
              <a:t>whether the medication is necessary to maintain the defendant’s competency; and</a:t>
            </a:r>
          </a:p>
          <a:p>
            <a:pPr marL="742950" marR="0" lvl="1" indent="-285750">
              <a:spcBef>
                <a:spcPts val="0"/>
              </a:spcBef>
              <a:spcAft>
                <a:spcPts val="0"/>
              </a:spcAft>
              <a:buFont typeface="+mj-lt"/>
              <a:buAutoNum type="alphaLcPeriod"/>
            </a:pPr>
            <a:r>
              <a:rPr lang="en-US" sz="1200" dirty="0" smtClean="0">
                <a:effectLst/>
                <a:latin typeface="Times New Roman"/>
                <a:ea typeface="Times New Roman"/>
              </a:rPr>
              <a:t>the effect, if any, of the medication on the defendant’s appearance, demeanor, or ability to participate in the proceedings.</a:t>
            </a:r>
          </a:p>
          <a:p>
            <a:pPr marL="0" marR="0" indent="457200">
              <a:spcBef>
                <a:spcPts val="0"/>
              </a:spcBef>
              <a:spcAft>
                <a:spcPts val="0"/>
              </a:spcAft>
            </a:pPr>
            <a:r>
              <a:rPr lang="en-US" sz="1200" dirty="0" smtClean="0">
                <a:effectLst/>
                <a:latin typeface="Times New Roman"/>
                <a:ea typeface="Times New Roman"/>
              </a:rPr>
              <a:t> </a:t>
            </a:r>
          </a:p>
        </p:txBody>
      </p:sp>
      <p:sp>
        <p:nvSpPr>
          <p:cNvPr id="4" name="Slide Number Placeholder 3"/>
          <p:cNvSpPr>
            <a:spLocks noGrp="1"/>
          </p:cNvSpPr>
          <p:nvPr>
            <p:ph type="sldNum" sz="quarter" idx="10"/>
          </p:nvPr>
        </p:nvSpPr>
        <p:spPr/>
        <p:txBody>
          <a:bodyPr/>
          <a:lstStyle/>
          <a:p>
            <a:fld id="{8A45C8EC-AA65-484F-8A9C-37B2E1616BF4}" type="slidenum">
              <a:rPr lang="en-US" smtClean="0"/>
              <a:t>5</a:t>
            </a:fld>
            <a:endParaRPr lang="en-US"/>
          </a:p>
        </p:txBody>
      </p:sp>
    </p:spTree>
    <p:extLst>
      <p:ext uri="{BB962C8B-B14F-4D97-AF65-F5344CB8AC3E}">
        <p14:creationId xmlns:p14="http://schemas.microsoft.com/office/powerpoint/2010/main" val="325041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spcBef>
                <a:spcPts val="0"/>
              </a:spcBef>
              <a:spcAft>
                <a:spcPts val="0"/>
              </a:spcAft>
            </a:pPr>
            <a:r>
              <a:rPr lang="en-US" sz="1200" b="1" dirty="0" smtClean="0">
                <a:effectLst/>
                <a:latin typeface="Times New Roman"/>
                <a:ea typeface="Times New Roman"/>
              </a:rPr>
              <a:t>The Expert’s Report Art. 46B.025 C.C.P</a:t>
            </a:r>
            <a:r>
              <a:rPr lang="en-US" sz="1200" dirty="0" smtClean="0">
                <a:effectLst/>
                <a:latin typeface="Times New Roman"/>
                <a:ea typeface="Times New Roman"/>
              </a:rPr>
              <a:t>.</a:t>
            </a:r>
          </a:p>
          <a:p>
            <a:pPr marL="0" marR="0" indent="457200">
              <a:spcBef>
                <a:spcPts val="0"/>
              </a:spcBef>
              <a:spcAft>
                <a:spcPts val="0"/>
              </a:spcAft>
            </a:pPr>
            <a:r>
              <a:rPr lang="en-US" sz="1200" dirty="0" smtClean="0">
                <a:effectLst/>
                <a:latin typeface="Times New Roman"/>
                <a:ea typeface="Times New Roman"/>
              </a:rPr>
              <a:t>Required Contents:</a:t>
            </a:r>
          </a:p>
          <a:p>
            <a:pPr marL="800100" marR="0" lvl="1" indent="-342900">
              <a:spcBef>
                <a:spcPts val="0"/>
              </a:spcBef>
              <a:spcAft>
                <a:spcPts val="0"/>
              </a:spcAft>
              <a:buFont typeface="Symbol"/>
              <a:buChar char=""/>
              <a:tabLst>
                <a:tab pos="1828800" algn="l"/>
              </a:tabLst>
            </a:pPr>
            <a:r>
              <a:rPr lang="en-US" sz="1200" dirty="0" smtClean="0">
                <a:effectLst/>
                <a:latin typeface="Times New Roman"/>
                <a:ea typeface="Times New Roman"/>
              </a:rPr>
              <a:t>the expert’s opinion on defendant’s competency or incompetency to stand trial or an explanation as to why the expert was unable to state such an opinion</a:t>
            </a:r>
          </a:p>
          <a:p>
            <a:pPr marL="800100" marR="0" lvl="1" indent="-342900">
              <a:spcBef>
                <a:spcPts val="0"/>
              </a:spcBef>
              <a:spcAft>
                <a:spcPts val="0"/>
              </a:spcAft>
              <a:buFont typeface="Symbol"/>
              <a:buChar char=""/>
              <a:tabLst>
                <a:tab pos="1828800" algn="l"/>
              </a:tabLst>
            </a:pPr>
            <a:r>
              <a:rPr lang="en-US" sz="1200" i="1" dirty="0" smtClean="0">
                <a:effectLst/>
                <a:latin typeface="Times New Roman"/>
                <a:ea typeface="Times New Roman"/>
              </a:rPr>
              <a:t>the expert’s opinion on the defendant’s competency or incompetency may not be based solely on the defendant’s refusal to communicate during the examination</a:t>
            </a:r>
            <a:endParaRPr lang="en-US" sz="1200" dirty="0" smtClean="0">
              <a:effectLst/>
              <a:latin typeface="Times New Roman"/>
              <a:ea typeface="Times New Roman"/>
            </a:endParaRPr>
          </a:p>
          <a:p>
            <a:pPr marL="0" marR="0" lvl="0" indent="0">
              <a:spcBef>
                <a:spcPts val="0"/>
              </a:spcBef>
              <a:spcAft>
                <a:spcPts val="0"/>
              </a:spcAft>
              <a:buFont typeface="Arial" pitchFamily="34" charset="0"/>
              <a:buNone/>
              <a:tabLst>
                <a:tab pos="1828800" algn="l"/>
              </a:tabLst>
            </a:pPr>
            <a:r>
              <a:rPr lang="en-US" sz="1200" baseline="0" dirty="0" smtClean="0">
                <a:effectLst/>
                <a:latin typeface="Times New Roman"/>
                <a:ea typeface="Times New Roman"/>
              </a:rPr>
              <a:t>I</a:t>
            </a:r>
            <a:r>
              <a:rPr lang="en-US" sz="1200" dirty="0" smtClean="0">
                <a:effectLst/>
                <a:latin typeface="Times New Roman"/>
                <a:ea typeface="Times New Roman"/>
              </a:rPr>
              <a:t>f in the expert’s opinion the defendant is incompetent to stand </a:t>
            </a:r>
            <a:r>
              <a:rPr lang="en-US" sz="1200" baseline="0" dirty="0" smtClean="0">
                <a:effectLst/>
                <a:latin typeface="Times New Roman"/>
                <a:ea typeface="Times New Roman"/>
              </a:rPr>
              <a:t>                </a:t>
            </a:r>
            <a:r>
              <a:rPr lang="en-US" sz="1200" dirty="0" smtClean="0">
                <a:effectLst/>
                <a:latin typeface="Times New Roman"/>
                <a:ea typeface="Times New Roman"/>
              </a:rPr>
              <a:t>trial, the report must state:</a:t>
            </a:r>
          </a:p>
          <a:p>
            <a:pPr marL="742950" marR="0" lvl="1" indent="-285750">
              <a:spcBef>
                <a:spcPts val="0"/>
              </a:spcBef>
              <a:spcAft>
                <a:spcPts val="0"/>
              </a:spcAft>
              <a:buFont typeface="Wingdings"/>
              <a:buChar char=""/>
              <a:tabLst>
                <a:tab pos="2286000" algn="l"/>
              </a:tabLst>
            </a:pPr>
            <a:r>
              <a:rPr lang="en-US" sz="1200" dirty="0" smtClean="0">
                <a:effectLst/>
                <a:latin typeface="Times New Roman"/>
                <a:ea typeface="Times New Roman"/>
              </a:rPr>
              <a:t>the </a:t>
            </a:r>
            <a:r>
              <a:rPr lang="en-US" sz="1200" i="1" dirty="0" smtClean="0">
                <a:effectLst/>
                <a:latin typeface="Times New Roman"/>
                <a:ea typeface="Times New Roman"/>
              </a:rPr>
              <a:t>symptoms</a:t>
            </a:r>
            <a:r>
              <a:rPr lang="en-US" sz="1200" dirty="0" smtClean="0">
                <a:effectLst/>
                <a:latin typeface="Times New Roman"/>
                <a:ea typeface="Times New Roman"/>
              </a:rPr>
              <a:t>, exact nature, </a:t>
            </a:r>
            <a:r>
              <a:rPr lang="en-US" sz="1200" i="1" dirty="0" smtClean="0">
                <a:effectLst/>
                <a:latin typeface="Times New Roman"/>
                <a:ea typeface="Times New Roman"/>
              </a:rPr>
              <a:t>severity and expected duration </a:t>
            </a:r>
            <a:r>
              <a:rPr lang="en-US" sz="1200" dirty="0" smtClean="0">
                <a:effectLst/>
                <a:latin typeface="Times New Roman"/>
                <a:ea typeface="Times New Roman"/>
              </a:rPr>
              <a:t>of the deficits resulting from defendant’s mental illness or retardation, if any, </a:t>
            </a:r>
            <a:r>
              <a:rPr lang="en-US" sz="1200" i="1" dirty="0" smtClean="0">
                <a:effectLst/>
                <a:latin typeface="Times New Roman"/>
                <a:ea typeface="Times New Roman"/>
              </a:rPr>
              <a:t>and the</a:t>
            </a:r>
            <a:r>
              <a:rPr lang="en-US" sz="1200" dirty="0" smtClean="0">
                <a:effectLst/>
                <a:latin typeface="Times New Roman"/>
                <a:ea typeface="Times New Roman"/>
              </a:rPr>
              <a:t> impact </a:t>
            </a:r>
            <a:r>
              <a:rPr lang="en-US" sz="1200" i="1" dirty="0" smtClean="0">
                <a:effectLst/>
                <a:latin typeface="Times New Roman"/>
                <a:ea typeface="Times New Roman"/>
              </a:rPr>
              <a:t>of the identified condition</a:t>
            </a:r>
            <a:r>
              <a:rPr lang="en-US" sz="1200" dirty="0" smtClean="0">
                <a:effectLst/>
                <a:latin typeface="Times New Roman"/>
                <a:ea typeface="Times New Roman"/>
              </a:rPr>
              <a:t> </a:t>
            </a:r>
            <a:r>
              <a:rPr lang="en-US" sz="1200" i="1" dirty="0" smtClean="0">
                <a:effectLst/>
                <a:latin typeface="Times New Roman"/>
                <a:ea typeface="Times New Roman"/>
              </a:rPr>
              <a:t>on</a:t>
            </a:r>
            <a:r>
              <a:rPr lang="en-US" sz="1200" dirty="0" smtClean="0">
                <a:effectLst/>
                <a:latin typeface="Times New Roman"/>
                <a:ea typeface="Times New Roman"/>
              </a:rPr>
              <a:t> the factors listed under Art. 46B.024 C.C.P. (Factors Considered in Examination) </a:t>
            </a:r>
          </a:p>
          <a:p>
            <a:pPr marL="742950" marR="0" lvl="1" indent="-285750">
              <a:spcBef>
                <a:spcPts val="0"/>
              </a:spcBef>
              <a:spcAft>
                <a:spcPts val="0"/>
              </a:spcAft>
              <a:buFont typeface="Wingdings"/>
              <a:buChar char=""/>
              <a:tabLst>
                <a:tab pos="2286000" algn="l"/>
              </a:tabLst>
            </a:pPr>
            <a:r>
              <a:rPr lang="en-US" sz="1200" i="1" dirty="0" smtClean="0">
                <a:effectLst/>
                <a:latin typeface="Times New Roman"/>
                <a:ea typeface="Times New Roman"/>
              </a:rPr>
              <a:t>an estimate of the period needed to restore the defendant’s competency, including whether the defendant is likely to be restored to competency in the foreseeable future</a:t>
            </a:r>
            <a:endParaRPr lang="en-US" sz="1200" dirty="0" smtClean="0">
              <a:effectLst/>
              <a:latin typeface="Times New Roman"/>
              <a:ea typeface="Times New Roman"/>
            </a:endParaRPr>
          </a:p>
          <a:p>
            <a:pPr marL="742950" marR="0" lvl="1" indent="-285750">
              <a:spcBef>
                <a:spcPts val="0"/>
              </a:spcBef>
              <a:spcAft>
                <a:spcPts val="0"/>
              </a:spcAft>
              <a:buFont typeface="Wingdings"/>
              <a:buChar char=""/>
              <a:tabLst>
                <a:tab pos="2286000" algn="l"/>
              </a:tabLst>
            </a:pPr>
            <a:r>
              <a:rPr lang="en-US" sz="1200" dirty="0" smtClean="0">
                <a:effectLst/>
                <a:latin typeface="Times New Roman"/>
                <a:ea typeface="Times New Roman"/>
              </a:rPr>
              <a:t>prospective treatment options appropriate for defendant (if any)</a:t>
            </a:r>
          </a:p>
          <a:p>
            <a:pPr marL="342900" marR="0" lvl="0" indent="-342900">
              <a:spcBef>
                <a:spcPts val="0"/>
              </a:spcBef>
              <a:spcAft>
                <a:spcPts val="0"/>
              </a:spcAft>
              <a:buFont typeface="Symbol"/>
              <a:buChar char=""/>
              <a:tabLst>
                <a:tab pos="1828800" algn="l"/>
              </a:tabLst>
            </a:pPr>
            <a:r>
              <a:rPr lang="en-US" sz="1200" dirty="0" smtClean="0">
                <a:effectLst/>
                <a:latin typeface="Times New Roman"/>
                <a:ea typeface="Times New Roman"/>
              </a:rPr>
              <a:t>The expert must identify and address specific issues referred to the expert for evaluation and state the expert’s clinical observations, findings and opinions on each specific issue referred to the expert by the court </a:t>
            </a:r>
          </a:p>
          <a:p>
            <a:pPr marL="342900" marR="0" lvl="0" indent="-342900">
              <a:spcBef>
                <a:spcPts val="0"/>
              </a:spcBef>
              <a:spcAft>
                <a:spcPts val="0"/>
              </a:spcAft>
              <a:buFont typeface="Symbol"/>
              <a:buChar char=""/>
              <a:tabLst>
                <a:tab pos="1828800" algn="l"/>
              </a:tabLst>
            </a:pPr>
            <a:r>
              <a:rPr lang="en-US" sz="1200" i="1" dirty="0" smtClean="0">
                <a:effectLst/>
                <a:latin typeface="Times New Roman"/>
                <a:ea typeface="Times New Roman"/>
              </a:rPr>
              <a:t>state the specific criteria supporting the expert’s diagnosis</a:t>
            </a:r>
            <a:endParaRPr lang="en-US" sz="1200" dirty="0" smtClean="0">
              <a:effectLst/>
              <a:latin typeface="Times New Roman"/>
              <a:ea typeface="Times New Roman"/>
            </a:endParaRPr>
          </a:p>
          <a:p>
            <a:pPr marL="342900" marR="0" lvl="0" indent="-342900">
              <a:spcBef>
                <a:spcPts val="0"/>
              </a:spcBef>
              <a:spcAft>
                <a:spcPts val="0"/>
              </a:spcAft>
              <a:buFont typeface="Symbol"/>
              <a:buChar char=""/>
              <a:tabLst>
                <a:tab pos="1828800" algn="l"/>
              </a:tabLst>
            </a:pPr>
            <a:r>
              <a:rPr lang="en-US" sz="1200" dirty="0" smtClean="0">
                <a:effectLst/>
                <a:latin typeface="Times New Roman"/>
                <a:ea typeface="Times New Roman"/>
              </a:rPr>
              <a:t>state specifically any issue on which the expert could not provide an opinion</a:t>
            </a:r>
          </a:p>
          <a:p>
            <a:pPr marL="342900" marR="0" lvl="0" indent="-342900">
              <a:spcBef>
                <a:spcPts val="0"/>
              </a:spcBef>
              <a:spcAft>
                <a:spcPts val="0"/>
              </a:spcAft>
              <a:buFont typeface="Symbol"/>
              <a:buChar char=""/>
              <a:tabLst>
                <a:tab pos="1828800" algn="l"/>
              </a:tabLst>
            </a:pPr>
            <a:r>
              <a:rPr lang="en-US" sz="1200" dirty="0" smtClean="0">
                <a:effectLst/>
                <a:latin typeface="Times New Roman"/>
                <a:ea typeface="Times New Roman"/>
              </a:rPr>
              <a:t>in </a:t>
            </a:r>
            <a:r>
              <a:rPr lang="en-US" sz="1200" i="1" dirty="0" smtClean="0">
                <a:effectLst/>
                <a:latin typeface="Times New Roman"/>
                <a:ea typeface="Times New Roman"/>
              </a:rPr>
              <a:t>specific</a:t>
            </a:r>
            <a:r>
              <a:rPr lang="en-US" sz="1200" dirty="0" smtClean="0">
                <a:effectLst/>
                <a:latin typeface="Times New Roman"/>
                <a:ea typeface="Times New Roman"/>
              </a:rPr>
              <a:t> terms, describe the procedures, techniques and tests used in the examination</a:t>
            </a:r>
          </a:p>
          <a:p>
            <a:pPr marL="342900" marR="0" lvl="0" indent="-342900">
              <a:spcBef>
                <a:spcPts val="0"/>
              </a:spcBef>
              <a:spcAft>
                <a:spcPts val="0"/>
              </a:spcAft>
              <a:buFont typeface="Symbol"/>
              <a:buChar char=""/>
              <a:tabLst>
                <a:tab pos="1828800" algn="l"/>
              </a:tabLst>
            </a:pPr>
            <a:r>
              <a:rPr lang="en-US" sz="1200" dirty="0" smtClean="0">
                <a:effectLst/>
                <a:latin typeface="Times New Roman"/>
                <a:ea typeface="Times New Roman"/>
              </a:rPr>
              <a:t>state the purpose of each procedure, technique or test and the conclusions reached </a:t>
            </a:r>
          </a:p>
          <a:p>
            <a:pPr marL="342900" marR="0" lvl="0" indent="-342900">
              <a:spcBef>
                <a:spcPts val="0"/>
              </a:spcBef>
              <a:spcAft>
                <a:spcPts val="0"/>
              </a:spcAft>
              <a:buFont typeface="Symbol"/>
              <a:buChar char=""/>
              <a:tabLst>
                <a:tab pos="1828800" algn="l"/>
              </a:tabLst>
            </a:pPr>
            <a:r>
              <a:rPr lang="en-US" sz="1200" dirty="0" smtClean="0">
                <a:effectLst/>
                <a:latin typeface="Times New Roman"/>
                <a:ea typeface="Times New Roman"/>
              </a:rPr>
              <a:t> document that the expert explained to the defendant:</a:t>
            </a:r>
          </a:p>
          <a:p>
            <a:pPr marL="0" marR="0" lvl="0" indent="0">
              <a:spcBef>
                <a:spcPts val="0"/>
              </a:spcBef>
              <a:spcAft>
                <a:spcPts val="0"/>
              </a:spcAft>
              <a:buFont typeface="+mj-lt"/>
              <a:buNone/>
              <a:tabLst>
                <a:tab pos="2057400" algn="l"/>
              </a:tabLst>
            </a:pPr>
            <a:r>
              <a:rPr lang="en-US" sz="1200" dirty="0" smtClean="0">
                <a:effectLst/>
                <a:latin typeface="Times New Roman"/>
                <a:ea typeface="Times New Roman"/>
              </a:rPr>
              <a:t>the purpose of the evaluation (i.e. to determine</a:t>
            </a:r>
            <a:r>
              <a:rPr lang="en-US" sz="1200" baseline="0" dirty="0" smtClean="0">
                <a:effectLst/>
                <a:latin typeface="Times New Roman"/>
                <a:ea typeface="Times New Roman"/>
              </a:rPr>
              <a:t> </a:t>
            </a:r>
            <a:r>
              <a:rPr lang="en-US" sz="1200" dirty="0" smtClean="0">
                <a:effectLst/>
                <a:latin typeface="Times New Roman"/>
                <a:ea typeface="Times New Roman"/>
              </a:rPr>
              <a:t>competency and any other special issues referred  to the</a:t>
            </a:r>
            <a:r>
              <a:rPr lang="en-US" sz="1200" baseline="0" dirty="0" smtClean="0">
                <a:effectLst/>
                <a:latin typeface="Times New Roman"/>
                <a:ea typeface="Times New Roman"/>
              </a:rPr>
              <a:t> </a:t>
            </a:r>
            <a:r>
              <a:rPr lang="en-US" sz="1200" dirty="0" smtClean="0">
                <a:effectLst/>
                <a:latin typeface="Times New Roman"/>
                <a:ea typeface="Times New Roman"/>
              </a:rPr>
              <a:t>expert pursuant to the court’s order) </a:t>
            </a:r>
          </a:p>
          <a:p>
            <a:pPr marL="0" marR="0" lvl="0" indent="0">
              <a:spcBef>
                <a:spcPts val="0"/>
              </a:spcBef>
              <a:spcAft>
                <a:spcPts val="0"/>
              </a:spcAft>
              <a:buFont typeface="+mj-lt"/>
              <a:buNone/>
              <a:tabLst>
                <a:tab pos="2057400" algn="l"/>
              </a:tabLst>
            </a:pPr>
            <a:r>
              <a:rPr lang="en-US" sz="1200" dirty="0" smtClean="0">
                <a:effectLst/>
                <a:latin typeface="Times New Roman"/>
                <a:ea typeface="Times New Roman"/>
              </a:rPr>
              <a:t>that the report will be provided to the prosecution,</a:t>
            </a:r>
            <a:r>
              <a:rPr lang="en-US" sz="1200" baseline="0" dirty="0" smtClean="0">
                <a:effectLst/>
                <a:latin typeface="Times New Roman"/>
                <a:ea typeface="Times New Roman"/>
              </a:rPr>
              <a:t> </a:t>
            </a:r>
            <a:r>
              <a:rPr lang="en-US" sz="1200" dirty="0" smtClean="0">
                <a:effectLst/>
                <a:latin typeface="Times New Roman"/>
                <a:ea typeface="Times New Roman"/>
              </a:rPr>
              <a:t>defense counsel and the court  46B.026(a)</a:t>
            </a:r>
          </a:p>
          <a:p>
            <a:pPr marL="0" marR="0" lvl="0" indent="0">
              <a:spcBef>
                <a:spcPts val="0"/>
              </a:spcBef>
              <a:spcAft>
                <a:spcPts val="0"/>
              </a:spcAft>
              <a:buFont typeface="+mj-lt"/>
              <a:buNone/>
              <a:tabLst>
                <a:tab pos="2057400" algn="l"/>
              </a:tabLst>
            </a:pPr>
            <a:r>
              <a:rPr lang="en-US" sz="1200" dirty="0" smtClean="0">
                <a:effectLst/>
                <a:latin typeface="Times New Roman"/>
                <a:ea typeface="Times New Roman"/>
              </a:rPr>
              <a:t>that no physician-patient privilege exists between the</a:t>
            </a:r>
            <a:r>
              <a:rPr lang="en-US" sz="1200" baseline="0" dirty="0" smtClean="0">
                <a:effectLst/>
                <a:latin typeface="Times New Roman"/>
                <a:ea typeface="Times New Roman"/>
              </a:rPr>
              <a:t> </a:t>
            </a:r>
            <a:r>
              <a:rPr lang="en-US" sz="1200" dirty="0" smtClean="0">
                <a:effectLst/>
                <a:latin typeface="Times New Roman"/>
                <a:ea typeface="Times New Roman"/>
              </a:rPr>
              <a:t>expert and the defendant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A45C8EC-AA65-484F-8A9C-37B2E1616BF4}" type="slidenum">
              <a:rPr lang="en-US" smtClean="0"/>
              <a:t>6</a:t>
            </a:fld>
            <a:endParaRPr lang="en-US"/>
          </a:p>
        </p:txBody>
      </p:sp>
    </p:spTree>
    <p:extLst>
      <p:ext uri="{BB962C8B-B14F-4D97-AF65-F5344CB8AC3E}">
        <p14:creationId xmlns:p14="http://schemas.microsoft.com/office/powerpoint/2010/main" val="1855040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a:t>
            </a:r>
            <a:r>
              <a:rPr lang="en-US" baseline="0" dirty="0" smtClean="0"/>
              <a:t> the expert’s report is completed and provided to the court, state and defense, the issue of competency should be resolved on the record.  </a:t>
            </a:r>
          </a:p>
          <a:p>
            <a:r>
              <a:rPr lang="en-US" baseline="0" dirty="0" smtClean="0"/>
              <a:t>If the report finds the defendant competent and the parties and the court agree that the defendant is competent, the agreement and the court’s finding of competency should be made a part of the record.  We call this hearing a </a:t>
            </a:r>
            <a:r>
              <a:rPr lang="en-US" i="1" baseline="0" dirty="0" smtClean="0"/>
              <a:t>competency disposition hearing</a:t>
            </a:r>
            <a:r>
              <a:rPr lang="en-US" baseline="0" dirty="0" smtClean="0"/>
              <a:t>.  If either party or the court disagrees with the finding of competency contained in the report, the matter should be resolved in a competency trial.  </a:t>
            </a:r>
          </a:p>
          <a:p>
            <a:endParaRPr lang="en-US" sz="1200" dirty="0" smtClean="0">
              <a:effectLst/>
              <a:latin typeface="Times New Roman"/>
              <a:ea typeface="Times New Roman"/>
            </a:endParaRPr>
          </a:p>
          <a:p>
            <a:r>
              <a:rPr lang="en-US" sz="1200" b="1" dirty="0" smtClean="0">
                <a:effectLst/>
                <a:latin typeface="Times New Roman"/>
                <a:ea typeface="Times New Roman"/>
              </a:rPr>
              <a:t>Agreed Incompetency Hearing</a:t>
            </a:r>
            <a:r>
              <a:rPr lang="en-US" sz="1200" dirty="0" smtClean="0">
                <a:effectLst/>
                <a:latin typeface="Times New Roman"/>
                <a:ea typeface="Times New Roman"/>
              </a:rPr>
              <a:t>-If the expert’s report finds the defendant is incompetent and neither party’s counsel requests a trial on the issue of competency; neither party’s counsel opposes a finding of incompetency; and the court does not on its own motion determine that a trial is necessary to determine competency, the court is not required to hold an adversarial hearing to find the defendant incompetent. Art.46B.005(c) C.C.P.  </a:t>
            </a:r>
          </a:p>
          <a:p>
            <a:r>
              <a:rPr lang="en-US" sz="1200" dirty="0" smtClean="0">
                <a:effectLst/>
                <a:latin typeface="Times New Roman"/>
                <a:ea typeface="Times New Roman"/>
              </a:rPr>
              <a:t>The agreement of the parties and the concurrence of the court finding the defendant incompetent should be reflected in the record.</a:t>
            </a:r>
          </a:p>
          <a:p>
            <a:pPr marL="2057400" marR="0">
              <a:spcBef>
                <a:spcPts val="0"/>
              </a:spcBef>
              <a:spcAft>
                <a:spcPts val="0"/>
              </a:spcAft>
            </a:pPr>
            <a:r>
              <a:rPr lang="en-US" sz="1200" dirty="0" smtClean="0">
                <a:effectLst/>
                <a:latin typeface="Times New Roman"/>
                <a:ea typeface="Times New Roman"/>
              </a:rPr>
              <a:t> </a:t>
            </a:r>
          </a:p>
          <a:p>
            <a:pPr marL="0" marR="0" lvl="0" indent="0">
              <a:spcBef>
                <a:spcPts val="0"/>
              </a:spcBef>
              <a:spcAft>
                <a:spcPts val="0"/>
              </a:spcAft>
              <a:buFont typeface="+mj-lt"/>
              <a:buNone/>
              <a:tabLst>
                <a:tab pos="1143000" algn="l"/>
              </a:tabLst>
            </a:pPr>
            <a:r>
              <a:rPr lang="en-US" sz="1200" b="1" dirty="0" smtClean="0">
                <a:effectLst/>
                <a:latin typeface="Times New Roman"/>
                <a:ea typeface="Times New Roman"/>
              </a:rPr>
              <a:t>Trial Before the Court</a:t>
            </a:r>
            <a:r>
              <a:rPr lang="en-US" sz="1200" dirty="0" smtClean="0">
                <a:effectLst/>
                <a:latin typeface="Times New Roman"/>
                <a:ea typeface="Times New Roman"/>
              </a:rPr>
              <a:t>-In absence of an agreed incompetency, if neither party nor the court requests a jury, the issue shall be decided by trial before the court.  Art. 46B.051(b) C.C.P.  </a:t>
            </a:r>
          </a:p>
          <a:p>
            <a:pPr marL="914400" marR="0">
              <a:spcBef>
                <a:spcPts val="0"/>
              </a:spcBef>
              <a:spcAft>
                <a:spcPts val="0"/>
              </a:spcAft>
            </a:pPr>
            <a:r>
              <a:rPr lang="en-US" sz="1200" dirty="0" smtClean="0">
                <a:effectLst/>
                <a:latin typeface="Times New Roman"/>
                <a:ea typeface="Times New Roman"/>
              </a:rPr>
              <a:t> </a:t>
            </a:r>
          </a:p>
          <a:p>
            <a:pPr marL="0" marR="0" lvl="0" indent="0">
              <a:spcBef>
                <a:spcPts val="0"/>
              </a:spcBef>
              <a:spcAft>
                <a:spcPts val="0"/>
              </a:spcAft>
              <a:buFont typeface="+mj-lt"/>
              <a:buNone/>
              <a:tabLst>
                <a:tab pos="1143000" algn="l"/>
              </a:tabLst>
            </a:pPr>
            <a:r>
              <a:rPr lang="en-US" sz="1200" b="1" dirty="0" smtClean="0">
                <a:effectLst/>
                <a:latin typeface="Times New Roman"/>
                <a:ea typeface="Times New Roman"/>
              </a:rPr>
              <a:t>Trial Before a Jury</a:t>
            </a:r>
            <a:r>
              <a:rPr lang="en-US" sz="1200" dirty="0" smtClean="0">
                <a:effectLst/>
                <a:latin typeface="Times New Roman"/>
                <a:ea typeface="Times New Roman"/>
              </a:rPr>
              <a:t>-Upon the request of either party or on motion of the court, the issue of incompetency shall be tried before a jury.  Art. 46B.051(a) C.C.P.  </a:t>
            </a:r>
          </a:p>
          <a:p>
            <a:pPr marL="0" marR="0" lvl="0" indent="0">
              <a:spcBef>
                <a:spcPts val="0"/>
              </a:spcBef>
              <a:spcAft>
                <a:spcPts val="0"/>
              </a:spcAft>
              <a:buFont typeface="+mj-lt"/>
              <a:buNone/>
              <a:tabLst>
                <a:tab pos="1143000" algn="l"/>
              </a:tabLst>
            </a:pPr>
            <a:r>
              <a:rPr lang="en-US" sz="1200" dirty="0" smtClean="0">
                <a:effectLst/>
                <a:latin typeface="Times New Roman"/>
                <a:ea typeface="Times New Roman"/>
              </a:rPr>
              <a:t>The jury impaneled to decide the issue of competency cannot be the jury selected to determine guilt or innocence.  Art. 46B.051(c) C.C.P. </a:t>
            </a:r>
          </a:p>
          <a:p>
            <a:pPr marL="0" marR="0" lvl="0" indent="0">
              <a:spcBef>
                <a:spcPts val="0"/>
              </a:spcBef>
              <a:spcAft>
                <a:spcPts val="0"/>
              </a:spcAft>
              <a:buFont typeface="+mj-lt"/>
              <a:buNone/>
              <a:tabLst>
                <a:tab pos="1143000" algn="l"/>
              </a:tabLst>
            </a:pPr>
            <a:endParaRPr lang="en-US" sz="1200" dirty="0" smtClean="0">
              <a:effectLst/>
              <a:latin typeface="Times New Roman"/>
              <a:ea typeface="Times New Roman"/>
            </a:endParaRPr>
          </a:p>
          <a:p>
            <a:pPr marL="0" marR="0" lvl="0" indent="0">
              <a:spcBef>
                <a:spcPts val="0"/>
              </a:spcBef>
              <a:spcAft>
                <a:spcPts val="0"/>
              </a:spcAft>
              <a:buFont typeface="+mj-lt"/>
              <a:buNone/>
              <a:tabLst>
                <a:tab pos="1143000" algn="l"/>
              </a:tabLst>
            </a:pPr>
            <a:r>
              <a:rPr lang="en-US" sz="1200" dirty="0" smtClean="0">
                <a:effectLst/>
                <a:latin typeface="Times New Roman"/>
                <a:ea typeface="Times New Roman"/>
              </a:rPr>
              <a:t>Peremptory Challenges</a:t>
            </a:r>
          </a:p>
          <a:p>
            <a:pPr marL="0" marR="0" lvl="0" indent="0">
              <a:spcBef>
                <a:spcPts val="0"/>
              </a:spcBef>
              <a:spcAft>
                <a:spcPts val="0"/>
              </a:spcAft>
              <a:buFont typeface="+mj-lt"/>
              <a:buNone/>
              <a:tabLst>
                <a:tab pos="1143000" algn="l"/>
              </a:tabLst>
            </a:pPr>
            <a:r>
              <a:rPr lang="en-US" sz="1200" u="sng" dirty="0" smtClean="0">
                <a:effectLst/>
                <a:latin typeface="Times New Roman"/>
                <a:ea typeface="Times New Roman"/>
              </a:rPr>
              <a:t>White v. State</a:t>
            </a:r>
            <a:r>
              <a:rPr lang="en-US" sz="1200" dirty="0" smtClean="0">
                <a:effectLst/>
                <a:latin typeface="Times New Roman"/>
                <a:ea typeface="Times New Roman"/>
              </a:rPr>
              <a:t>, 591 S.W.2d 851 (Tex. Crim. App. 1979), </a:t>
            </a:r>
            <a:r>
              <a:rPr lang="en-US" sz="1200" i="1" dirty="0" smtClean="0">
                <a:effectLst/>
                <a:latin typeface="Times New Roman"/>
                <a:ea typeface="Times New Roman"/>
              </a:rPr>
              <a:t> </a:t>
            </a:r>
            <a:r>
              <a:rPr lang="en-US" sz="1200" i="1" dirty="0" err="1" smtClean="0">
                <a:effectLst/>
                <a:latin typeface="Times New Roman"/>
                <a:ea typeface="Times New Roman"/>
              </a:rPr>
              <a:t>rev’d</a:t>
            </a:r>
            <a:r>
              <a:rPr lang="en-US" sz="1200" i="1" dirty="0" smtClean="0">
                <a:effectLst/>
                <a:latin typeface="Times New Roman"/>
                <a:ea typeface="Times New Roman"/>
              </a:rPr>
              <a:t> on other grounds </a:t>
            </a:r>
            <a:r>
              <a:rPr lang="en-US" sz="1200" dirty="0" smtClean="0">
                <a:effectLst/>
                <a:latin typeface="Times New Roman"/>
                <a:ea typeface="Times New Roman"/>
              </a:rPr>
              <a:t>and </a:t>
            </a:r>
            <a:r>
              <a:rPr lang="en-US" sz="1200" u="sng" dirty="0" err="1" smtClean="0">
                <a:effectLst/>
                <a:latin typeface="Times New Roman"/>
                <a:ea typeface="Times New Roman"/>
              </a:rPr>
              <a:t>Meraz</a:t>
            </a:r>
            <a:r>
              <a:rPr lang="en-US" sz="1200" u="sng" dirty="0" smtClean="0">
                <a:effectLst/>
                <a:latin typeface="Times New Roman"/>
                <a:ea typeface="Times New Roman"/>
              </a:rPr>
              <a:t> v. State</a:t>
            </a:r>
            <a:r>
              <a:rPr lang="en-US" sz="1200" dirty="0" smtClean="0">
                <a:effectLst/>
                <a:latin typeface="Times New Roman"/>
                <a:ea typeface="Times New Roman"/>
              </a:rPr>
              <a:t>, 785 S.W.2d 146 (Tex. Crim. App. 1990) hold that a competency hearing is civil in nature. Rule 233 T.R.C.P. applies to peremptory challenges, allowing six per side in district court and three per side in county court.</a:t>
            </a:r>
          </a:p>
          <a:p>
            <a:pPr marL="0" marR="0" lvl="0" indent="0">
              <a:spcBef>
                <a:spcPts val="0"/>
              </a:spcBef>
              <a:spcAft>
                <a:spcPts val="0"/>
              </a:spcAft>
              <a:buFont typeface="+mj-lt"/>
              <a:buNone/>
              <a:tabLst>
                <a:tab pos="1143000" algn="l"/>
              </a:tabLst>
            </a:pPr>
            <a:endParaRPr lang="en-US" sz="1200" dirty="0" smtClean="0">
              <a:effectLst/>
              <a:latin typeface="Times New Roman"/>
              <a:ea typeface="Times New Roman"/>
            </a:endParaRPr>
          </a:p>
          <a:p>
            <a:pPr marL="0" marR="0" lvl="0" indent="0">
              <a:spcBef>
                <a:spcPts val="0"/>
              </a:spcBef>
              <a:spcAft>
                <a:spcPts val="0"/>
              </a:spcAft>
              <a:buFont typeface="+mj-lt"/>
              <a:buNone/>
              <a:tabLst>
                <a:tab pos="1143000" algn="l"/>
              </a:tabLst>
            </a:pPr>
            <a:r>
              <a:rPr lang="en-US" sz="1200" dirty="0" smtClean="0">
                <a:effectLst/>
                <a:latin typeface="Times New Roman"/>
                <a:ea typeface="Times New Roman"/>
              </a:rPr>
              <a:t>The jury’s verdict must be unanimous.  Art.46B.052(b) C.C.P.	</a:t>
            </a:r>
          </a:p>
          <a:p>
            <a:pPr marL="0" marR="0" lvl="0" indent="0">
              <a:spcBef>
                <a:spcPts val="0"/>
              </a:spcBef>
              <a:spcAft>
                <a:spcPts val="0"/>
              </a:spcAft>
              <a:buFont typeface="+mj-lt"/>
              <a:buNone/>
              <a:tabLst>
                <a:tab pos="1143000" algn="l"/>
              </a:tabLst>
            </a:pPr>
            <a:endParaRPr lang="en-US" sz="1200" b="1" dirty="0" smtClean="0">
              <a:effectLst/>
              <a:latin typeface="Times New Roman"/>
              <a:ea typeface="Times New Roman"/>
            </a:endParaRPr>
          </a:p>
          <a:p>
            <a:pPr marL="0" marR="0" lvl="0" indent="0">
              <a:spcBef>
                <a:spcPts val="0"/>
              </a:spcBef>
              <a:spcAft>
                <a:spcPts val="0"/>
              </a:spcAft>
              <a:buFont typeface="+mj-lt"/>
              <a:buNone/>
              <a:tabLst>
                <a:tab pos="1143000" algn="l"/>
              </a:tabLst>
            </a:pPr>
            <a:r>
              <a:rPr lang="en-US" sz="1200" b="1" dirty="0" smtClean="0">
                <a:effectLst/>
                <a:latin typeface="Times New Roman"/>
                <a:ea typeface="Times New Roman"/>
              </a:rPr>
              <a:t>The Rules of Evidence</a:t>
            </a:r>
            <a:r>
              <a:rPr lang="en-US" sz="1200" dirty="0" smtClean="0">
                <a:effectLst/>
                <a:latin typeface="Times New Roman"/>
                <a:ea typeface="Times New Roman"/>
              </a:rPr>
              <a:t> apply at a hearing under Subchapter C.  Art. 46B.008 C.C.P.  </a:t>
            </a:r>
            <a:r>
              <a:rPr lang="en-US" sz="1200" u="sng" dirty="0" smtClean="0">
                <a:effectLst/>
                <a:latin typeface="Times New Roman"/>
                <a:ea typeface="Times New Roman"/>
              </a:rPr>
              <a:t>Perry v. State</a:t>
            </a:r>
            <a:r>
              <a:rPr lang="en-US" sz="1200" dirty="0" smtClean="0">
                <a:effectLst/>
                <a:latin typeface="Times New Roman"/>
                <a:ea typeface="Times New Roman"/>
              </a:rPr>
              <a:t>, 703 S.W. 2d 668, 672 (Tex. Crim. App.1986) held that although a competency hearing is not a trial in the true meaning of the word, it is nevertheless subject to the same evidentiary rules that govern a trial on the merits.</a:t>
            </a:r>
          </a:p>
          <a:p>
            <a:pPr marL="0" marR="0" lvl="0" indent="0">
              <a:spcBef>
                <a:spcPts val="0"/>
              </a:spcBef>
              <a:spcAft>
                <a:spcPts val="0"/>
              </a:spcAft>
              <a:buFont typeface="+mj-lt"/>
              <a:buNone/>
              <a:tabLst>
                <a:tab pos="1143000" algn="l"/>
              </a:tabLst>
            </a:pPr>
            <a:endParaRPr lang="en-US" sz="1200" b="1" baseline="0" dirty="0" smtClean="0">
              <a:effectLst/>
              <a:latin typeface="Times New Roman"/>
              <a:ea typeface="Times New Roman"/>
            </a:endParaRPr>
          </a:p>
          <a:p>
            <a:pPr marL="0" marR="0" lvl="0" indent="0">
              <a:spcBef>
                <a:spcPts val="0"/>
              </a:spcBef>
              <a:spcAft>
                <a:spcPts val="0"/>
              </a:spcAft>
              <a:buFont typeface="+mj-lt"/>
              <a:buNone/>
              <a:tabLst>
                <a:tab pos="1143000" algn="l"/>
              </a:tabLst>
            </a:pPr>
            <a:r>
              <a:rPr lang="en-US" sz="1200" b="1" baseline="0" dirty="0" smtClean="0">
                <a:effectLst/>
                <a:latin typeface="Times New Roman"/>
                <a:ea typeface="Times New Roman"/>
              </a:rPr>
              <a:t>Art. 46B.007</a:t>
            </a:r>
            <a:r>
              <a:rPr lang="en-US" sz="1200" b="1" dirty="0" smtClean="0">
                <a:effectLst/>
                <a:latin typeface="Times New Roman"/>
                <a:ea typeface="Times New Roman"/>
              </a:rPr>
              <a:t> </a:t>
            </a:r>
          </a:p>
          <a:p>
            <a:r>
              <a:rPr lang="en-US" baseline="0" dirty="0" smtClean="0"/>
              <a:t>The defendant’s statements made during a competency evaluation or at a competency trial are not admissible at a trial on the merits unless the defense opens the door.  Evidence obtained as a result of such statements is not admissible unless defendant opens the door.</a:t>
            </a:r>
          </a:p>
          <a:p>
            <a:endParaRPr lang="en-US" baseline="0" dirty="0" smtClean="0"/>
          </a:p>
        </p:txBody>
      </p:sp>
      <p:sp>
        <p:nvSpPr>
          <p:cNvPr id="4" name="Slide Number Placeholder 3"/>
          <p:cNvSpPr>
            <a:spLocks noGrp="1"/>
          </p:cNvSpPr>
          <p:nvPr>
            <p:ph type="sldNum" sz="quarter" idx="10"/>
          </p:nvPr>
        </p:nvSpPr>
        <p:spPr/>
        <p:txBody>
          <a:bodyPr/>
          <a:lstStyle/>
          <a:p>
            <a:fld id="{8A45C8EC-AA65-484F-8A9C-37B2E1616BF4}" type="slidenum">
              <a:rPr lang="en-US" smtClean="0"/>
              <a:t>7</a:t>
            </a:fld>
            <a:endParaRPr lang="en-US" dirty="0"/>
          </a:p>
        </p:txBody>
      </p:sp>
    </p:spTree>
    <p:extLst>
      <p:ext uri="{BB962C8B-B14F-4D97-AF65-F5344CB8AC3E}">
        <p14:creationId xmlns:p14="http://schemas.microsoft.com/office/powerpoint/2010/main" val="1953448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marR="0" algn="ctr">
              <a:spcBef>
                <a:spcPts val="0"/>
              </a:spcBef>
              <a:spcAft>
                <a:spcPts val="0"/>
              </a:spcAft>
            </a:pPr>
            <a:r>
              <a:rPr lang="en-US" sz="1600" b="1" dirty="0" smtClean="0">
                <a:effectLst/>
                <a:latin typeface="Times New Roman"/>
                <a:ea typeface="Times New Roman"/>
              </a:rPr>
              <a:t>Opening Pandora’s Box</a:t>
            </a:r>
          </a:p>
          <a:p>
            <a:pPr marL="685800" marR="0">
              <a:spcBef>
                <a:spcPts val="0"/>
              </a:spcBef>
              <a:spcAft>
                <a:spcPts val="0"/>
              </a:spcAft>
            </a:pPr>
            <a:r>
              <a:rPr lang="en-US" sz="1400" dirty="0" smtClean="0">
                <a:effectLst/>
                <a:latin typeface="Times New Roman"/>
                <a:ea typeface="Times New Roman"/>
              </a:rPr>
              <a:t>The 87</a:t>
            </a:r>
            <a:r>
              <a:rPr lang="en-US" sz="1400" baseline="30000" dirty="0" smtClean="0">
                <a:effectLst/>
                <a:latin typeface="Times New Roman"/>
                <a:ea typeface="Times New Roman"/>
              </a:rPr>
              <a:t>th</a:t>
            </a:r>
            <a:r>
              <a:rPr lang="en-US" sz="1400" dirty="0" smtClean="0">
                <a:effectLst/>
                <a:latin typeface="Times New Roman"/>
                <a:ea typeface="Times New Roman"/>
              </a:rPr>
              <a:t> Legislature amended Art. 46B.071 by adding subsection (b).  Art. 46B.071(b), provides, </a:t>
            </a:r>
            <a:r>
              <a:rPr lang="en-US" sz="1400" b="1" dirty="0" smtClean="0">
                <a:effectLst/>
                <a:latin typeface="Times New Roman"/>
                <a:ea typeface="Times New Roman"/>
              </a:rPr>
              <a:t>“</a:t>
            </a:r>
            <a:r>
              <a:rPr lang="en-US" sz="1400" b="1" i="1" dirty="0" smtClean="0">
                <a:effectLst/>
                <a:latin typeface="Times New Roman"/>
                <a:ea typeface="Times New Roman"/>
              </a:rPr>
              <a:t>on determining that a defendant is incompetent to stand trial and is unlikely to be restored to competency in the foreseeable future, the court shall:</a:t>
            </a:r>
            <a:endParaRPr lang="en-US" sz="1400" dirty="0" smtClean="0">
              <a:effectLst/>
              <a:latin typeface="Times New Roman"/>
              <a:ea typeface="Times New Roman"/>
            </a:endParaRPr>
          </a:p>
          <a:p>
            <a:pPr marL="342900" marR="0" lvl="0" indent="-342900">
              <a:spcBef>
                <a:spcPts val="0"/>
              </a:spcBef>
              <a:spcAft>
                <a:spcPts val="0"/>
              </a:spcAft>
              <a:buFont typeface="+mj-lt"/>
              <a:buAutoNum type="arabicParenBoth"/>
            </a:pPr>
            <a:r>
              <a:rPr lang="en-US" sz="1400" b="1" i="1" dirty="0" smtClean="0">
                <a:effectLst/>
                <a:latin typeface="Times New Roman"/>
                <a:ea typeface="Times New Roman"/>
              </a:rPr>
              <a:t>Proceed under Subchapter E or F; or</a:t>
            </a:r>
            <a:endParaRPr lang="en-US" sz="1400" dirty="0" smtClean="0">
              <a:effectLst/>
              <a:latin typeface="Times New Roman"/>
              <a:ea typeface="Times New Roman"/>
            </a:endParaRPr>
          </a:p>
          <a:p>
            <a:pPr marL="342900" marR="0" lvl="0" indent="-342900">
              <a:spcBef>
                <a:spcPts val="0"/>
              </a:spcBef>
              <a:spcAft>
                <a:spcPts val="0"/>
              </a:spcAft>
              <a:buFont typeface="+mj-lt"/>
              <a:buAutoNum type="arabicParenBoth"/>
            </a:pPr>
            <a:r>
              <a:rPr lang="en-US" sz="1400" b="1" i="1" dirty="0" smtClean="0">
                <a:effectLst/>
                <a:latin typeface="Times New Roman"/>
                <a:ea typeface="Times New Roman"/>
              </a:rPr>
              <a:t>Release the defendant on bail as permitted under Chapter 17.” </a:t>
            </a:r>
            <a:endParaRPr lang="en-US" sz="1400" dirty="0" smtClean="0">
              <a:effectLst/>
              <a:latin typeface="Times New Roman"/>
              <a:ea typeface="Times New Roman"/>
            </a:endParaRPr>
          </a:p>
          <a:p>
            <a:pPr marL="0" marR="0">
              <a:spcBef>
                <a:spcPts val="0"/>
              </a:spcBef>
              <a:spcAft>
                <a:spcPts val="0"/>
              </a:spcAft>
            </a:pPr>
            <a:endParaRPr lang="en-US" sz="1400" b="0" dirty="0" smtClean="0">
              <a:effectLst/>
              <a:latin typeface="Times New Roman"/>
              <a:ea typeface="Times New Roman"/>
            </a:endParaRPr>
          </a:p>
          <a:p>
            <a:pPr marL="0" marR="0">
              <a:spcBef>
                <a:spcPts val="0"/>
              </a:spcBef>
              <a:spcAft>
                <a:spcPts val="0"/>
              </a:spcAft>
            </a:pPr>
            <a:r>
              <a:rPr lang="en-US" sz="1400" b="1" dirty="0" smtClean="0">
                <a:effectLst/>
                <a:latin typeface="Times New Roman"/>
                <a:ea typeface="Times New Roman"/>
              </a:rPr>
              <a:t>Incompetent Defendants with Mental Illness Found Unlikely to be Restored to Competency Within the Foreseeable Future</a:t>
            </a:r>
            <a:endParaRPr lang="en-US" sz="1400" b="0" dirty="0" smtClean="0">
              <a:effectLst/>
              <a:latin typeface="Times New Roman"/>
              <a:ea typeface="Times New Roman"/>
            </a:endParaRPr>
          </a:p>
          <a:p>
            <a:pPr marL="0" marR="0" lvl="0" indent="0">
              <a:spcBef>
                <a:spcPts val="0"/>
              </a:spcBef>
              <a:spcAft>
                <a:spcPts val="0"/>
              </a:spcAft>
              <a:buFont typeface="+mj-lt"/>
              <a:buNone/>
            </a:pPr>
            <a:r>
              <a:rPr lang="en-US" sz="1400" dirty="0" smtClean="0">
                <a:effectLst/>
                <a:latin typeface="Times New Roman"/>
                <a:ea typeface="Times New Roman"/>
              </a:rPr>
              <a:t>If the trier of fact finds that the defendant is unlikely to be restored to competency within the foreseeable future and charges are not dismissed, Art. 46B.071(b) requires the court to proceed under Subchapter E of 46B. C.C.P. </a:t>
            </a:r>
          </a:p>
          <a:p>
            <a:pPr marL="0" marR="0" lvl="0" indent="0">
              <a:spcBef>
                <a:spcPts val="0"/>
              </a:spcBef>
              <a:spcAft>
                <a:spcPts val="0"/>
              </a:spcAft>
              <a:buFont typeface="+mj-lt"/>
              <a:buNone/>
            </a:pPr>
            <a:endParaRPr lang="en-US" sz="1400" dirty="0" smtClean="0">
              <a:effectLst/>
              <a:latin typeface="Times New Roman"/>
              <a:ea typeface="Times New Roman"/>
            </a:endParaRPr>
          </a:p>
          <a:p>
            <a:pPr marL="0" marR="0" lvl="0" indent="0">
              <a:spcBef>
                <a:spcPts val="0"/>
              </a:spcBef>
              <a:spcAft>
                <a:spcPts val="0"/>
              </a:spcAft>
              <a:buFont typeface="+mj-lt"/>
              <a:buNone/>
            </a:pPr>
            <a:r>
              <a:rPr lang="en-US" sz="1400" dirty="0" smtClean="0">
                <a:effectLst/>
                <a:latin typeface="Times New Roman"/>
                <a:ea typeface="Times New Roman"/>
              </a:rPr>
              <a:t>Under Subchapter E. , if the defendant appears to be a person with mental illness, Art. 46B.102 C.C.P. requires the court to hold a hearing to determine whether the defendant should be court-ordered to mental health services under Subtitle C, Title 7, Health and Safety Code.  Presumably, the applicable provision of Subtitle C, Title 7, Health and Safety Code, is Section 574.034, Order for Temporary Mental Health Services.  It states that the court may order inpatient mental health services only if the judge or jury finds from clear and convincing evidence, that the defendant meets the criteria set out in Section 574.034(a)(1) and (2). </a:t>
            </a:r>
          </a:p>
          <a:p>
            <a:pPr marL="0" marR="0" lvl="0" indent="0">
              <a:spcBef>
                <a:spcPts val="0"/>
              </a:spcBef>
              <a:spcAft>
                <a:spcPts val="0"/>
              </a:spcAft>
              <a:buFont typeface="+mj-lt"/>
              <a:buNone/>
            </a:pPr>
            <a:endParaRPr lang="en-US" sz="1400" dirty="0" smtClean="0">
              <a:effectLst/>
              <a:latin typeface="Times New Roman"/>
              <a:ea typeface="Times New Roman"/>
            </a:endParaRPr>
          </a:p>
          <a:p>
            <a:pPr marL="0" marR="0" lvl="0" indent="0">
              <a:spcBef>
                <a:spcPts val="0"/>
              </a:spcBef>
              <a:spcAft>
                <a:spcPts val="0"/>
              </a:spcAft>
              <a:buFont typeface="+mj-lt"/>
              <a:buNone/>
            </a:pPr>
            <a:r>
              <a:rPr lang="en-US" sz="1400" dirty="0" smtClean="0">
                <a:effectLst/>
                <a:latin typeface="Times New Roman"/>
                <a:ea typeface="Times New Roman"/>
              </a:rPr>
              <a:t>Special Issues Model:</a:t>
            </a:r>
          </a:p>
          <a:p>
            <a:pPr marL="342900" marR="0" lvl="0" indent="-342900">
              <a:spcBef>
                <a:spcPts val="0"/>
              </a:spcBef>
              <a:spcAft>
                <a:spcPts val="0"/>
              </a:spcAft>
              <a:buFont typeface="+mj-lt"/>
              <a:buAutoNum type="arabicPeriod"/>
            </a:pPr>
            <a:r>
              <a:rPr lang="en-US" sz="1400" dirty="0" smtClean="0">
                <a:effectLst/>
                <a:latin typeface="Times New Roman"/>
                <a:ea typeface="Times New Roman"/>
              </a:rPr>
              <a:t>Do you find from a preponderance of the evidence that the defendant is incompetent to stand trial at this time?</a:t>
            </a:r>
          </a:p>
          <a:p>
            <a:pPr marL="1143000" marR="0">
              <a:spcBef>
                <a:spcPts val="0"/>
              </a:spcBef>
              <a:spcAft>
                <a:spcPts val="0"/>
              </a:spcAft>
            </a:pPr>
            <a:r>
              <a:rPr lang="en-US" sz="1400" dirty="0" smtClean="0">
                <a:effectLst/>
                <a:latin typeface="Times New Roman"/>
                <a:ea typeface="Times New Roman"/>
              </a:rPr>
              <a:t> </a:t>
            </a:r>
          </a:p>
          <a:p>
            <a:pPr marL="1143000" marR="0">
              <a:spcBef>
                <a:spcPts val="0"/>
              </a:spcBef>
              <a:spcAft>
                <a:spcPts val="0"/>
              </a:spcAft>
            </a:pPr>
            <a:r>
              <a:rPr lang="en-US" sz="1400" dirty="0" smtClean="0">
                <a:effectLst/>
                <a:latin typeface="Times New Roman"/>
                <a:ea typeface="Times New Roman"/>
              </a:rPr>
              <a:t>You will answer, “incompetent to stand trial” or “competent to stand trial,” as you may find the facts to be.</a:t>
            </a:r>
          </a:p>
          <a:p>
            <a:pPr marL="1143000" marR="0">
              <a:spcBef>
                <a:spcPts val="0"/>
              </a:spcBef>
              <a:spcAft>
                <a:spcPts val="0"/>
              </a:spcAft>
            </a:pPr>
            <a:r>
              <a:rPr lang="en-US" sz="1400" dirty="0" smtClean="0">
                <a:effectLst/>
                <a:latin typeface="Times New Roman"/>
                <a:ea typeface="Times New Roman"/>
              </a:rPr>
              <a:t> </a:t>
            </a:r>
          </a:p>
          <a:p>
            <a:pPr marL="1143000" marR="0">
              <a:spcBef>
                <a:spcPts val="0"/>
              </a:spcBef>
              <a:spcAft>
                <a:spcPts val="0"/>
              </a:spcAft>
            </a:pPr>
            <a:r>
              <a:rPr lang="en-US" sz="1400" dirty="0" smtClean="0">
                <a:effectLst/>
                <a:latin typeface="Times New Roman"/>
                <a:ea typeface="Times New Roman"/>
              </a:rPr>
              <a:t>If you have answered the foregoing </a:t>
            </a:r>
            <a:r>
              <a:rPr lang="en-US" sz="1400" dirty="0" err="1" smtClean="0">
                <a:effectLst/>
                <a:latin typeface="Times New Roman"/>
                <a:ea typeface="Times New Roman"/>
              </a:rPr>
              <a:t>question,“the</a:t>
            </a:r>
            <a:r>
              <a:rPr lang="en-US" sz="1400" dirty="0" smtClean="0">
                <a:effectLst/>
                <a:latin typeface="Times New Roman"/>
                <a:ea typeface="Times New Roman"/>
              </a:rPr>
              <a:t> defendant is incompetent to stand trial” and only in that event will you answer the following question. </a:t>
            </a:r>
          </a:p>
          <a:p>
            <a:pPr marL="0" marR="0" lvl="0" indent="0">
              <a:spcBef>
                <a:spcPts val="0"/>
              </a:spcBef>
              <a:spcAft>
                <a:spcPts val="0"/>
              </a:spcAft>
              <a:buFont typeface="+mj-lt"/>
              <a:buNone/>
            </a:pPr>
            <a:r>
              <a:rPr lang="en-US" sz="1400" dirty="0" smtClean="0">
                <a:effectLst/>
                <a:latin typeface="Times New Roman"/>
                <a:ea typeface="Times New Roman"/>
              </a:rPr>
              <a:t>2. Do you find that the defendant is likely to be restored to competency  within the foreseeable future?</a:t>
            </a:r>
          </a:p>
          <a:p>
            <a:pPr marL="1143000" marR="0">
              <a:spcBef>
                <a:spcPts val="0"/>
              </a:spcBef>
              <a:spcAft>
                <a:spcPts val="0"/>
              </a:spcAft>
            </a:pPr>
            <a:r>
              <a:rPr lang="en-US" sz="1400" dirty="0" smtClean="0">
                <a:effectLst/>
                <a:latin typeface="Times New Roman"/>
                <a:ea typeface="Times New Roman"/>
              </a:rPr>
              <a:t> </a:t>
            </a:r>
          </a:p>
          <a:p>
            <a:pPr marL="1143000" marR="0">
              <a:spcBef>
                <a:spcPts val="0"/>
              </a:spcBef>
              <a:spcAft>
                <a:spcPts val="0"/>
              </a:spcAft>
            </a:pPr>
            <a:r>
              <a:rPr lang="en-US" sz="1400" dirty="0" smtClean="0">
                <a:effectLst/>
                <a:latin typeface="Times New Roman"/>
                <a:ea typeface="Times New Roman"/>
              </a:rPr>
              <a:t>You will answer, “the defendant is likely to be restored to competency within the foreseeable future” or “the defendant is not likely to be restored to competency within the foreseeable future”, as you may find the facts to be.</a:t>
            </a:r>
          </a:p>
          <a:p>
            <a:pPr marL="914400" marR="0">
              <a:spcBef>
                <a:spcPts val="0"/>
              </a:spcBef>
              <a:spcAft>
                <a:spcPts val="0"/>
              </a:spcAft>
            </a:pPr>
            <a:r>
              <a:rPr lang="en-US" sz="1400" dirty="0" smtClean="0">
                <a:effectLst/>
                <a:latin typeface="Times New Roman"/>
                <a:ea typeface="Times New Roman"/>
              </a:rPr>
              <a:t> </a:t>
            </a:r>
          </a:p>
          <a:p>
            <a:pPr marL="1143000" marR="0">
              <a:spcBef>
                <a:spcPts val="0"/>
              </a:spcBef>
              <a:spcAft>
                <a:spcPts val="0"/>
              </a:spcAft>
            </a:pPr>
            <a:r>
              <a:rPr lang="en-US" sz="1400" dirty="0" smtClean="0">
                <a:effectLst/>
                <a:latin typeface="Times New Roman"/>
                <a:ea typeface="Times New Roman"/>
              </a:rPr>
              <a:t>If you have answered the foregoing question, “the defendant is unlikely to be restored to competency within the foreseeable future” and only in that event will you answer the following question.</a:t>
            </a:r>
          </a:p>
          <a:p>
            <a:pPr marL="0" marR="0" lvl="0" indent="0">
              <a:spcBef>
                <a:spcPts val="0"/>
              </a:spcBef>
              <a:spcAft>
                <a:spcPts val="0"/>
              </a:spcAft>
              <a:buFont typeface="+mj-lt"/>
              <a:buNone/>
            </a:pPr>
            <a:r>
              <a:rPr lang="en-US" sz="1400" dirty="0" smtClean="0">
                <a:effectLst/>
                <a:latin typeface="Times New Roman"/>
                <a:ea typeface="Times New Roman"/>
              </a:rPr>
              <a:t>3. Do you find from clear and convincing evidence that the defendant is a person with mental illness?</a:t>
            </a:r>
          </a:p>
          <a:p>
            <a:pPr marL="1143000" marR="0">
              <a:spcBef>
                <a:spcPts val="0"/>
              </a:spcBef>
              <a:spcAft>
                <a:spcPts val="0"/>
              </a:spcAft>
            </a:pPr>
            <a:r>
              <a:rPr lang="en-US" sz="1400" dirty="0" smtClean="0">
                <a:effectLst/>
                <a:latin typeface="Times New Roman"/>
                <a:ea typeface="Times New Roman"/>
              </a:rPr>
              <a:t> </a:t>
            </a:r>
          </a:p>
          <a:p>
            <a:pPr marL="1143000" marR="0">
              <a:spcBef>
                <a:spcPts val="0"/>
              </a:spcBef>
              <a:spcAft>
                <a:spcPts val="0"/>
              </a:spcAft>
            </a:pPr>
            <a:r>
              <a:rPr lang="en-US" sz="1400" dirty="0" smtClean="0">
                <a:effectLst/>
                <a:latin typeface="Times New Roman"/>
                <a:ea typeface="Times New Roman"/>
              </a:rPr>
              <a:t>You will answer, “the defendant is a person with mental illness” or “the defendant is not a person with mental illness”, as you may find the facts to be.</a:t>
            </a:r>
          </a:p>
          <a:p>
            <a:pPr marL="1143000" marR="0">
              <a:spcBef>
                <a:spcPts val="0"/>
              </a:spcBef>
              <a:spcAft>
                <a:spcPts val="0"/>
              </a:spcAft>
            </a:pPr>
            <a:r>
              <a:rPr lang="en-US" sz="1400" dirty="0" smtClean="0">
                <a:effectLst/>
                <a:latin typeface="Times New Roman"/>
                <a:ea typeface="Times New Roman"/>
              </a:rPr>
              <a:t> </a:t>
            </a:r>
          </a:p>
          <a:p>
            <a:pPr marL="1143000" marR="0">
              <a:spcBef>
                <a:spcPts val="0"/>
              </a:spcBef>
              <a:spcAft>
                <a:spcPts val="0"/>
              </a:spcAft>
            </a:pPr>
            <a:r>
              <a:rPr lang="en-US" sz="1400" dirty="0" smtClean="0">
                <a:effectLst/>
                <a:latin typeface="Times New Roman"/>
                <a:ea typeface="Times New Roman"/>
              </a:rPr>
              <a:t>If you have answered, “the defendant is a person with mental illness” and only in that event will you answer the following question.</a:t>
            </a:r>
          </a:p>
          <a:p>
            <a:pPr marL="0" marR="0" lvl="0" indent="0">
              <a:spcBef>
                <a:spcPts val="0"/>
              </a:spcBef>
              <a:spcAft>
                <a:spcPts val="0"/>
              </a:spcAft>
              <a:buFont typeface="+mj-lt"/>
              <a:buNone/>
            </a:pPr>
            <a:r>
              <a:rPr lang="en-US" sz="1400" dirty="0" smtClean="0">
                <a:effectLst/>
                <a:latin typeface="Times New Roman"/>
                <a:ea typeface="Times New Roman"/>
              </a:rPr>
              <a:t>4. Do you find from clear and convincing evidence that the defendant meets the criteria for court ordered mental health services?</a:t>
            </a:r>
          </a:p>
          <a:p>
            <a:pPr marL="1143000" marR="0">
              <a:spcBef>
                <a:spcPts val="0"/>
              </a:spcBef>
              <a:spcAft>
                <a:spcPts val="0"/>
              </a:spcAft>
            </a:pPr>
            <a:r>
              <a:rPr lang="en-US" sz="1400" dirty="0" smtClean="0">
                <a:effectLst/>
                <a:latin typeface="Times New Roman"/>
                <a:ea typeface="Times New Roman"/>
              </a:rPr>
              <a:t> </a:t>
            </a:r>
          </a:p>
          <a:p>
            <a:pPr marL="1143000" marR="0">
              <a:spcBef>
                <a:spcPts val="0"/>
              </a:spcBef>
              <a:spcAft>
                <a:spcPts val="0"/>
              </a:spcAft>
            </a:pPr>
            <a:r>
              <a:rPr lang="en-US" sz="1400" dirty="0" smtClean="0">
                <a:effectLst/>
                <a:latin typeface="Times New Roman"/>
                <a:ea typeface="Times New Roman"/>
              </a:rPr>
              <a:t>You will answer, “does not meet the criteria for court ordered mental health services”, or “meets the criteria for court ordered mental health services” because he:</a:t>
            </a:r>
          </a:p>
          <a:p>
            <a:pPr marL="342900" marR="0" lvl="0" indent="-342900">
              <a:spcBef>
                <a:spcPts val="0"/>
              </a:spcBef>
              <a:spcAft>
                <a:spcPts val="0"/>
              </a:spcAft>
              <a:buFont typeface="+mj-lt"/>
              <a:buAutoNum type="alphaLcParenBoth"/>
            </a:pPr>
            <a:r>
              <a:rPr lang="en-US" sz="1400" dirty="0" smtClean="0">
                <a:effectLst/>
                <a:latin typeface="Times New Roman"/>
                <a:ea typeface="Times New Roman"/>
              </a:rPr>
              <a:t>is likely to cause serious harm to himself; and /or</a:t>
            </a:r>
          </a:p>
          <a:p>
            <a:pPr marL="342900" marR="0" lvl="0" indent="-342900">
              <a:spcBef>
                <a:spcPts val="0"/>
              </a:spcBef>
              <a:spcAft>
                <a:spcPts val="0"/>
              </a:spcAft>
              <a:buFont typeface="+mj-lt"/>
              <a:buAutoNum type="alphaLcParenBoth"/>
            </a:pPr>
            <a:r>
              <a:rPr lang="en-US" sz="1400" dirty="0" smtClean="0">
                <a:effectLst/>
                <a:latin typeface="Times New Roman"/>
                <a:ea typeface="Times New Roman"/>
              </a:rPr>
              <a:t>is likely to cause serious harm to others; and/or</a:t>
            </a:r>
          </a:p>
          <a:p>
            <a:pPr marL="342900" marR="0" lvl="0" indent="-342900">
              <a:spcBef>
                <a:spcPts val="0"/>
              </a:spcBef>
              <a:spcAft>
                <a:spcPts val="0"/>
              </a:spcAft>
              <a:buFont typeface="+mj-lt"/>
              <a:buAutoNum type="alphaLcParenBoth"/>
            </a:pPr>
            <a:r>
              <a:rPr lang="en-US" sz="1400" dirty="0" smtClean="0">
                <a:effectLst/>
                <a:latin typeface="Times New Roman"/>
                <a:ea typeface="Times New Roman"/>
              </a:rPr>
              <a:t>is suffering severe and abnormal mental, emotional or physical deterioration of his ability to function independently, which is exhibited by his inability, except for reasons of indigence, to provide for his basic needs, including food, clothing, health or safety; and, is unable to make a rational and informed decision as to whether or not to submit to treatment”, as you may find the facts to be.</a:t>
            </a:r>
          </a:p>
          <a:p>
            <a:pPr marL="1143000" marR="0">
              <a:spcBef>
                <a:spcPts val="0"/>
              </a:spcBef>
              <a:spcAft>
                <a:spcPts val="0"/>
              </a:spcAft>
            </a:pPr>
            <a:r>
              <a:rPr lang="en-US" sz="1400" dirty="0" smtClean="0">
                <a:effectLst/>
                <a:latin typeface="Times New Roman"/>
                <a:ea typeface="Times New Roman"/>
              </a:rPr>
              <a:t> </a:t>
            </a:r>
          </a:p>
          <a:p>
            <a:pPr marL="0" marR="0" lvl="0" indent="0">
              <a:spcBef>
                <a:spcPts val="0"/>
              </a:spcBef>
              <a:spcAft>
                <a:spcPts val="0"/>
              </a:spcAft>
              <a:buFont typeface="+mj-lt"/>
              <a:buNone/>
            </a:pPr>
            <a:r>
              <a:rPr lang="en-US" sz="1400" b="1" dirty="0" smtClean="0">
                <a:effectLst/>
                <a:latin typeface="Times New Roman"/>
                <a:ea typeface="Times New Roman"/>
              </a:rPr>
              <a:t>Incompetent Defendants with Mental Retardation Found Unlikely to be Restored to Competency within the Foreseeable Future</a:t>
            </a:r>
            <a:endParaRPr lang="en-US" sz="1400" dirty="0" smtClean="0">
              <a:effectLst/>
              <a:latin typeface="Times New Roman"/>
              <a:ea typeface="Times New Roman"/>
            </a:endParaRPr>
          </a:p>
          <a:p>
            <a:pPr marL="457200" marR="0">
              <a:spcBef>
                <a:spcPts val="0"/>
              </a:spcBef>
              <a:spcAft>
                <a:spcPts val="0"/>
              </a:spcAft>
            </a:pPr>
            <a:r>
              <a:rPr lang="en-US" sz="1400" dirty="0" smtClean="0">
                <a:effectLst/>
                <a:latin typeface="Times New Roman"/>
                <a:ea typeface="Times New Roman"/>
              </a:rPr>
              <a:t>Under Subchapter E. 46B.103 C.C. P., if it appears to the court that the defendant may be a person with mental retardation, the court is required to hold a hearing under Subtitle D, Title 7, Health and Safety Code.  Section 593.049 Health and Safety Code requires the hearing to be held before a jury on the request of either party or on the court’s own motion. </a:t>
            </a:r>
          </a:p>
          <a:p>
            <a:pPr marL="457200" marR="0">
              <a:spcBef>
                <a:spcPts val="0"/>
              </a:spcBef>
              <a:spcAft>
                <a:spcPts val="0"/>
              </a:spcAft>
            </a:pPr>
            <a:endParaRPr lang="en-US" sz="1400" dirty="0" smtClean="0">
              <a:effectLst/>
              <a:latin typeface="Times New Roman"/>
              <a:ea typeface="Times New Roman"/>
            </a:endParaRPr>
          </a:p>
          <a:p>
            <a:pPr marL="457200" marR="0">
              <a:spcBef>
                <a:spcPts val="0"/>
              </a:spcBef>
              <a:spcAft>
                <a:spcPts val="0"/>
              </a:spcAft>
            </a:pPr>
            <a:r>
              <a:rPr lang="en-US" sz="1400" dirty="0" smtClean="0">
                <a:effectLst/>
                <a:latin typeface="Times New Roman"/>
                <a:ea typeface="Times New Roman"/>
              </a:rPr>
              <a:t>Section 593.050 Health and Safety Code requires proof beyond a reasonable doubt on whether the defendant meets the criteria for long term care.</a:t>
            </a:r>
          </a:p>
          <a:p>
            <a:pPr marL="914400" marR="0">
              <a:spcBef>
                <a:spcPts val="0"/>
              </a:spcBef>
              <a:spcAft>
                <a:spcPts val="0"/>
              </a:spcAft>
            </a:pPr>
            <a:r>
              <a:rPr lang="en-US" sz="1400" dirty="0" smtClean="0">
                <a:effectLst/>
                <a:latin typeface="Times New Roman"/>
                <a:ea typeface="Times New Roman"/>
              </a:rPr>
              <a:t> </a:t>
            </a:r>
          </a:p>
          <a:p>
            <a:pPr marL="0" marR="0">
              <a:spcBef>
                <a:spcPts val="0"/>
              </a:spcBef>
              <a:spcAft>
                <a:spcPts val="0"/>
              </a:spcAft>
            </a:pPr>
            <a:r>
              <a:rPr lang="en-US" sz="1400" dirty="0" smtClean="0">
                <a:effectLst/>
                <a:latin typeface="Times New Roman"/>
                <a:ea typeface="Times New Roman"/>
              </a:rPr>
              <a:t>		</a:t>
            </a:r>
            <a:r>
              <a:rPr lang="en-US" sz="1400" b="1" dirty="0" smtClean="0">
                <a:effectLst/>
                <a:latin typeface="Times New Roman"/>
                <a:ea typeface="Times New Roman"/>
              </a:rPr>
              <a:t>Model Special Issues</a:t>
            </a:r>
            <a:r>
              <a:rPr lang="en-US" sz="1400" dirty="0" smtClean="0">
                <a:effectLst/>
                <a:latin typeface="Times New Roman"/>
                <a:ea typeface="Times New Roman"/>
              </a:rPr>
              <a:t>:</a:t>
            </a:r>
          </a:p>
          <a:p>
            <a:pPr marL="342900" marR="0" lvl="0" indent="-342900">
              <a:spcBef>
                <a:spcPts val="0"/>
              </a:spcBef>
              <a:spcAft>
                <a:spcPts val="0"/>
              </a:spcAft>
              <a:buFont typeface="+mj-lt"/>
              <a:buAutoNum type="arabicPeriod"/>
            </a:pPr>
            <a:r>
              <a:rPr lang="en-US" sz="1400" dirty="0" smtClean="0">
                <a:effectLst/>
                <a:latin typeface="Times New Roman"/>
                <a:ea typeface="Times New Roman"/>
              </a:rPr>
              <a:t>Do you find from a preponderance of the evidence that the defendant is incompetent to stand trial at this time?</a:t>
            </a:r>
          </a:p>
          <a:p>
            <a:pPr marL="1143000" marR="0">
              <a:spcBef>
                <a:spcPts val="0"/>
              </a:spcBef>
              <a:spcAft>
                <a:spcPts val="0"/>
              </a:spcAft>
            </a:pPr>
            <a:r>
              <a:rPr lang="en-US" sz="1400" dirty="0" smtClean="0">
                <a:effectLst/>
                <a:latin typeface="Times New Roman"/>
                <a:ea typeface="Times New Roman"/>
              </a:rPr>
              <a:t> </a:t>
            </a:r>
          </a:p>
          <a:p>
            <a:pPr marL="1143000" marR="0">
              <a:spcBef>
                <a:spcPts val="0"/>
              </a:spcBef>
              <a:spcAft>
                <a:spcPts val="0"/>
              </a:spcAft>
            </a:pPr>
            <a:r>
              <a:rPr lang="en-US" sz="1400" dirty="0" smtClean="0">
                <a:effectLst/>
                <a:latin typeface="Times New Roman"/>
                <a:ea typeface="Times New Roman"/>
              </a:rPr>
              <a:t>You will answer, “incompetent to stand trial” or “competent to stand trial,” as you may find the facts to be.</a:t>
            </a:r>
          </a:p>
          <a:p>
            <a:pPr marL="1143000" marR="0">
              <a:spcBef>
                <a:spcPts val="0"/>
              </a:spcBef>
              <a:spcAft>
                <a:spcPts val="0"/>
              </a:spcAft>
            </a:pPr>
            <a:r>
              <a:rPr lang="en-US" sz="1400" dirty="0" smtClean="0">
                <a:effectLst/>
                <a:latin typeface="Times New Roman"/>
                <a:ea typeface="Times New Roman"/>
              </a:rPr>
              <a:t> </a:t>
            </a:r>
          </a:p>
          <a:p>
            <a:pPr marL="1143000" marR="0">
              <a:spcBef>
                <a:spcPts val="0"/>
              </a:spcBef>
              <a:spcAft>
                <a:spcPts val="0"/>
              </a:spcAft>
            </a:pPr>
            <a:r>
              <a:rPr lang="en-US" sz="1400" dirty="0" smtClean="0">
                <a:effectLst/>
                <a:latin typeface="Times New Roman"/>
                <a:ea typeface="Times New Roman"/>
              </a:rPr>
              <a:t>If you have answered the foregoing question, “incompetent to stand trial,” and only in that event will you answer the following question. </a:t>
            </a:r>
          </a:p>
          <a:p>
            <a:pPr marL="0" marR="0" lvl="0" indent="0">
              <a:spcBef>
                <a:spcPts val="0"/>
              </a:spcBef>
              <a:spcAft>
                <a:spcPts val="0"/>
              </a:spcAft>
              <a:buFont typeface="+mj-lt"/>
              <a:buNone/>
            </a:pPr>
            <a:r>
              <a:rPr lang="en-US" sz="1400" dirty="0" smtClean="0">
                <a:effectLst/>
                <a:latin typeface="Times New Roman"/>
                <a:ea typeface="Times New Roman"/>
              </a:rPr>
              <a:t>2.</a:t>
            </a:r>
            <a:r>
              <a:rPr lang="en-US" sz="1400" baseline="0" dirty="0" smtClean="0">
                <a:effectLst/>
                <a:latin typeface="Times New Roman"/>
                <a:ea typeface="Times New Roman"/>
              </a:rPr>
              <a:t> </a:t>
            </a:r>
            <a:r>
              <a:rPr lang="en-US" sz="1400" dirty="0" smtClean="0">
                <a:effectLst/>
                <a:latin typeface="Times New Roman"/>
                <a:ea typeface="Times New Roman"/>
              </a:rPr>
              <a:t>Do you find that the defendant is likely to be restored to competency within the foreseeable future?</a:t>
            </a:r>
          </a:p>
          <a:p>
            <a:pPr marL="1143000" marR="0">
              <a:spcBef>
                <a:spcPts val="0"/>
              </a:spcBef>
              <a:spcAft>
                <a:spcPts val="0"/>
              </a:spcAft>
            </a:pPr>
            <a:r>
              <a:rPr lang="en-US" sz="1400" dirty="0" smtClean="0">
                <a:effectLst/>
                <a:latin typeface="Times New Roman"/>
                <a:ea typeface="Times New Roman"/>
              </a:rPr>
              <a:t> </a:t>
            </a:r>
          </a:p>
          <a:p>
            <a:pPr marL="1143000" marR="0">
              <a:spcBef>
                <a:spcPts val="0"/>
              </a:spcBef>
              <a:spcAft>
                <a:spcPts val="0"/>
              </a:spcAft>
            </a:pPr>
            <a:r>
              <a:rPr lang="en-US" sz="1400" dirty="0" smtClean="0">
                <a:effectLst/>
                <a:latin typeface="Times New Roman"/>
                <a:ea typeface="Times New Roman"/>
              </a:rPr>
              <a:t>You will answer, “the defendant is likely to be restored to competency within the foreseeable future” or “the defendant is not likely to be restored to competency within the foreseeable future”, as you may find the facts to be.</a:t>
            </a:r>
          </a:p>
          <a:p>
            <a:pPr marL="914400" marR="0">
              <a:spcBef>
                <a:spcPts val="0"/>
              </a:spcBef>
              <a:spcAft>
                <a:spcPts val="0"/>
              </a:spcAft>
            </a:pPr>
            <a:r>
              <a:rPr lang="en-US" sz="1400" dirty="0" smtClean="0">
                <a:effectLst/>
                <a:latin typeface="Times New Roman"/>
                <a:ea typeface="Times New Roman"/>
              </a:rPr>
              <a:t> </a:t>
            </a:r>
          </a:p>
          <a:p>
            <a:pPr marL="914400" marR="0">
              <a:spcBef>
                <a:spcPts val="0"/>
              </a:spcBef>
              <a:spcAft>
                <a:spcPts val="0"/>
              </a:spcAft>
            </a:pPr>
            <a:r>
              <a:rPr lang="en-US" sz="1400" dirty="0" smtClean="0">
                <a:effectLst/>
                <a:latin typeface="Times New Roman"/>
                <a:ea typeface="Times New Roman"/>
              </a:rPr>
              <a:t>      If you have answered the foregoing question, “the defendant is unlikely    </a:t>
            </a:r>
          </a:p>
          <a:p>
            <a:pPr marL="1143000" marR="0">
              <a:spcBef>
                <a:spcPts val="0"/>
              </a:spcBef>
              <a:spcAft>
                <a:spcPts val="0"/>
              </a:spcAft>
            </a:pPr>
            <a:r>
              <a:rPr lang="en-US" sz="1400" dirty="0" smtClean="0">
                <a:effectLst/>
                <a:latin typeface="Times New Roman"/>
                <a:ea typeface="Times New Roman"/>
              </a:rPr>
              <a:t>to be restored to competency within the foreseeable future” and only in           that event will you answer the following question.</a:t>
            </a:r>
          </a:p>
          <a:p>
            <a:pPr marL="0" marR="0" lvl="0" indent="0">
              <a:spcBef>
                <a:spcPts val="0"/>
              </a:spcBef>
              <a:spcAft>
                <a:spcPts val="0"/>
              </a:spcAft>
              <a:buFont typeface="+mj-lt"/>
              <a:buNone/>
            </a:pPr>
            <a:r>
              <a:rPr lang="en-US" sz="1400" dirty="0" smtClean="0">
                <a:effectLst/>
                <a:latin typeface="Times New Roman"/>
                <a:ea typeface="Times New Roman"/>
              </a:rPr>
              <a:t>3. Do you find beyond a reasonable doubt that the defendant is a person with mental retardation?</a:t>
            </a:r>
          </a:p>
          <a:p>
            <a:pPr marL="1143000" marR="0">
              <a:spcBef>
                <a:spcPts val="0"/>
              </a:spcBef>
              <a:spcAft>
                <a:spcPts val="0"/>
              </a:spcAft>
            </a:pPr>
            <a:r>
              <a:rPr lang="en-US" sz="1400" dirty="0" smtClean="0">
                <a:effectLst/>
                <a:latin typeface="Times New Roman"/>
                <a:ea typeface="Times New Roman"/>
              </a:rPr>
              <a:t> </a:t>
            </a:r>
          </a:p>
          <a:p>
            <a:pPr marL="1143000" marR="0">
              <a:spcBef>
                <a:spcPts val="0"/>
              </a:spcBef>
              <a:spcAft>
                <a:spcPts val="0"/>
              </a:spcAft>
            </a:pPr>
            <a:r>
              <a:rPr lang="en-US" sz="1400" dirty="0" smtClean="0">
                <a:effectLst/>
                <a:latin typeface="Times New Roman"/>
                <a:ea typeface="Times New Roman"/>
              </a:rPr>
              <a:t>You will answer, “the defendant is a person with mental retardation”, or “the defendant is not a person with mental retardation”, as you may find the facts to be.</a:t>
            </a:r>
          </a:p>
          <a:p>
            <a:pPr marL="1143000" marR="0">
              <a:spcBef>
                <a:spcPts val="0"/>
              </a:spcBef>
              <a:spcAft>
                <a:spcPts val="0"/>
              </a:spcAft>
            </a:pPr>
            <a:r>
              <a:rPr lang="en-US" sz="1400" dirty="0" smtClean="0">
                <a:effectLst/>
                <a:latin typeface="Times New Roman"/>
                <a:ea typeface="Times New Roman"/>
              </a:rPr>
              <a:t> </a:t>
            </a:r>
          </a:p>
          <a:p>
            <a:pPr marL="1143000" marR="0">
              <a:spcBef>
                <a:spcPts val="0"/>
              </a:spcBef>
              <a:spcAft>
                <a:spcPts val="0"/>
              </a:spcAft>
            </a:pPr>
            <a:r>
              <a:rPr lang="en-US" sz="1400" dirty="0" smtClean="0">
                <a:effectLst/>
                <a:latin typeface="Times New Roman"/>
                <a:ea typeface="Times New Roman"/>
              </a:rPr>
              <a:t>If you have answered the foregoing question, “the defendant is a person with mental retardation”, and only in that event will you answer the following question.</a:t>
            </a:r>
          </a:p>
          <a:p>
            <a:pPr marL="0" marR="0" lvl="0" indent="0">
              <a:spcBef>
                <a:spcPts val="0"/>
              </a:spcBef>
              <a:spcAft>
                <a:spcPts val="0"/>
              </a:spcAft>
              <a:buFont typeface="+mj-lt"/>
              <a:buNone/>
            </a:pPr>
            <a:r>
              <a:rPr lang="en-US" sz="1400" dirty="0" smtClean="0">
                <a:effectLst/>
                <a:latin typeface="Times New Roman"/>
                <a:ea typeface="Times New Roman"/>
              </a:rPr>
              <a:t>4. Do you find beyond a reasonable doubt that the defendant meets the criteria for commitment to a residential care facility?</a:t>
            </a:r>
          </a:p>
          <a:p>
            <a:pPr marL="457200" marR="0">
              <a:spcBef>
                <a:spcPts val="0"/>
              </a:spcBef>
              <a:spcAft>
                <a:spcPts val="0"/>
              </a:spcAft>
            </a:pPr>
            <a:r>
              <a:rPr lang="en-US" sz="1200" dirty="0" smtClean="0">
                <a:effectLst/>
                <a:latin typeface="Times New Roman"/>
                <a:ea typeface="Times New Roman"/>
              </a:rPr>
              <a:t> </a:t>
            </a:r>
          </a:p>
        </p:txBody>
      </p:sp>
      <p:sp>
        <p:nvSpPr>
          <p:cNvPr id="4" name="Slide Number Placeholder 3"/>
          <p:cNvSpPr>
            <a:spLocks noGrp="1"/>
          </p:cNvSpPr>
          <p:nvPr>
            <p:ph type="sldNum" sz="quarter" idx="10"/>
          </p:nvPr>
        </p:nvSpPr>
        <p:spPr/>
        <p:txBody>
          <a:bodyPr/>
          <a:lstStyle/>
          <a:p>
            <a:fld id="{8A45C8EC-AA65-484F-8A9C-37B2E1616BF4}" type="slidenum">
              <a:rPr lang="en-US" smtClean="0"/>
              <a:t>8</a:t>
            </a:fld>
            <a:endParaRPr lang="en-US"/>
          </a:p>
        </p:txBody>
      </p:sp>
    </p:spTree>
    <p:extLst>
      <p:ext uri="{BB962C8B-B14F-4D97-AF65-F5344CB8AC3E}">
        <p14:creationId xmlns:p14="http://schemas.microsoft.com/office/powerpoint/2010/main" val="3148584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US" sz="1200" b="1" i="0" u="none" strike="noStrike" kern="1200" cap="none" spc="0" normalizeH="0" baseline="0" noProof="0" dirty="0" smtClean="0">
                <a:ln>
                  <a:noFill/>
                </a:ln>
                <a:solidFill>
                  <a:prstClr val="black"/>
                </a:solidFill>
                <a:effectLst/>
                <a:uLnTx/>
                <a:uFillTx/>
                <a:latin typeface="Times New Roman"/>
                <a:ea typeface="Times New Roman"/>
                <a:cs typeface="+mn-cs"/>
              </a:rPr>
              <a:t>Defendants Likely to Be Restored to Competency Within the Foreseeable Future</a:t>
            </a:r>
            <a:endPar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endParaRP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rPr>
              <a:t>If it is found that an incompetent defendant is likely to be restored to competency within the foreseeable future, the court determines duration and place of commitment pursuant to Arts. 46B.072 or 46B.073 C.C.P.   </a:t>
            </a:r>
          </a:p>
          <a:p>
            <a:pPr marL="45720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A45C8EC-AA65-484F-8A9C-37B2E1616BF4}" type="slidenum">
              <a:rPr lang="en-US" smtClean="0"/>
              <a:t>9</a:t>
            </a:fld>
            <a:endParaRPr lang="en-US"/>
          </a:p>
        </p:txBody>
      </p:sp>
    </p:spTree>
    <p:extLst>
      <p:ext uri="{BB962C8B-B14F-4D97-AF65-F5344CB8AC3E}">
        <p14:creationId xmlns:p14="http://schemas.microsoft.com/office/powerpoint/2010/main" val="1536061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0CA0D64-30F4-4226-A96D-B30BBBE5F998}" type="datetimeFigureOut">
              <a:rPr lang="en-US" smtClean="0"/>
              <a:t>3/23/2012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C88BB-FDFD-4308-807F-D36CE4F2B930}"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CA0D64-30F4-4226-A96D-B30BBBE5F998}" type="datetimeFigureOut">
              <a:rPr lang="en-US" smtClean="0"/>
              <a:t>3/23/2012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C88BB-FDFD-4308-807F-D36CE4F2B93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CA0D64-30F4-4226-A96D-B30BBBE5F998}" type="datetimeFigureOut">
              <a:rPr lang="en-US" smtClean="0"/>
              <a:t>3/23/2012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C88BB-FDFD-4308-807F-D36CE4F2B93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CA0D64-30F4-4226-A96D-B30BBBE5F998}" type="datetimeFigureOut">
              <a:rPr lang="en-US" smtClean="0"/>
              <a:t>3/23/2012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C88BB-FDFD-4308-807F-D36CE4F2B93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CA0D64-30F4-4226-A96D-B30BBBE5F998}" type="datetimeFigureOut">
              <a:rPr lang="en-US" smtClean="0"/>
              <a:t>3/23/2012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C88BB-FDFD-4308-807F-D36CE4F2B930}"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0CA0D64-30F4-4226-A96D-B30BBBE5F998}" type="datetimeFigureOut">
              <a:rPr lang="en-US" smtClean="0"/>
              <a:t>3/23/2012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C88BB-FDFD-4308-807F-D36CE4F2B93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0CA0D64-30F4-4226-A96D-B30BBBE5F998}" type="datetimeFigureOut">
              <a:rPr lang="en-US" smtClean="0"/>
              <a:t>3/23/2012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BC88BB-FDFD-4308-807F-D36CE4F2B930}"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CA0D64-30F4-4226-A96D-B30BBBE5F998}" type="datetimeFigureOut">
              <a:rPr lang="en-US" smtClean="0"/>
              <a:t>3/23/2012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BC88BB-FDFD-4308-807F-D36CE4F2B93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CA0D64-30F4-4226-A96D-B30BBBE5F998}" type="datetimeFigureOut">
              <a:rPr lang="en-US" smtClean="0"/>
              <a:t>3/23/2012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BC88BB-FDFD-4308-807F-D36CE4F2B93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CA0D64-30F4-4226-A96D-B30BBBE5F998}" type="datetimeFigureOut">
              <a:rPr lang="en-US" smtClean="0"/>
              <a:t>3/23/2012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C88BB-FDFD-4308-807F-D36CE4F2B930}"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CA0D64-30F4-4226-A96D-B30BBBE5F998}" type="datetimeFigureOut">
              <a:rPr lang="en-US" smtClean="0"/>
              <a:t>3/23/2012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C88BB-FDFD-4308-807F-D36CE4F2B93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80CA0D64-30F4-4226-A96D-B30BBBE5F998}" type="datetimeFigureOut">
              <a:rPr lang="en-US" smtClean="0"/>
              <a:t>3/23/2012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95BC88BB-FDFD-4308-807F-D36CE4F2B93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2232025"/>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Incompetency to Stand Trial</a:t>
            </a:r>
            <a:br>
              <a:rPr lang="en-US" dirty="0" smtClean="0"/>
            </a:br>
            <a:r>
              <a:rPr lang="en-US" dirty="0" smtClean="0"/>
              <a:t>Art. 46B.003</a:t>
            </a:r>
            <a:endParaRPr lang="en-US" dirty="0"/>
          </a:p>
        </p:txBody>
      </p:sp>
      <p:sp>
        <p:nvSpPr>
          <p:cNvPr id="3" name="Subtitle 2"/>
          <p:cNvSpPr>
            <a:spLocks noGrp="1"/>
          </p:cNvSpPr>
          <p:nvPr>
            <p:ph type="subTitle" idx="1"/>
          </p:nvPr>
        </p:nvSpPr>
        <p:spPr>
          <a:xfrm>
            <a:off x="914400" y="3276600"/>
            <a:ext cx="6400800" cy="2819400"/>
          </a:xfrm>
        </p:spPr>
        <p:txBody>
          <a:bodyPr>
            <a:noAutofit/>
          </a:bodyPr>
          <a:lstStyle/>
          <a:p>
            <a:pPr marL="285750" indent="-285750" algn="l">
              <a:buFont typeface="Arial" pitchFamily="34" charset="0"/>
              <a:buChar char="•"/>
            </a:pPr>
            <a:endParaRPr lang="en-US" sz="2400" dirty="0" smtClean="0">
              <a:solidFill>
                <a:schemeClr val="tx1"/>
              </a:solidFill>
            </a:endParaRPr>
          </a:p>
          <a:p>
            <a:pPr marL="285750" indent="-285750" algn="l">
              <a:buFont typeface="Arial" pitchFamily="34" charset="0"/>
              <a:buChar char="•"/>
            </a:pPr>
            <a:r>
              <a:rPr lang="en-US" sz="2400" dirty="0" smtClean="0">
                <a:solidFill>
                  <a:schemeClr val="tx1"/>
                </a:solidFill>
              </a:rPr>
              <a:t>Lacks  rational and factual understanding of the proceedings</a:t>
            </a:r>
          </a:p>
          <a:p>
            <a:pPr marL="285750" indent="-285750" algn="l">
              <a:buFont typeface="Arial" pitchFamily="34" charset="0"/>
              <a:buChar char="•"/>
            </a:pPr>
            <a:r>
              <a:rPr lang="en-US" sz="2400" dirty="0" smtClean="0">
                <a:solidFill>
                  <a:schemeClr val="tx1"/>
                </a:solidFill>
              </a:rPr>
              <a:t>Cannot consult with counsel</a:t>
            </a:r>
          </a:p>
          <a:p>
            <a:pPr marL="285750" indent="-285750" algn="l">
              <a:buFont typeface="Arial" pitchFamily="34" charset="0"/>
              <a:buChar char="•"/>
            </a:pPr>
            <a:r>
              <a:rPr lang="en-US" sz="2400" dirty="0" smtClean="0">
                <a:solidFill>
                  <a:schemeClr val="tx1"/>
                </a:solidFill>
              </a:rPr>
              <a:t>Presumed competent</a:t>
            </a:r>
          </a:p>
          <a:p>
            <a:pPr marL="285750" indent="-285750" algn="l">
              <a:buFont typeface="Arial" pitchFamily="34" charset="0"/>
              <a:buChar char="•"/>
            </a:pPr>
            <a:r>
              <a:rPr lang="en-US" sz="2400" dirty="0" smtClean="0">
                <a:solidFill>
                  <a:schemeClr val="tx1"/>
                </a:solidFill>
              </a:rPr>
              <a:t>Burden of Proof by a preponderance</a:t>
            </a:r>
            <a:endParaRPr lang="en-US" sz="2400" dirty="0">
              <a:solidFill>
                <a:schemeClr val="tx1"/>
              </a:solidFill>
            </a:endParaRPr>
          </a:p>
        </p:txBody>
      </p:sp>
    </p:spTree>
    <p:extLst>
      <p:ext uri="{BB962C8B-B14F-4D97-AF65-F5344CB8AC3E}">
        <p14:creationId xmlns:p14="http://schemas.microsoft.com/office/powerpoint/2010/main" val="2500532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371600"/>
          </a:xfrm>
        </p:spPr>
        <p:txBody>
          <a:bodyPr>
            <a:normAutofit/>
          </a:bodyPr>
          <a:lstStyle/>
          <a:p>
            <a:r>
              <a:rPr lang="en-US" sz="3600" dirty="0" smtClean="0">
                <a:latin typeface="Times New (W1)" pitchFamily="18" charset="0"/>
              </a:rPr>
              <a:t>THE COMMITMENT DETERMINATION</a:t>
            </a:r>
            <a:endParaRPr lang="en-US" sz="3600" dirty="0">
              <a:latin typeface="Times New (W1)" pitchFamily="18" charset="0"/>
            </a:endParaRPr>
          </a:p>
        </p:txBody>
      </p:sp>
      <p:sp>
        <p:nvSpPr>
          <p:cNvPr id="3" name="Content Placeholder 2"/>
          <p:cNvSpPr>
            <a:spLocks noGrp="1"/>
          </p:cNvSpPr>
          <p:nvPr>
            <p:ph idx="1"/>
          </p:nvPr>
        </p:nvSpPr>
        <p:spPr>
          <a:xfrm>
            <a:off x="457200" y="2362200"/>
            <a:ext cx="8229600" cy="4114800"/>
          </a:xfrm>
        </p:spPr>
        <p:txBody>
          <a:bodyPr>
            <a:normAutofit/>
          </a:bodyPr>
          <a:lstStyle/>
          <a:p>
            <a:pPr marL="0" indent="0">
              <a:buNone/>
            </a:pPr>
            <a:endParaRPr lang="en-US" sz="3600" dirty="0">
              <a:latin typeface="Times New (W1)" pitchFamily="18" charset="0"/>
            </a:endParaRPr>
          </a:p>
          <a:p>
            <a:r>
              <a:rPr lang="en-US" sz="3600" dirty="0" smtClean="0">
                <a:latin typeface="Times New (W1)" pitchFamily="18" charset="0"/>
              </a:rPr>
              <a:t>The trial court determines place of commitment</a:t>
            </a:r>
          </a:p>
          <a:p>
            <a:r>
              <a:rPr lang="en-US" sz="3600" dirty="0" smtClean="0">
                <a:effectLst/>
                <a:latin typeface="Times New (W1)" pitchFamily="18" charset="0"/>
                <a:ea typeface="Times New Roman"/>
              </a:rPr>
              <a:t>The court’s options range from outpatient to maximum security</a:t>
            </a:r>
            <a:r>
              <a:rPr lang="en-US" dirty="0" smtClean="0">
                <a:effectLst/>
                <a:latin typeface="Times New Roman"/>
                <a:ea typeface="Times New Roman"/>
              </a:rPr>
              <a:t>.  </a:t>
            </a:r>
            <a:r>
              <a:rPr lang="en-US" b="1" i="1" dirty="0" smtClean="0">
                <a:effectLst/>
                <a:latin typeface="Times New Roman"/>
                <a:ea typeface="Times New Roman"/>
              </a:rPr>
              <a:t>  </a:t>
            </a:r>
            <a:endParaRPr lang="en-US" dirty="0">
              <a:latin typeface="Times New Roman"/>
              <a:ea typeface="Times New Roman"/>
            </a:endParaRPr>
          </a:p>
          <a:p>
            <a:endParaRPr lang="en-US" dirty="0"/>
          </a:p>
        </p:txBody>
      </p:sp>
    </p:spTree>
    <p:extLst>
      <p:ext uri="{BB962C8B-B14F-4D97-AF65-F5344CB8AC3E}">
        <p14:creationId xmlns:p14="http://schemas.microsoft.com/office/powerpoint/2010/main" val="184030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DURATION OF INITIAL COMMITMENTS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0000" lnSpcReduction="20000"/>
          </a:bodyPr>
          <a:lstStyle/>
          <a:p>
            <a:pPr marL="571500" lvl="1" indent="0">
              <a:spcBef>
                <a:spcPts val="0"/>
              </a:spcBef>
              <a:buNone/>
            </a:pPr>
            <a:r>
              <a:rPr lang="en-US" sz="1800" b="1" dirty="0" smtClean="0">
                <a:latin typeface="Times New Roman"/>
                <a:ea typeface="Times New Roman"/>
              </a:rPr>
              <a:t>	</a:t>
            </a:r>
            <a:r>
              <a:rPr lang="en-US" sz="4000" b="1" dirty="0" smtClean="0">
                <a:effectLst>
                  <a:outerShdw blurRad="38100" dist="38100" dir="2700000" algn="tl">
                    <a:srgbClr val="000000">
                      <a:alpha val="43137"/>
                    </a:srgbClr>
                  </a:outerShdw>
                </a:effectLst>
                <a:latin typeface="Times New Roman"/>
                <a:ea typeface="Times New Roman"/>
              </a:rPr>
              <a:t>Felonies</a:t>
            </a:r>
            <a:endParaRPr lang="en-US" sz="4000" dirty="0" smtClean="0">
              <a:effectLst>
                <a:outerShdw blurRad="38100" dist="38100" dir="2700000" algn="tl">
                  <a:srgbClr val="000000">
                    <a:alpha val="43137"/>
                  </a:srgbClr>
                </a:outerShdw>
              </a:effectLst>
              <a:latin typeface="Times New Roman"/>
              <a:ea typeface="Times New Roman"/>
            </a:endParaRPr>
          </a:p>
          <a:p>
            <a:pPr marL="114300" marR="0" indent="0">
              <a:spcBef>
                <a:spcPts val="0"/>
              </a:spcBef>
              <a:spcAft>
                <a:spcPts val="0"/>
              </a:spcAft>
              <a:buNone/>
            </a:pPr>
            <a:r>
              <a:rPr lang="en-US" sz="4000" dirty="0" smtClean="0">
                <a:latin typeface="Times New Roman"/>
                <a:ea typeface="Times New Roman"/>
              </a:rPr>
              <a:t>            	   </a:t>
            </a:r>
            <a:r>
              <a:rPr lang="en-US" sz="4000" dirty="0" smtClean="0">
                <a:effectLst>
                  <a:outerShdw blurRad="38100" dist="38100" dir="2700000" algn="tl">
                    <a:srgbClr val="000000">
                      <a:alpha val="43137"/>
                    </a:srgbClr>
                  </a:outerShdw>
                </a:effectLst>
                <a:latin typeface="Times New Roman"/>
                <a:ea typeface="Times New Roman"/>
              </a:rPr>
              <a:t>Inpatients and Outpatients 120 days</a:t>
            </a:r>
          </a:p>
          <a:p>
            <a:pPr marL="114300" marR="0" indent="0">
              <a:spcBef>
                <a:spcPts val="0"/>
              </a:spcBef>
              <a:spcAft>
                <a:spcPts val="0"/>
              </a:spcAft>
              <a:buNone/>
            </a:pPr>
            <a:endParaRPr lang="en-US" sz="4000" b="1" dirty="0">
              <a:effectLst/>
              <a:latin typeface="Times New Roman"/>
              <a:ea typeface="Times New Roman"/>
            </a:endParaRPr>
          </a:p>
          <a:p>
            <a:pPr marL="114300" marR="0" indent="0">
              <a:spcBef>
                <a:spcPts val="0"/>
              </a:spcBef>
              <a:spcAft>
                <a:spcPts val="0"/>
              </a:spcAft>
              <a:buNone/>
            </a:pPr>
            <a:endParaRPr lang="en-US" sz="4000" b="1" dirty="0" smtClean="0">
              <a:latin typeface="Times New Roman"/>
              <a:ea typeface="Times New Roman"/>
            </a:endParaRPr>
          </a:p>
          <a:p>
            <a:pPr marL="114300" marR="0" indent="0">
              <a:spcBef>
                <a:spcPts val="0"/>
              </a:spcBef>
              <a:spcAft>
                <a:spcPts val="0"/>
              </a:spcAft>
              <a:buNone/>
            </a:pPr>
            <a:r>
              <a:rPr lang="en-US" sz="4000" b="1" dirty="0" smtClean="0">
                <a:effectLst/>
                <a:latin typeface="Times New Roman"/>
                <a:ea typeface="Times New Roman"/>
              </a:rPr>
              <a:t>	</a:t>
            </a:r>
            <a:r>
              <a:rPr lang="en-US" sz="4000" b="1" dirty="0" smtClean="0">
                <a:effectLst>
                  <a:outerShdw blurRad="38100" dist="38100" dir="2700000" algn="tl">
                    <a:srgbClr val="000000">
                      <a:alpha val="43137"/>
                    </a:srgbClr>
                  </a:outerShdw>
                </a:effectLst>
                <a:latin typeface="Times New Roman"/>
                <a:ea typeface="Times New Roman"/>
              </a:rPr>
              <a:t>Misdemeanors</a:t>
            </a:r>
            <a:endParaRPr lang="en-US" sz="4000" dirty="0" smtClean="0">
              <a:effectLst>
                <a:outerShdw blurRad="38100" dist="38100" dir="2700000" algn="tl">
                  <a:srgbClr val="000000">
                    <a:alpha val="43137"/>
                  </a:srgbClr>
                </a:outerShdw>
              </a:effectLst>
              <a:latin typeface="Times New Roman"/>
              <a:ea typeface="Times New Roman"/>
            </a:endParaRPr>
          </a:p>
          <a:p>
            <a:pPr marL="114300" marR="0" indent="0">
              <a:spcBef>
                <a:spcPts val="0"/>
              </a:spcBef>
              <a:spcAft>
                <a:spcPts val="0"/>
              </a:spcAft>
              <a:buNone/>
            </a:pPr>
            <a:r>
              <a:rPr lang="en-US" sz="4000" dirty="0" smtClean="0">
                <a:effectLst/>
                <a:latin typeface="Times New Roman"/>
                <a:ea typeface="Times New Roman"/>
              </a:rPr>
              <a:t>	   </a:t>
            </a:r>
            <a:r>
              <a:rPr lang="en-US" sz="4000" dirty="0" smtClean="0">
                <a:effectLst>
                  <a:outerShdw blurRad="38100" dist="38100" dir="2700000" algn="tl">
                    <a:srgbClr val="000000">
                      <a:alpha val="43137"/>
                    </a:srgbClr>
                  </a:outerShdw>
                </a:effectLst>
                <a:latin typeface="Times New Roman"/>
                <a:ea typeface="Times New Roman"/>
              </a:rPr>
              <a:t>Inpatients 60 days</a:t>
            </a:r>
          </a:p>
          <a:p>
            <a:pPr marL="114300" marR="0" indent="0">
              <a:spcBef>
                <a:spcPts val="0"/>
              </a:spcBef>
              <a:spcAft>
                <a:spcPts val="0"/>
              </a:spcAft>
              <a:buNone/>
            </a:pPr>
            <a:r>
              <a:rPr lang="en-US" sz="4000" dirty="0">
                <a:effectLst>
                  <a:outerShdw blurRad="38100" dist="38100" dir="2700000" algn="tl">
                    <a:srgbClr val="000000">
                      <a:alpha val="43137"/>
                    </a:srgbClr>
                  </a:outerShdw>
                </a:effectLst>
                <a:latin typeface="Times New Roman"/>
                <a:ea typeface="Times New Roman"/>
              </a:rPr>
              <a:t>	 </a:t>
            </a:r>
            <a:r>
              <a:rPr lang="en-US" sz="4000" dirty="0" smtClean="0">
                <a:effectLst>
                  <a:outerShdw blurRad="38100" dist="38100" dir="2700000" algn="tl">
                    <a:srgbClr val="000000">
                      <a:alpha val="43137"/>
                    </a:srgbClr>
                  </a:outerShdw>
                </a:effectLst>
                <a:latin typeface="Times New Roman"/>
                <a:ea typeface="Times New Roman"/>
              </a:rPr>
              <a:t> </a:t>
            </a:r>
          </a:p>
          <a:p>
            <a:pPr marL="114300" marR="0" indent="0">
              <a:spcBef>
                <a:spcPts val="0"/>
              </a:spcBef>
              <a:spcAft>
                <a:spcPts val="0"/>
              </a:spcAft>
              <a:buNone/>
            </a:pPr>
            <a:endParaRPr lang="en-US" sz="4000" dirty="0">
              <a:effectLst>
                <a:outerShdw blurRad="38100" dist="38100" dir="2700000" algn="tl">
                  <a:srgbClr val="000000">
                    <a:alpha val="43137"/>
                  </a:srgbClr>
                </a:outerShdw>
              </a:effectLst>
              <a:latin typeface="Times New Roman"/>
              <a:ea typeface="Times New Roman"/>
            </a:endParaRPr>
          </a:p>
          <a:p>
            <a:pPr marL="114300" marR="0" indent="0">
              <a:spcBef>
                <a:spcPts val="0"/>
              </a:spcBef>
              <a:spcAft>
                <a:spcPts val="0"/>
              </a:spcAft>
              <a:buNone/>
            </a:pPr>
            <a:r>
              <a:rPr lang="en-US" sz="4000" dirty="0" smtClean="0">
                <a:effectLst>
                  <a:outerShdw blurRad="38100" dist="38100" dir="2700000" algn="tl">
                    <a:srgbClr val="000000">
                      <a:alpha val="43137"/>
                    </a:srgbClr>
                  </a:outerShdw>
                </a:effectLst>
                <a:latin typeface="Times New Roman"/>
                <a:ea typeface="Times New Roman"/>
              </a:rPr>
              <a:t>	   Outpatients 120 days</a:t>
            </a:r>
            <a:endParaRPr lang="en-US" sz="4000" dirty="0" smtClean="0">
              <a:effectLst/>
              <a:latin typeface="Times New Roman"/>
              <a:ea typeface="Times New Roman"/>
            </a:endParaRPr>
          </a:p>
          <a:p>
            <a:endParaRPr lang="en-US" sz="4000" dirty="0" smtClean="0"/>
          </a:p>
          <a:p>
            <a:endParaRPr lang="en-US" sz="4000" dirty="0"/>
          </a:p>
          <a:p>
            <a:r>
              <a:rPr lang="en-US" sz="4000" dirty="0" smtClean="0">
                <a:effectLst>
                  <a:outerShdw blurRad="38100" dist="38100" dir="2700000" algn="tl">
                    <a:srgbClr val="000000">
                      <a:alpha val="43137"/>
                    </a:srgbClr>
                  </a:outerShdw>
                </a:effectLst>
              </a:rPr>
              <a:t>Art. 46B.072 and Art. 46B.073</a:t>
            </a:r>
            <a:endParaRPr lang="en-US"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89525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latin typeface="Times New Roman"/>
                <a:ea typeface="Times New Roman"/>
              </a:rPr>
              <a:t/>
            </a:r>
            <a:br>
              <a:rPr lang="en-US" b="1" dirty="0" smtClean="0">
                <a:effectLst/>
                <a:latin typeface="Times New Roman"/>
                <a:ea typeface="Times New Roman"/>
              </a:rPr>
            </a:br>
            <a:r>
              <a:rPr lang="en-US" b="1" dirty="0">
                <a:latin typeface="Times New Roman"/>
                <a:ea typeface="Times New Roman"/>
              </a:rPr>
              <a:t/>
            </a:r>
            <a:br>
              <a:rPr lang="en-US" b="1" dirty="0">
                <a:latin typeface="Times New Roman"/>
                <a:ea typeface="Times New Roman"/>
              </a:rPr>
            </a:br>
            <a:r>
              <a:rPr lang="en-US" b="1" dirty="0" smtClean="0">
                <a:latin typeface="Times New Roman"/>
                <a:ea typeface="Times New Roman"/>
              </a:rPr>
              <a:t/>
            </a:r>
            <a:br>
              <a:rPr lang="en-US" b="1" dirty="0" smtClean="0">
                <a:latin typeface="Times New Roman"/>
                <a:ea typeface="Times New Roman"/>
              </a:rPr>
            </a:br>
            <a:r>
              <a:rPr lang="en-US" b="1" dirty="0">
                <a:latin typeface="Times New Roman"/>
                <a:ea typeface="Times New Roman"/>
              </a:rPr>
              <a:t/>
            </a:r>
            <a:br>
              <a:rPr lang="en-US" b="1" dirty="0">
                <a:latin typeface="Times New Roman"/>
                <a:ea typeface="Times New Roman"/>
              </a:rPr>
            </a:br>
            <a:r>
              <a:rPr lang="en-US" b="1" dirty="0" smtClean="0">
                <a:latin typeface="Times New Roman"/>
                <a:ea typeface="Times New Roman"/>
              </a:rPr>
              <a:t/>
            </a:r>
            <a:br>
              <a:rPr lang="en-US" b="1" dirty="0" smtClean="0">
                <a:latin typeface="Times New Roman"/>
                <a:ea typeface="Times New Roman"/>
              </a:rPr>
            </a:br>
            <a:r>
              <a:rPr lang="en-US" b="1" dirty="0">
                <a:latin typeface="Times New Roman"/>
                <a:ea typeface="Times New Roman"/>
              </a:rPr>
              <a:t/>
            </a:r>
            <a:br>
              <a:rPr lang="en-US" b="1" dirty="0">
                <a:latin typeface="Times New Roman"/>
                <a:ea typeface="Times New Roman"/>
              </a:rPr>
            </a:br>
            <a:r>
              <a:rPr lang="en-US" b="1" dirty="0" smtClean="0">
                <a:effectLst/>
                <a:latin typeface="Times New Roman"/>
                <a:ea typeface="Times New Roman"/>
              </a:rPr>
              <a:t>Procedures on Credible Evidence of Immediate Restoration </a:t>
            </a:r>
            <a:br>
              <a:rPr lang="en-US" b="1" dirty="0" smtClean="0">
                <a:effectLst/>
                <a:latin typeface="Times New Roman"/>
                <a:ea typeface="Times New Roman"/>
              </a:rPr>
            </a:br>
            <a:r>
              <a:rPr lang="en-US" b="1" dirty="0" smtClean="0">
                <a:latin typeface="Times New Roman"/>
                <a:ea typeface="Times New Roman"/>
              </a:rPr>
              <a:t>Art. </a:t>
            </a:r>
            <a:r>
              <a:rPr lang="en-US" b="1" i="1" dirty="0" smtClean="0">
                <a:effectLst/>
                <a:latin typeface="Times New Roman"/>
                <a:ea typeface="Times New Roman"/>
              </a:rPr>
              <a:t>46B.0755</a:t>
            </a:r>
            <a:endParaRPr lang="en-US" dirty="0"/>
          </a:p>
        </p:txBody>
      </p:sp>
      <p:sp>
        <p:nvSpPr>
          <p:cNvPr id="3" name="Content Placeholder 2"/>
          <p:cNvSpPr>
            <a:spLocks noGrp="1"/>
          </p:cNvSpPr>
          <p:nvPr>
            <p:ph idx="1"/>
          </p:nvPr>
        </p:nvSpPr>
        <p:spPr/>
        <p:txBody>
          <a:bodyPr/>
          <a:lstStyle/>
          <a:p>
            <a:pPr marL="571500" marR="0" indent="0">
              <a:spcBef>
                <a:spcPts val="0"/>
              </a:spcBef>
              <a:spcAft>
                <a:spcPts val="0"/>
              </a:spcAft>
              <a:buNone/>
            </a:pPr>
            <a:r>
              <a:rPr lang="en-US" dirty="0" smtClean="0">
                <a:effectLst/>
                <a:latin typeface="Times New Roman"/>
                <a:ea typeface="Times New Roman"/>
              </a:rPr>
              <a:t> </a:t>
            </a:r>
          </a:p>
          <a:p>
            <a:pPr lvl="8"/>
            <a:endParaRPr lang="en-US" dirty="0"/>
          </a:p>
        </p:txBody>
      </p:sp>
    </p:spTree>
    <p:extLst>
      <p:ext uri="{BB962C8B-B14F-4D97-AF65-F5344CB8AC3E}">
        <p14:creationId xmlns:p14="http://schemas.microsoft.com/office/powerpoint/2010/main" val="31209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REDETERMINATION OF COMPETENCY ARTS. 46B.108-117  </a:t>
            </a:r>
            <a:endParaRPr lang="en-US" dirty="0"/>
          </a:p>
        </p:txBody>
      </p:sp>
      <p:sp>
        <p:nvSpPr>
          <p:cNvPr id="3" name="Content Placeholder 2"/>
          <p:cNvSpPr>
            <a:spLocks noGrp="1"/>
          </p:cNvSpPr>
          <p:nvPr>
            <p:ph idx="1"/>
          </p:nvPr>
        </p:nvSpPr>
        <p:spPr/>
        <p:txBody>
          <a:bodyPr>
            <a:normAutofit/>
          </a:bodyPr>
          <a:lstStyle/>
          <a:p>
            <a:pPr marL="1028700" marR="0" indent="0">
              <a:spcBef>
                <a:spcPts val="0"/>
              </a:spcBef>
              <a:spcAft>
                <a:spcPts val="0"/>
              </a:spcAft>
              <a:buNone/>
            </a:pPr>
            <a:endParaRPr lang="en-US" dirty="0" smtClean="0">
              <a:effectLst/>
              <a:latin typeface="Times New Roman"/>
              <a:ea typeface="Times New Roman"/>
            </a:endParaRPr>
          </a:p>
          <a:p>
            <a:pPr marL="1028700" marR="0" indent="0">
              <a:spcBef>
                <a:spcPts val="0"/>
              </a:spcBef>
              <a:spcAft>
                <a:spcPts val="0"/>
              </a:spcAft>
              <a:buNone/>
            </a:pPr>
            <a:endParaRPr lang="en-US" dirty="0" smtClean="0">
              <a:effectLst/>
              <a:latin typeface="Times New Roman"/>
              <a:ea typeface="Times New Roman"/>
            </a:endParaRPr>
          </a:p>
          <a:p>
            <a:pPr marL="1028700" marR="0" indent="0">
              <a:spcBef>
                <a:spcPts val="0"/>
              </a:spcBef>
              <a:spcAft>
                <a:spcPts val="0"/>
              </a:spcAft>
              <a:buNone/>
            </a:pPr>
            <a:endParaRPr lang="en-US" dirty="0">
              <a:effectLst/>
              <a:latin typeface="Times New Roman"/>
              <a:ea typeface="Times New Roman"/>
            </a:endParaRPr>
          </a:p>
        </p:txBody>
      </p:sp>
    </p:spTree>
    <p:extLst>
      <p:ext uri="{BB962C8B-B14F-4D97-AF65-F5344CB8AC3E}">
        <p14:creationId xmlns:p14="http://schemas.microsoft.com/office/powerpoint/2010/main" val="1638034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71600"/>
          </a:xfrm>
        </p:spPr>
        <p:txBody>
          <a:bodyPr>
            <a:normAutofit/>
          </a:bodyPr>
          <a:lstStyle/>
          <a:p>
            <a:r>
              <a:rPr lang="en-US" dirty="0" smtClean="0"/>
              <a:t>Notice of Defendant’s Return to Court</a:t>
            </a:r>
            <a:br>
              <a:rPr lang="en-US" dirty="0" smtClean="0"/>
            </a:br>
            <a:r>
              <a:rPr lang="en-US" dirty="0" smtClean="0"/>
              <a:t>Art. 46B.079</a:t>
            </a:r>
            <a:endParaRPr lang="en-US" dirty="0"/>
          </a:p>
        </p:txBody>
      </p:sp>
      <p:sp>
        <p:nvSpPr>
          <p:cNvPr id="3" name="Content Placeholder 2"/>
          <p:cNvSpPr>
            <a:spLocks noGrp="1"/>
          </p:cNvSpPr>
          <p:nvPr>
            <p:ph idx="1"/>
          </p:nvPr>
        </p:nvSpPr>
        <p:spPr>
          <a:xfrm>
            <a:off x="457200" y="2209800"/>
            <a:ext cx="8229600" cy="4267200"/>
          </a:xfrm>
        </p:spPr>
        <p:txBody>
          <a:bodyPr>
            <a:normAutofit fontScale="92500"/>
          </a:bodyPr>
          <a:lstStyle/>
          <a:p>
            <a:pPr marL="0" indent="0">
              <a:buNone/>
            </a:pPr>
            <a:r>
              <a:rPr lang="en-US" sz="3600" dirty="0" smtClean="0">
                <a:latin typeface="Times New (W1)" pitchFamily="18" charset="0"/>
              </a:rPr>
              <a:t>The outpatient provider or facility head is required to notify the court: </a:t>
            </a:r>
          </a:p>
          <a:p>
            <a:pPr marL="971550" lvl="1" indent="-514350">
              <a:buAutoNum type="arabicPeriod"/>
            </a:pPr>
            <a:r>
              <a:rPr lang="en-US" sz="2800" dirty="0" smtClean="0">
                <a:latin typeface="Times New (W1)" pitchFamily="18" charset="0"/>
              </a:rPr>
              <a:t>When the treatment team believes defendant  has attained  competency</a:t>
            </a:r>
          </a:p>
          <a:p>
            <a:pPr marL="971550" lvl="1" indent="-514350">
              <a:buAutoNum type="arabicPeriod"/>
            </a:pPr>
            <a:r>
              <a:rPr lang="en-US" sz="2800" dirty="0" smtClean="0">
                <a:latin typeface="Times New (W1)" pitchFamily="18" charset="0"/>
              </a:rPr>
              <a:t>When the treatment team believes defendant will not attain competency within the foreseeable future or</a:t>
            </a:r>
          </a:p>
          <a:p>
            <a:pPr marL="971550" lvl="1" indent="-514350">
              <a:buAutoNum type="arabicPeriod"/>
            </a:pPr>
            <a:r>
              <a:rPr lang="en-US" sz="2800" dirty="0" smtClean="0">
                <a:latin typeface="Times New (W1)" pitchFamily="18" charset="0"/>
              </a:rPr>
              <a:t>Of impending expiration of defendant’s commitment order at least 15 days before the commitment order is due to expire</a:t>
            </a:r>
          </a:p>
          <a:p>
            <a:pPr marL="0" marR="0">
              <a:spcBef>
                <a:spcPts val="0"/>
              </a:spcBef>
              <a:spcAft>
                <a:spcPts val="0"/>
              </a:spcAft>
            </a:pPr>
            <a:endParaRPr lang="en-US" dirty="0" smtClean="0">
              <a:effectLst/>
              <a:latin typeface="Times New Roman"/>
              <a:ea typeface="Times New Roman"/>
            </a:endParaRPr>
          </a:p>
          <a:p>
            <a:pPr marL="0" marR="0">
              <a:spcBef>
                <a:spcPts val="0"/>
              </a:spcBef>
              <a:spcAft>
                <a:spcPts val="0"/>
              </a:spcAft>
            </a:pPr>
            <a:endParaRPr lang="en-US" dirty="0" smtClean="0">
              <a:effectLst/>
              <a:latin typeface="Times New Roman"/>
              <a:ea typeface="Times New Roman"/>
            </a:endParaRPr>
          </a:p>
          <a:p>
            <a:pPr marL="457200" lvl="1" indent="0">
              <a:buNone/>
            </a:pPr>
            <a:endParaRPr lang="en-US" dirty="0" smtClean="0"/>
          </a:p>
        </p:txBody>
      </p:sp>
    </p:spTree>
    <p:extLst>
      <p:ext uri="{BB962C8B-B14F-4D97-AF65-F5344CB8AC3E}">
        <p14:creationId xmlns:p14="http://schemas.microsoft.com/office/powerpoint/2010/main" val="214978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229600" cy="1524000"/>
          </a:xfrm>
        </p:spPr>
        <p:txBody>
          <a:bodyPr>
            <a:normAutofit/>
          </a:bodyPr>
          <a:lstStyle/>
          <a:p>
            <a:r>
              <a:rPr lang="en-US" sz="3200" dirty="0" smtClean="0">
                <a:latin typeface="Times New (W1)" pitchFamily="18" charset="0"/>
              </a:rPr>
              <a:t>Procedures Upon Defendant’s Return to Court </a:t>
            </a:r>
            <a:br>
              <a:rPr lang="en-US" sz="3200" dirty="0" smtClean="0">
                <a:latin typeface="Times New (W1)" pitchFamily="18" charset="0"/>
              </a:rPr>
            </a:br>
            <a:r>
              <a:rPr lang="en-US" sz="3200" dirty="0" smtClean="0">
                <a:latin typeface="Times New (W1)" pitchFamily="18" charset="0"/>
              </a:rPr>
              <a:t>Civil Commitment Hearings</a:t>
            </a:r>
            <a:endParaRPr lang="en-US" sz="3200" dirty="0">
              <a:latin typeface="Times New (W1)" pitchFamily="18" charset="0"/>
            </a:endParaRPr>
          </a:p>
        </p:txBody>
      </p:sp>
      <p:sp>
        <p:nvSpPr>
          <p:cNvPr id="3" name="Text Placeholder 2"/>
          <p:cNvSpPr>
            <a:spLocks noGrp="1"/>
          </p:cNvSpPr>
          <p:nvPr>
            <p:ph type="body" idx="1"/>
          </p:nvPr>
        </p:nvSpPr>
        <p:spPr>
          <a:xfrm>
            <a:off x="381000" y="1905000"/>
            <a:ext cx="3931920" cy="639762"/>
          </a:xfrm>
        </p:spPr>
        <p:txBody>
          <a:bodyPr>
            <a:normAutofit/>
          </a:bodyPr>
          <a:lstStyle/>
          <a:p>
            <a:r>
              <a:rPr lang="en-US" dirty="0" smtClean="0">
                <a:latin typeface="Times New (W1)" pitchFamily="18" charset="0"/>
              </a:rPr>
              <a:t>Defendants With Mental Illness</a:t>
            </a:r>
            <a:endParaRPr lang="en-US" dirty="0">
              <a:latin typeface="Times New (W1)" pitchFamily="18" charset="0"/>
            </a:endParaRPr>
          </a:p>
        </p:txBody>
      </p:sp>
      <p:sp>
        <p:nvSpPr>
          <p:cNvPr id="4" name="Content Placeholder 3"/>
          <p:cNvSpPr>
            <a:spLocks noGrp="1"/>
          </p:cNvSpPr>
          <p:nvPr>
            <p:ph sz="half" idx="2"/>
          </p:nvPr>
        </p:nvSpPr>
        <p:spPr/>
        <p:txBody>
          <a:bodyPr>
            <a:normAutofit fontScale="92500" lnSpcReduction="10000"/>
          </a:bodyPr>
          <a:lstStyle/>
          <a:p>
            <a:pPr marL="0" indent="0">
              <a:buNone/>
            </a:pPr>
            <a:r>
              <a:rPr lang="en-US" dirty="0" smtClean="0"/>
              <a:t>Civil Commitment Issues</a:t>
            </a:r>
          </a:p>
          <a:p>
            <a:r>
              <a:rPr lang="en-US" dirty="0" smtClean="0"/>
              <a:t>Competency</a:t>
            </a:r>
          </a:p>
          <a:p>
            <a:r>
              <a:rPr lang="en-US" dirty="0" smtClean="0"/>
              <a:t>Mental Illness</a:t>
            </a:r>
          </a:p>
          <a:p>
            <a:r>
              <a:rPr lang="en-US" dirty="0" smtClean="0"/>
              <a:t>Inpatient criteria</a:t>
            </a:r>
          </a:p>
          <a:p>
            <a:r>
              <a:rPr lang="en-US" dirty="0" smtClean="0"/>
              <a:t>Expected 90 day duration of illness</a:t>
            </a:r>
          </a:p>
          <a:p>
            <a:r>
              <a:rPr lang="en-US" dirty="0" smtClean="0"/>
              <a:t>Been an inpatient for 60 consecutive days in preceding 12 months</a:t>
            </a:r>
          </a:p>
          <a:p>
            <a:pPr marL="0" indent="0">
              <a:buNone/>
            </a:pPr>
            <a:r>
              <a:rPr lang="en-US" b="1" dirty="0" smtClean="0"/>
              <a:t>Duration of Commitment </a:t>
            </a:r>
          </a:p>
          <a:p>
            <a:pPr marL="0" indent="0">
              <a:buNone/>
            </a:pPr>
            <a:r>
              <a:rPr lang="en-US" b="1" dirty="0"/>
              <a:t>	</a:t>
            </a:r>
            <a:r>
              <a:rPr lang="en-US" b="1" dirty="0" smtClean="0"/>
              <a:t>12 months</a:t>
            </a:r>
            <a:endParaRPr lang="en-US" b="1" dirty="0"/>
          </a:p>
        </p:txBody>
      </p:sp>
      <p:sp>
        <p:nvSpPr>
          <p:cNvPr id="5" name="Text Placeholder 4"/>
          <p:cNvSpPr>
            <a:spLocks noGrp="1"/>
          </p:cNvSpPr>
          <p:nvPr>
            <p:ph type="body" sz="quarter" idx="3"/>
          </p:nvPr>
        </p:nvSpPr>
        <p:spPr>
          <a:xfrm>
            <a:off x="4724400" y="1828800"/>
            <a:ext cx="3931920" cy="563562"/>
          </a:xfrm>
        </p:spPr>
        <p:txBody>
          <a:bodyPr>
            <a:normAutofit fontScale="70000" lnSpcReduction="20000"/>
          </a:bodyPr>
          <a:lstStyle/>
          <a:p>
            <a:endParaRPr lang="en-US" dirty="0" smtClean="0"/>
          </a:p>
          <a:p>
            <a:r>
              <a:rPr lang="en-US" sz="2400" b="1" dirty="0" smtClean="0">
                <a:latin typeface="Times New (W1)" pitchFamily="18" charset="0"/>
              </a:rPr>
              <a:t>Defendant’s With Mental Retardation</a:t>
            </a:r>
            <a:endParaRPr lang="en-US" sz="2400" b="1" dirty="0">
              <a:latin typeface="Times New (W1)" pitchFamily="18" charset="0"/>
            </a:endParaRPr>
          </a:p>
        </p:txBody>
      </p:sp>
      <p:sp>
        <p:nvSpPr>
          <p:cNvPr id="6" name="Content Placeholder 5"/>
          <p:cNvSpPr>
            <a:spLocks noGrp="1"/>
          </p:cNvSpPr>
          <p:nvPr>
            <p:ph sz="quarter" idx="4"/>
          </p:nvPr>
        </p:nvSpPr>
        <p:spPr/>
        <p:txBody>
          <a:bodyPr>
            <a:normAutofit/>
          </a:bodyPr>
          <a:lstStyle/>
          <a:p>
            <a:pPr marL="0" indent="0">
              <a:buNone/>
            </a:pPr>
            <a:r>
              <a:rPr lang="en-US" dirty="0" smtClean="0"/>
              <a:t>Civil Commitment Issues</a:t>
            </a:r>
          </a:p>
          <a:p>
            <a:r>
              <a:rPr lang="en-US" dirty="0" smtClean="0"/>
              <a:t>Competency</a:t>
            </a:r>
          </a:p>
          <a:p>
            <a:r>
              <a:rPr lang="en-US" dirty="0" smtClean="0"/>
              <a:t>Mental Retardation</a:t>
            </a:r>
          </a:p>
          <a:p>
            <a:r>
              <a:rPr lang="en-US" dirty="0" smtClean="0"/>
              <a:t>Criteria for Long Term Commitment</a:t>
            </a:r>
          </a:p>
          <a:p>
            <a:endParaRPr lang="en-US" dirty="0" smtClean="0"/>
          </a:p>
          <a:p>
            <a:pPr marL="0" indent="0">
              <a:buNone/>
            </a:pPr>
            <a:endParaRPr lang="en-US" dirty="0" smtClean="0"/>
          </a:p>
          <a:p>
            <a:pPr marL="0" indent="0">
              <a:buNone/>
            </a:pPr>
            <a:r>
              <a:rPr lang="en-US" b="1" dirty="0" smtClean="0"/>
              <a:t>Duration of Commitment</a:t>
            </a:r>
            <a:endParaRPr lang="en-US" b="1" dirty="0"/>
          </a:p>
          <a:p>
            <a:pPr marL="0" indent="0">
              <a:buNone/>
            </a:pPr>
            <a:r>
              <a:rPr lang="en-US" b="1" dirty="0" smtClean="0"/>
              <a:t>           Long Term</a:t>
            </a:r>
            <a:endParaRPr lang="en-US" b="1" dirty="0"/>
          </a:p>
        </p:txBody>
      </p:sp>
    </p:spTree>
    <p:extLst>
      <p:ext uri="{BB962C8B-B14F-4D97-AF65-F5344CB8AC3E}">
        <p14:creationId xmlns:p14="http://schemas.microsoft.com/office/powerpoint/2010/main" val="5200502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011362"/>
          </a:xfrm>
        </p:spPr>
        <p:txBody>
          <a:bodyPr>
            <a:normAutofit fontScale="90000"/>
          </a:bodyPr>
          <a:lstStyle/>
          <a:p>
            <a:r>
              <a:rPr lang="en-US" dirty="0" smtClean="0"/>
              <a:t>Maximum Period of Restoration</a:t>
            </a:r>
            <a:br>
              <a:rPr lang="en-US" dirty="0" smtClean="0"/>
            </a:br>
            <a:r>
              <a:rPr lang="en-US" dirty="0" smtClean="0"/>
              <a:t>and</a:t>
            </a:r>
            <a:br>
              <a:rPr lang="en-US" dirty="0" smtClean="0"/>
            </a:br>
            <a:r>
              <a:rPr lang="en-US" dirty="0" smtClean="0"/>
              <a:t>Time Credits Arts </a:t>
            </a:r>
            <a:br>
              <a:rPr lang="en-US" dirty="0" smtClean="0"/>
            </a:br>
            <a:endParaRPr lang="en-US" dirty="0"/>
          </a:p>
        </p:txBody>
      </p:sp>
      <p:sp>
        <p:nvSpPr>
          <p:cNvPr id="3" name="Content Placeholder 2"/>
          <p:cNvSpPr>
            <a:spLocks noGrp="1"/>
          </p:cNvSpPr>
          <p:nvPr>
            <p:ph idx="1"/>
          </p:nvPr>
        </p:nvSpPr>
        <p:spPr>
          <a:xfrm>
            <a:off x="457200" y="2438400"/>
            <a:ext cx="8305800" cy="3840163"/>
          </a:xfrm>
        </p:spPr>
        <p:txBody>
          <a:bodyPr>
            <a:normAutofit/>
          </a:bodyPr>
          <a:lstStyle/>
          <a:p>
            <a:r>
              <a:rPr lang="en-US" sz="3200" dirty="0" smtClean="0">
                <a:latin typeface="Times New (W1)" pitchFamily="18" charset="0"/>
              </a:rPr>
              <a:t>Art. 46B.009 Time Credits</a:t>
            </a:r>
          </a:p>
          <a:p>
            <a:r>
              <a:rPr lang="en-US" sz="3200" dirty="0" smtClean="0">
                <a:latin typeface="Times New (W1)" pitchFamily="18" charset="0"/>
              </a:rPr>
              <a:t>Art. 46B.0095 Maximum Period of Commitment or Outpatient Treatment Program Participation Determined by Maximum Term for Offense</a:t>
            </a:r>
          </a:p>
          <a:p>
            <a:r>
              <a:rPr lang="en-US" sz="3200" dirty="0" smtClean="0">
                <a:latin typeface="Times New (W1)" pitchFamily="18" charset="0"/>
              </a:rPr>
              <a:t>Art. 46B.010 Mandatory  Dismissal of Misdemeanor Charges</a:t>
            </a:r>
            <a:endParaRPr lang="en-US" sz="3200" dirty="0">
              <a:latin typeface="Times New (W1)" pitchFamily="18" charset="0"/>
            </a:endParaRPr>
          </a:p>
        </p:txBody>
      </p:sp>
    </p:spTree>
    <p:extLst>
      <p:ext uri="{BB962C8B-B14F-4D97-AF65-F5344CB8AC3E}">
        <p14:creationId xmlns:p14="http://schemas.microsoft.com/office/powerpoint/2010/main" val="800565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95400"/>
          </a:xfrm>
        </p:spPr>
        <p:txBody>
          <a:bodyPr>
            <a:noAutofit/>
          </a:bodyPr>
          <a:lstStyle/>
          <a:p>
            <a:r>
              <a:rPr lang="en-US" sz="3200" dirty="0" smtClean="0"/>
              <a:t>Court Ordered Medication of Incompetent Defendants</a:t>
            </a:r>
            <a:endParaRPr lang="en-US" sz="3200" dirty="0"/>
          </a:p>
        </p:txBody>
      </p:sp>
      <p:sp>
        <p:nvSpPr>
          <p:cNvPr id="3" name="Text Placeholder 2"/>
          <p:cNvSpPr>
            <a:spLocks noGrp="1"/>
          </p:cNvSpPr>
          <p:nvPr>
            <p:ph type="body" idx="1"/>
          </p:nvPr>
        </p:nvSpPr>
        <p:spPr>
          <a:xfrm>
            <a:off x="457200" y="1905000"/>
            <a:ext cx="3931920" cy="639762"/>
          </a:xfrm>
        </p:spPr>
        <p:txBody>
          <a:bodyPr>
            <a:normAutofit/>
          </a:bodyPr>
          <a:lstStyle/>
          <a:p>
            <a:r>
              <a:rPr lang="en-US" dirty="0" smtClean="0"/>
              <a:t>574.106 Health and Safety Code</a:t>
            </a:r>
            <a:endParaRPr lang="en-US" dirty="0"/>
          </a:p>
        </p:txBody>
      </p:sp>
      <p:sp>
        <p:nvSpPr>
          <p:cNvPr id="4" name="Content Placeholder 3"/>
          <p:cNvSpPr>
            <a:spLocks noGrp="1"/>
          </p:cNvSpPr>
          <p:nvPr>
            <p:ph sz="half" idx="2"/>
          </p:nvPr>
        </p:nvSpPr>
        <p:spPr/>
        <p:txBody>
          <a:bodyPr>
            <a:normAutofit/>
          </a:bodyPr>
          <a:lstStyle/>
          <a:p>
            <a:r>
              <a:rPr lang="en-US" dirty="0" smtClean="0"/>
              <a:t>Danger to Self or Others</a:t>
            </a:r>
          </a:p>
          <a:p>
            <a:r>
              <a:rPr lang="en-US" dirty="0" smtClean="0"/>
              <a:t>Lacks capacity to decide</a:t>
            </a:r>
          </a:p>
          <a:p>
            <a:r>
              <a:rPr lang="en-US" dirty="0" smtClean="0"/>
              <a:t>Defendant’s best interest</a:t>
            </a:r>
          </a:p>
          <a:p>
            <a:r>
              <a:rPr lang="en-US" dirty="0" smtClean="0"/>
              <a:t>Filed by treating M.D.</a:t>
            </a:r>
          </a:p>
          <a:p>
            <a:r>
              <a:rPr lang="en-US" dirty="0" smtClean="0"/>
              <a:t>Applicable to defendants</a:t>
            </a:r>
          </a:p>
          <a:p>
            <a:pPr lvl="1"/>
            <a:r>
              <a:rPr lang="en-US" dirty="0" smtClean="0"/>
              <a:t>In custody awaiting trial</a:t>
            </a:r>
          </a:p>
          <a:p>
            <a:pPr lvl="1"/>
            <a:r>
              <a:rPr lang="en-US" dirty="0" smtClean="0"/>
              <a:t>In jail 72 hrs. awaiting transfer</a:t>
            </a:r>
          </a:p>
          <a:p>
            <a:pPr lvl="1"/>
            <a:r>
              <a:rPr lang="en-US" dirty="0" smtClean="0"/>
              <a:t>Under inpatient court order</a:t>
            </a:r>
            <a:endParaRPr lang="en-US" dirty="0"/>
          </a:p>
        </p:txBody>
      </p:sp>
      <p:sp>
        <p:nvSpPr>
          <p:cNvPr id="5" name="Text Placeholder 4"/>
          <p:cNvSpPr>
            <a:spLocks noGrp="1"/>
          </p:cNvSpPr>
          <p:nvPr>
            <p:ph type="body" sz="quarter" idx="3"/>
          </p:nvPr>
        </p:nvSpPr>
        <p:spPr>
          <a:xfrm>
            <a:off x="4724400" y="1828800"/>
            <a:ext cx="3931920" cy="639762"/>
          </a:xfrm>
        </p:spPr>
        <p:txBody>
          <a:bodyPr>
            <a:normAutofit/>
          </a:bodyPr>
          <a:lstStyle/>
          <a:p>
            <a:r>
              <a:rPr lang="en-US" dirty="0" smtClean="0"/>
              <a:t>46B.086 C.C.P.</a:t>
            </a:r>
            <a:endParaRPr lang="en-US" dirty="0"/>
          </a:p>
        </p:txBody>
      </p:sp>
      <p:sp>
        <p:nvSpPr>
          <p:cNvPr id="6" name="Content Placeholder 5"/>
          <p:cNvSpPr>
            <a:spLocks noGrp="1"/>
          </p:cNvSpPr>
          <p:nvPr>
            <p:ph sz="quarter" idx="4"/>
          </p:nvPr>
        </p:nvSpPr>
        <p:spPr/>
        <p:txBody>
          <a:bodyPr>
            <a:normAutofit fontScale="92500" lnSpcReduction="20000"/>
          </a:bodyPr>
          <a:lstStyle/>
          <a:p>
            <a:r>
              <a:rPr lang="en-US" dirty="0" smtClean="0"/>
              <a:t>Failed 574.106 hearing</a:t>
            </a:r>
          </a:p>
          <a:p>
            <a:r>
              <a:rPr lang="en-US" dirty="0" smtClean="0"/>
              <a:t>Outpatients</a:t>
            </a:r>
          </a:p>
          <a:p>
            <a:r>
              <a:rPr lang="en-US" dirty="0" smtClean="0"/>
              <a:t>Restored Defendants</a:t>
            </a:r>
          </a:p>
          <a:p>
            <a:r>
              <a:rPr lang="en-US" dirty="0" smtClean="0"/>
              <a:t>MR Commitments</a:t>
            </a:r>
          </a:p>
          <a:p>
            <a:r>
              <a:rPr lang="en-US" dirty="0" smtClean="0"/>
              <a:t>In custody awaiting transfer to MH or MR facility</a:t>
            </a:r>
          </a:p>
          <a:p>
            <a:r>
              <a:rPr lang="en-US" dirty="0" smtClean="0"/>
              <a:t>Defendants in inpatient facilities</a:t>
            </a:r>
          </a:p>
          <a:p>
            <a:r>
              <a:rPr lang="en-US" dirty="0" smtClean="0"/>
              <a:t>Continuity of care plan requirement</a:t>
            </a:r>
          </a:p>
          <a:p>
            <a:r>
              <a:rPr lang="en-US" dirty="0" smtClean="0"/>
              <a:t>Testimony of 2 physicians required</a:t>
            </a:r>
            <a:endParaRPr lang="en-US" dirty="0"/>
          </a:p>
        </p:txBody>
      </p:sp>
    </p:spTree>
    <p:extLst>
      <p:ext uri="{BB962C8B-B14F-4D97-AF65-F5344CB8AC3E}">
        <p14:creationId xmlns:p14="http://schemas.microsoft.com/office/powerpoint/2010/main" val="481474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524000"/>
          </a:xfrm>
        </p:spPr>
        <p:txBody>
          <a:bodyPr>
            <a:noAutofit/>
          </a:bodyPr>
          <a:lstStyle/>
          <a:p>
            <a:r>
              <a:rPr lang="en-US" dirty="0" smtClean="0"/>
              <a:t>Raising the Issue of Incompetency</a:t>
            </a:r>
            <a:br>
              <a:rPr lang="en-US" dirty="0" smtClean="0"/>
            </a:br>
            <a:r>
              <a:rPr lang="en-US" dirty="0" smtClean="0"/>
              <a:t>Art. 46B.004</a:t>
            </a:r>
            <a:endParaRPr lang="en-US" dirty="0"/>
          </a:p>
        </p:txBody>
      </p:sp>
      <p:sp>
        <p:nvSpPr>
          <p:cNvPr id="3" name="Content Placeholder 2"/>
          <p:cNvSpPr>
            <a:spLocks noGrp="1"/>
          </p:cNvSpPr>
          <p:nvPr>
            <p:ph idx="1"/>
          </p:nvPr>
        </p:nvSpPr>
        <p:spPr>
          <a:xfrm>
            <a:off x="381000" y="2286000"/>
            <a:ext cx="8229600" cy="4876800"/>
          </a:xfrm>
        </p:spPr>
        <p:txBody>
          <a:bodyPr>
            <a:normAutofit/>
          </a:bodyPr>
          <a:lstStyle/>
          <a:p>
            <a:pPr marL="0" lvl="0" indent="0">
              <a:spcBef>
                <a:spcPts val="0"/>
              </a:spcBef>
              <a:buNone/>
              <a:tabLst>
                <a:tab pos="457200" algn="l"/>
              </a:tabLst>
            </a:pPr>
            <a:r>
              <a:rPr lang="en-US" sz="3200" dirty="0" smtClean="0">
                <a:latin typeface="Times New Roman"/>
                <a:ea typeface="Times New Roman"/>
              </a:rPr>
              <a:t>Incompetency may be raised by:</a:t>
            </a:r>
          </a:p>
          <a:p>
            <a:pPr marL="0" lvl="0" indent="0">
              <a:spcBef>
                <a:spcPts val="0"/>
              </a:spcBef>
              <a:buNone/>
              <a:tabLst>
                <a:tab pos="457200" algn="l"/>
              </a:tabLst>
            </a:pPr>
            <a:r>
              <a:rPr lang="en-US" sz="3200" dirty="0">
                <a:effectLst/>
                <a:latin typeface="Times New Roman"/>
                <a:ea typeface="Times New Roman"/>
              </a:rPr>
              <a:t>	</a:t>
            </a:r>
            <a:r>
              <a:rPr lang="en-US" sz="3200" dirty="0" smtClean="0">
                <a:effectLst/>
                <a:latin typeface="Times New Roman"/>
                <a:ea typeface="Times New Roman"/>
              </a:rPr>
              <a:t>state</a:t>
            </a:r>
          </a:p>
          <a:p>
            <a:pPr marL="0" lvl="0" indent="0">
              <a:spcBef>
                <a:spcPts val="0"/>
              </a:spcBef>
              <a:buNone/>
              <a:tabLst>
                <a:tab pos="457200" algn="l"/>
              </a:tabLst>
            </a:pPr>
            <a:r>
              <a:rPr lang="en-US" sz="3200" dirty="0">
                <a:latin typeface="Times New Roman"/>
                <a:ea typeface="Times New Roman"/>
              </a:rPr>
              <a:t>	</a:t>
            </a:r>
            <a:r>
              <a:rPr lang="en-US" sz="3200" dirty="0" smtClean="0">
                <a:latin typeface="Times New Roman"/>
                <a:ea typeface="Times New Roman"/>
              </a:rPr>
              <a:t>defense</a:t>
            </a:r>
          </a:p>
          <a:p>
            <a:pPr marL="0" lvl="0" indent="0">
              <a:spcBef>
                <a:spcPts val="0"/>
              </a:spcBef>
              <a:buNone/>
              <a:tabLst>
                <a:tab pos="457200" algn="l"/>
              </a:tabLst>
            </a:pPr>
            <a:r>
              <a:rPr lang="en-US" sz="3200" dirty="0">
                <a:effectLst/>
                <a:latin typeface="Times New Roman"/>
                <a:ea typeface="Times New Roman"/>
              </a:rPr>
              <a:t>	</a:t>
            </a:r>
            <a:r>
              <a:rPr lang="en-US" sz="3200" dirty="0" smtClean="0">
                <a:effectLst/>
                <a:latin typeface="Times New Roman"/>
                <a:ea typeface="Times New Roman"/>
              </a:rPr>
              <a:t>the court</a:t>
            </a:r>
          </a:p>
          <a:p>
            <a:pPr marL="0" lvl="0" indent="0">
              <a:spcBef>
                <a:spcPts val="0"/>
              </a:spcBef>
              <a:buNone/>
              <a:tabLst>
                <a:tab pos="457200" algn="l"/>
              </a:tabLst>
            </a:pPr>
            <a:r>
              <a:rPr lang="en-US" sz="3200" dirty="0">
                <a:latin typeface="Times New Roman"/>
                <a:ea typeface="Times New Roman"/>
              </a:rPr>
              <a:t>	</a:t>
            </a:r>
            <a:r>
              <a:rPr lang="en-US" sz="3200" dirty="0" smtClean="0">
                <a:latin typeface="Times New Roman"/>
                <a:ea typeface="Times New Roman"/>
              </a:rPr>
              <a:t>any credible source</a:t>
            </a:r>
          </a:p>
          <a:p>
            <a:pPr marL="0" lvl="0" indent="0">
              <a:spcBef>
                <a:spcPts val="0"/>
              </a:spcBef>
              <a:buNone/>
              <a:tabLst>
                <a:tab pos="457200" algn="l"/>
              </a:tabLst>
            </a:pPr>
            <a:endParaRPr lang="en-US" sz="3200" dirty="0" smtClean="0">
              <a:effectLst/>
              <a:latin typeface="Times New Roman"/>
              <a:ea typeface="Times New Roman"/>
            </a:endParaRPr>
          </a:p>
          <a:p>
            <a:pPr marL="0" lvl="0" indent="0">
              <a:spcBef>
                <a:spcPts val="0"/>
              </a:spcBef>
              <a:buNone/>
              <a:tabLst>
                <a:tab pos="457200" algn="l"/>
              </a:tabLst>
            </a:pPr>
            <a:r>
              <a:rPr lang="en-US" sz="3200" dirty="0" smtClean="0">
                <a:latin typeface="Times New Roman"/>
                <a:ea typeface="Times New Roman"/>
              </a:rPr>
              <a:t>Stay of all other proceedings</a:t>
            </a:r>
            <a:endParaRPr lang="en-US" sz="3200" dirty="0">
              <a:latin typeface="Times New Roman"/>
              <a:ea typeface="Times New Roman"/>
            </a:endParaRPr>
          </a:p>
          <a:p>
            <a:pPr marL="0" lvl="0" indent="0">
              <a:spcBef>
                <a:spcPts val="0"/>
              </a:spcBef>
              <a:buNone/>
              <a:tabLst>
                <a:tab pos="457200" algn="l"/>
              </a:tabLst>
            </a:pPr>
            <a:endParaRPr lang="en-US" dirty="0" smtClean="0">
              <a:effectLst/>
              <a:latin typeface="Times New Roman"/>
              <a:ea typeface="Times New Roman"/>
            </a:endParaRPr>
          </a:p>
          <a:p>
            <a:pPr marL="0" lvl="0" indent="0">
              <a:spcBef>
                <a:spcPts val="0"/>
              </a:spcBef>
              <a:buNone/>
              <a:tabLst>
                <a:tab pos="457200" algn="l"/>
              </a:tabLst>
            </a:pPr>
            <a:endParaRPr lang="en-US" dirty="0">
              <a:latin typeface="Times New Roman"/>
              <a:ea typeface="Times New Roman"/>
            </a:endParaRPr>
          </a:p>
          <a:p>
            <a:pPr marL="0" lvl="0" indent="0">
              <a:spcBef>
                <a:spcPts val="0"/>
              </a:spcBef>
              <a:buNone/>
              <a:tabLst>
                <a:tab pos="457200" algn="l"/>
              </a:tabLst>
            </a:pPr>
            <a:endParaRPr lang="en-US" dirty="0" smtClean="0">
              <a:effectLst/>
              <a:latin typeface="Times New Roman"/>
              <a:ea typeface="Times New Roman"/>
            </a:endParaRPr>
          </a:p>
          <a:p>
            <a:pPr marL="0" lvl="0" indent="0">
              <a:spcBef>
                <a:spcPts val="0"/>
              </a:spcBef>
              <a:buNone/>
              <a:tabLst>
                <a:tab pos="457200" algn="l"/>
              </a:tabLst>
            </a:pPr>
            <a:endParaRPr lang="en-US" dirty="0">
              <a:latin typeface="Times New Roman"/>
              <a:ea typeface="Times New Roman"/>
            </a:endParaRPr>
          </a:p>
          <a:p>
            <a:pPr marL="0" lvl="0" indent="0">
              <a:spcBef>
                <a:spcPts val="0"/>
              </a:spcBef>
              <a:buNone/>
              <a:tabLst>
                <a:tab pos="457200" algn="l"/>
              </a:tabLst>
            </a:pPr>
            <a:endParaRPr lang="en-US" dirty="0" smtClean="0">
              <a:effectLst/>
              <a:latin typeface="Times New Roman"/>
              <a:ea typeface="Times New Roman"/>
            </a:endParaRPr>
          </a:p>
          <a:p>
            <a:pPr marL="0" lvl="0" indent="0">
              <a:spcBef>
                <a:spcPts val="0"/>
              </a:spcBef>
              <a:buNone/>
              <a:tabLst>
                <a:tab pos="457200" algn="l"/>
              </a:tabLst>
            </a:pPr>
            <a:endParaRPr lang="en-US" dirty="0">
              <a:latin typeface="Times New Roman"/>
              <a:ea typeface="Times New Roman"/>
            </a:endParaRPr>
          </a:p>
          <a:p>
            <a:pPr marL="0" lvl="0" indent="0">
              <a:spcBef>
                <a:spcPts val="0"/>
              </a:spcBef>
              <a:buNone/>
              <a:tabLst>
                <a:tab pos="457200" algn="l"/>
              </a:tabLst>
            </a:pPr>
            <a:endParaRPr lang="en-US" dirty="0" smtClean="0">
              <a:effectLst/>
              <a:latin typeface="Times New Roman"/>
              <a:ea typeface="Times New Roman"/>
            </a:endParaRPr>
          </a:p>
          <a:p>
            <a:pPr marL="0" lvl="0" indent="0">
              <a:spcBef>
                <a:spcPts val="0"/>
              </a:spcBef>
              <a:buNone/>
              <a:tabLst>
                <a:tab pos="457200" algn="l"/>
              </a:tabLst>
            </a:pPr>
            <a:endParaRPr lang="en-US" dirty="0">
              <a:latin typeface="Times New Roman"/>
              <a:ea typeface="Times New Roman"/>
            </a:endParaRPr>
          </a:p>
          <a:p>
            <a:pPr marL="0" lvl="0" indent="0">
              <a:spcBef>
                <a:spcPts val="0"/>
              </a:spcBef>
              <a:buNone/>
              <a:tabLst>
                <a:tab pos="457200" algn="l"/>
              </a:tabLst>
            </a:pPr>
            <a:endParaRPr lang="en-US" dirty="0" smtClean="0">
              <a:effectLst/>
              <a:latin typeface="Times New Roman"/>
              <a:ea typeface="Times New Roman"/>
            </a:endParaRPr>
          </a:p>
          <a:p>
            <a:pPr marL="0" lvl="0" indent="0">
              <a:spcBef>
                <a:spcPts val="0"/>
              </a:spcBef>
              <a:buNone/>
              <a:tabLst>
                <a:tab pos="457200" algn="l"/>
              </a:tabLst>
            </a:pPr>
            <a:endParaRPr lang="en-US" dirty="0">
              <a:latin typeface="Times New Roman"/>
              <a:ea typeface="Times New Roman"/>
            </a:endParaRPr>
          </a:p>
          <a:p>
            <a:pPr marL="0" lvl="0" indent="0">
              <a:spcBef>
                <a:spcPts val="0"/>
              </a:spcBef>
              <a:buNone/>
              <a:tabLst>
                <a:tab pos="457200" algn="l"/>
              </a:tabLst>
            </a:pPr>
            <a:endParaRPr lang="en-US" dirty="0" smtClean="0">
              <a:effectLst/>
              <a:latin typeface="Times New Roman"/>
              <a:ea typeface="Times New Roman"/>
            </a:endParaRPr>
          </a:p>
          <a:p>
            <a:pPr marL="0" lvl="0" indent="0">
              <a:spcBef>
                <a:spcPts val="0"/>
              </a:spcBef>
              <a:buNone/>
              <a:tabLst>
                <a:tab pos="457200" algn="l"/>
              </a:tabLst>
            </a:pPr>
            <a:endParaRPr lang="en-US" dirty="0">
              <a:effectLst/>
              <a:latin typeface="Times New Roman"/>
              <a:ea typeface="Times New Roman"/>
            </a:endParaRPr>
          </a:p>
          <a:p>
            <a:pPr marL="0" lvl="0" indent="0">
              <a:spcBef>
                <a:spcPts val="0"/>
              </a:spcBef>
              <a:buNone/>
              <a:tabLst>
                <a:tab pos="457200" algn="l"/>
              </a:tabLst>
            </a:pPr>
            <a:endParaRPr lang="en-US" dirty="0">
              <a:effectLst/>
              <a:latin typeface="Times New Roman"/>
              <a:ea typeface="Times New Roman"/>
            </a:endParaRPr>
          </a:p>
        </p:txBody>
      </p:sp>
    </p:spTree>
    <p:extLst>
      <p:ext uri="{BB962C8B-B14F-4D97-AF65-F5344CB8AC3E}">
        <p14:creationId xmlns:p14="http://schemas.microsoft.com/office/powerpoint/2010/main" val="286870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noAutofit/>
          </a:bodyPr>
          <a:lstStyle/>
          <a:p>
            <a:r>
              <a:rPr lang="en-US" dirty="0" smtClean="0"/>
              <a:t>Informal Inquiry</a:t>
            </a:r>
            <a:br>
              <a:rPr lang="en-US" dirty="0" smtClean="0"/>
            </a:br>
            <a:r>
              <a:rPr lang="en-US" dirty="0" smtClean="0"/>
              <a:t>Art. 46B.004(c) </a:t>
            </a:r>
            <a:endParaRPr lang="en-US" dirty="0"/>
          </a:p>
        </p:txBody>
      </p:sp>
      <p:sp>
        <p:nvSpPr>
          <p:cNvPr id="3" name="Content Placeholder 2"/>
          <p:cNvSpPr>
            <a:spLocks noGrp="1"/>
          </p:cNvSpPr>
          <p:nvPr>
            <p:ph idx="1"/>
          </p:nvPr>
        </p:nvSpPr>
        <p:spPr>
          <a:xfrm>
            <a:off x="457200" y="2209800"/>
            <a:ext cx="8229600" cy="4876800"/>
          </a:xfrm>
        </p:spPr>
        <p:txBody>
          <a:bodyPr>
            <a:normAutofit fontScale="92500" lnSpcReduction="10000"/>
          </a:bodyPr>
          <a:lstStyle/>
          <a:p>
            <a:pPr marL="114300" marR="0" indent="0">
              <a:spcBef>
                <a:spcPts val="0"/>
              </a:spcBef>
              <a:spcAft>
                <a:spcPts val="0"/>
              </a:spcAft>
              <a:buNone/>
            </a:pPr>
            <a:r>
              <a:rPr lang="en-US" sz="3200" dirty="0" smtClean="0">
                <a:effectLst/>
                <a:latin typeface="Times New Roman"/>
                <a:ea typeface="Times New Roman"/>
              </a:rPr>
              <a:t>What Is An Informal Inquiry?</a:t>
            </a:r>
          </a:p>
          <a:p>
            <a:pPr marL="571500" marR="0" indent="0">
              <a:spcBef>
                <a:spcPts val="0"/>
              </a:spcBef>
              <a:spcAft>
                <a:spcPts val="0"/>
              </a:spcAft>
              <a:buNone/>
            </a:pPr>
            <a:r>
              <a:rPr lang="en-US" sz="3200" dirty="0" smtClean="0">
                <a:effectLst/>
                <a:latin typeface="Times New Roman"/>
                <a:ea typeface="Times New Roman"/>
              </a:rPr>
              <a:t>An informal inquiry is a hearing at which the moving party tries to convince the court that there is enough evidence of the defendant’s incompetence to require a competency evaluation.  </a:t>
            </a:r>
          </a:p>
          <a:p>
            <a:pPr marL="571500" marR="0" indent="0">
              <a:spcBef>
                <a:spcPts val="0"/>
              </a:spcBef>
              <a:spcAft>
                <a:spcPts val="0"/>
              </a:spcAft>
              <a:buNone/>
            </a:pPr>
            <a:r>
              <a:rPr lang="en-US" dirty="0" smtClean="0">
                <a:effectLst/>
                <a:latin typeface="Times New Roman"/>
                <a:ea typeface="Times New Roman"/>
              </a:rPr>
              <a:t>  </a:t>
            </a:r>
          </a:p>
          <a:p>
            <a:pPr marL="914400" marR="0">
              <a:spcBef>
                <a:spcPts val="0"/>
              </a:spcBef>
              <a:spcAft>
                <a:spcPts val="0"/>
              </a:spcAft>
            </a:pPr>
            <a:endParaRPr lang="en-US" dirty="0" smtClean="0">
              <a:effectLst/>
              <a:latin typeface="Times New (W1)" pitchFamily="18" charset="0"/>
              <a:ea typeface="Times New Roman"/>
            </a:endParaRPr>
          </a:p>
          <a:p>
            <a:pPr marL="571500" marR="0" indent="0">
              <a:spcBef>
                <a:spcPts val="0"/>
              </a:spcBef>
              <a:spcAft>
                <a:spcPts val="0"/>
              </a:spcAft>
              <a:buNone/>
            </a:pPr>
            <a:r>
              <a:rPr lang="en-US" sz="3600" dirty="0">
                <a:latin typeface="Times New (W1)" pitchFamily="18" charset="0"/>
              </a:rPr>
              <a:t>The Rules of </a:t>
            </a:r>
            <a:r>
              <a:rPr lang="en-US" sz="3600" dirty="0" smtClean="0">
                <a:latin typeface="Times New (W1)" pitchFamily="18" charset="0"/>
              </a:rPr>
              <a:t>Evidence </a:t>
            </a:r>
            <a:r>
              <a:rPr lang="en-US" sz="3600" dirty="0">
                <a:latin typeface="Times New (W1)" pitchFamily="18" charset="0"/>
              </a:rPr>
              <a:t>do not apply at an informal </a:t>
            </a:r>
            <a:r>
              <a:rPr lang="en-US" sz="3600" dirty="0" smtClean="0">
                <a:latin typeface="Times New (W1)" pitchFamily="18" charset="0"/>
              </a:rPr>
              <a:t>inquiry.</a:t>
            </a:r>
          </a:p>
          <a:p>
            <a:pPr marL="1028700" marR="0" indent="0">
              <a:spcBef>
                <a:spcPts val="0"/>
              </a:spcBef>
              <a:spcAft>
                <a:spcPts val="0"/>
              </a:spcAft>
              <a:buNone/>
            </a:pPr>
            <a:endParaRPr lang="en-US" dirty="0" smtClean="0">
              <a:effectLst/>
              <a:latin typeface="Times New Roman"/>
              <a:ea typeface="Times New Roman"/>
            </a:endParaRPr>
          </a:p>
          <a:p>
            <a:pPr marL="571500" marR="0" indent="0">
              <a:spcBef>
                <a:spcPts val="0"/>
              </a:spcBef>
              <a:spcAft>
                <a:spcPts val="0"/>
              </a:spcAft>
              <a:buNone/>
            </a:pPr>
            <a:r>
              <a:rPr lang="en-US" dirty="0" smtClean="0">
                <a:effectLst/>
                <a:latin typeface="Times New Roman"/>
                <a:ea typeface="Times New Roman"/>
              </a:rPr>
              <a:t> </a:t>
            </a:r>
            <a:endParaRPr lang="en-US" dirty="0">
              <a:effectLst/>
              <a:latin typeface="Times New Roman"/>
              <a:ea typeface="Times New Roman"/>
            </a:endParaRPr>
          </a:p>
        </p:txBody>
      </p:sp>
    </p:spTree>
    <p:extLst>
      <p:ext uri="{BB962C8B-B14F-4D97-AF65-F5344CB8AC3E}">
        <p14:creationId xmlns:p14="http://schemas.microsoft.com/office/powerpoint/2010/main" val="329721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wipe(down)">
                                      <p:cBhvr>
                                        <p:cTn id="1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447800"/>
          </a:xfrm>
        </p:spPr>
        <p:txBody>
          <a:bodyPr>
            <a:normAutofit/>
          </a:bodyPr>
          <a:lstStyle/>
          <a:p>
            <a:r>
              <a:rPr lang="en-US" dirty="0" smtClean="0"/>
              <a:t>Court Ordered Evaluation of the Defendant</a:t>
            </a:r>
            <a:endParaRPr lang="en-US" dirty="0"/>
          </a:p>
        </p:txBody>
      </p:sp>
      <p:sp>
        <p:nvSpPr>
          <p:cNvPr id="3" name="Content Placeholder 2"/>
          <p:cNvSpPr>
            <a:spLocks noGrp="1"/>
          </p:cNvSpPr>
          <p:nvPr>
            <p:ph idx="1"/>
          </p:nvPr>
        </p:nvSpPr>
        <p:spPr>
          <a:xfrm>
            <a:off x="533400" y="2286000"/>
            <a:ext cx="8229600" cy="4876800"/>
          </a:xfrm>
        </p:spPr>
        <p:txBody>
          <a:bodyPr/>
          <a:lstStyle/>
          <a:p>
            <a:pPr marL="457200" marR="0">
              <a:spcBef>
                <a:spcPts val="0"/>
              </a:spcBef>
              <a:spcAft>
                <a:spcPts val="0"/>
              </a:spcAft>
            </a:pPr>
            <a:r>
              <a:rPr lang="en-US" sz="3600" dirty="0" smtClean="0">
                <a:effectLst/>
                <a:latin typeface="Times New Roman"/>
                <a:ea typeface="Times New Roman"/>
              </a:rPr>
              <a:t>If the court finds there is some evidence to indicate that the defendant is incompetent to stand trial, the court is required to order an examination of the defendant by one or more qualified experts to determine whether the defendant is incompetent to stand trial.  Art. 46B.021(b).</a:t>
            </a:r>
          </a:p>
          <a:p>
            <a:pPr marL="0" marR="0" indent="0">
              <a:spcBef>
                <a:spcPts val="0"/>
              </a:spcBef>
              <a:spcAft>
                <a:spcPts val="0"/>
              </a:spcAft>
              <a:buNone/>
            </a:pPr>
            <a:r>
              <a:rPr lang="en-US" dirty="0" smtClean="0">
                <a:effectLst/>
                <a:latin typeface="Times New Roman"/>
                <a:ea typeface="Times New Roman"/>
              </a:rPr>
              <a:t> </a:t>
            </a:r>
          </a:p>
          <a:p>
            <a:endParaRPr lang="en-US" dirty="0"/>
          </a:p>
        </p:txBody>
      </p:sp>
    </p:spTree>
    <p:extLst>
      <p:ext uri="{BB962C8B-B14F-4D97-AF65-F5344CB8AC3E}">
        <p14:creationId xmlns:p14="http://schemas.microsoft.com/office/powerpoint/2010/main" val="3504916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219200"/>
          </a:xfrm>
        </p:spPr>
        <p:txBody>
          <a:bodyPr>
            <a:normAutofit fontScale="90000"/>
          </a:bodyPr>
          <a:lstStyle/>
          <a:p>
            <a:r>
              <a:rPr lang="en-US" dirty="0" smtClean="0">
                <a:effectLst/>
                <a:latin typeface="Times New Roman"/>
                <a:ea typeface="Times New Roman"/>
              </a:rPr>
              <a:t>Factors Experts Must Consider in Evaluating Defendants Art. 46B.02	</a:t>
            </a:r>
            <a:endParaRPr lang="en-US" dirty="0"/>
          </a:p>
        </p:txBody>
      </p:sp>
      <p:sp>
        <p:nvSpPr>
          <p:cNvPr id="3" name="Content Placeholder 2"/>
          <p:cNvSpPr>
            <a:spLocks noGrp="1"/>
          </p:cNvSpPr>
          <p:nvPr>
            <p:ph idx="1"/>
          </p:nvPr>
        </p:nvSpPr>
        <p:spPr>
          <a:xfrm>
            <a:off x="381000" y="2286000"/>
            <a:ext cx="8229600" cy="4876800"/>
          </a:xfrm>
        </p:spPr>
        <p:txBody>
          <a:bodyPr>
            <a:normAutofit/>
          </a:bodyPr>
          <a:lstStyle/>
          <a:p>
            <a:pPr marL="0" marR="0" indent="0">
              <a:spcBef>
                <a:spcPts val="0"/>
              </a:spcBef>
              <a:spcAft>
                <a:spcPts val="0"/>
              </a:spcAft>
              <a:buNone/>
            </a:pPr>
            <a:r>
              <a:rPr lang="en-US" sz="3200" dirty="0" smtClean="0">
                <a:latin typeface="Times New Roman"/>
                <a:ea typeface="Times New Roman"/>
              </a:rPr>
              <a:t>The </a:t>
            </a:r>
            <a:r>
              <a:rPr lang="en-US" sz="3200" dirty="0">
                <a:latin typeface="Times New Roman"/>
                <a:ea typeface="Times New Roman"/>
              </a:rPr>
              <a:t>capacity of the defendant during criminal proceedings to:</a:t>
            </a:r>
          </a:p>
          <a:p>
            <a:pPr lvl="0">
              <a:spcBef>
                <a:spcPts val="0"/>
              </a:spcBef>
              <a:buFont typeface="Symbol"/>
              <a:buChar char=""/>
            </a:pPr>
            <a:r>
              <a:rPr lang="en-US" dirty="0">
                <a:latin typeface="Times New Roman"/>
                <a:ea typeface="Times New Roman"/>
              </a:rPr>
              <a:t>Rationally understand the charges against him</a:t>
            </a:r>
          </a:p>
          <a:p>
            <a:pPr lvl="0">
              <a:spcBef>
                <a:spcPts val="0"/>
              </a:spcBef>
              <a:buFont typeface="Symbol"/>
              <a:buChar char=""/>
            </a:pPr>
            <a:r>
              <a:rPr lang="en-US" dirty="0">
                <a:latin typeface="Times New Roman"/>
                <a:ea typeface="Times New Roman"/>
              </a:rPr>
              <a:t>Rationally understand the potential consequences of the pending criminal proceedings</a:t>
            </a:r>
          </a:p>
          <a:p>
            <a:pPr lvl="0">
              <a:spcBef>
                <a:spcPts val="0"/>
              </a:spcBef>
              <a:buFont typeface="Symbol"/>
              <a:buChar char=""/>
            </a:pPr>
            <a:r>
              <a:rPr lang="en-US" dirty="0">
                <a:latin typeface="Times New Roman"/>
                <a:ea typeface="Times New Roman"/>
              </a:rPr>
              <a:t>Disclose to counsel pertinent facts, events and states of mind </a:t>
            </a:r>
          </a:p>
          <a:p>
            <a:pPr lvl="0">
              <a:spcBef>
                <a:spcPts val="0"/>
              </a:spcBef>
              <a:buFont typeface="Symbol"/>
              <a:buChar char=""/>
            </a:pPr>
            <a:r>
              <a:rPr lang="en-US" dirty="0">
                <a:latin typeface="Times New Roman"/>
                <a:ea typeface="Times New Roman"/>
              </a:rPr>
              <a:t>Engage in a reasoned choice of legal strategies and options</a:t>
            </a:r>
          </a:p>
          <a:p>
            <a:pPr lvl="0">
              <a:spcBef>
                <a:spcPts val="0"/>
              </a:spcBef>
              <a:buFont typeface="Symbol"/>
              <a:buChar char=""/>
            </a:pPr>
            <a:r>
              <a:rPr lang="en-US" dirty="0" smtClean="0">
                <a:latin typeface="Times New Roman"/>
                <a:ea typeface="Times New Roman"/>
              </a:rPr>
              <a:t>Understand </a:t>
            </a:r>
            <a:r>
              <a:rPr lang="en-US" dirty="0">
                <a:latin typeface="Times New Roman"/>
                <a:ea typeface="Times New Roman"/>
              </a:rPr>
              <a:t>the adversarial nature of the criminal </a:t>
            </a:r>
            <a:r>
              <a:rPr lang="en-US" dirty="0" smtClean="0">
                <a:latin typeface="Times New Roman"/>
                <a:ea typeface="Times New Roman"/>
              </a:rPr>
              <a:t>proceedings</a:t>
            </a:r>
          </a:p>
          <a:p>
            <a:pPr lvl="0">
              <a:spcBef>
                <a:spcPts val="0"/>
              </a:spcBef>
              <a:buFont typeface="Symbol"/>
              <a:buChar char=""/>
            </a:pPr>
            <a:r>
              <a:rPr lang="en-US" dirty="0" smtClean="0">
                <a:latin typeface="Times New Roman"/>
                <a:ea typeface="Times New Roman"/>
              </a:rPr>
              <a:t>Exhibit </a:t>
            </a:r>
            <a:r>
              <a:rPr lang="en-US" dirty="0">
                <a:latin typeface="Times New Roman"/>
                <a:ea typeface="Times New Roman"/>
              </a:rPr>
              <a:t>appropriate courtroom behavior; and</a:t>
            </a:r>
          </a:p>
          <a:p>
            <a:pPr lvl="0">
              <a:spcBef>
                <a:spcPts val="0"/>
              </a:spcBef>
              <a:buFont typeface="Symbol"/>
              <a:buChar char=""/>
            </a:pPr>
            <a:r>
              <a:rPr lang="en-US" dirty="0">
                <a:latin typeface="Times New Roman"/>
                <a:ea typeface="Times New Roman"/>
              </a:rPr>
              <a:t>testify</a:t>
            </a:r>
          </a:p>
          <a:p>
            <a:pPr marL="0" marR="0" indent="0">
              <a:spcBef>
                <a:spcPts val="0"/>
              </a:spcBef>
              <a:spcAft>
                <a:spcPts val="0"/>
              </a:spcAft>
              <a:buNone/>
            </a:pPr>
            <a:endParaRPr lang="en-US" dirty="0" smtClean="0">
              <a:effectLst/>
              <a:latin typeface="Times New Roman"/>
              <a:ea typeface="Times New Roman"/>
            </a:endParaRPr>
          </a:p>
          <a:p>
            <a:pPr marL="0" marR="0" indent="0">
              <a:spcBef>
                <a:spcPts val="0"/>
              </a:spcBef>
              <a:spcAft>
                <a:spcPts val="0"/>
              </a:spcAft>
              <a:buNone/>
            </a:pPr>
            <a:endParaRPr lang="en-US" dirty="0">
              <a:effectLst/>
              <a:latin typeface="Times New Roman"/>
              <a:ea typeface="Times New Roman"/>
            </a:endParaRPr>
          </a:p>
        </p:txBody>
      </p:sp>
    </p:spTree>
    <p:extLst>
      <p:ext uri="{BB962C8B-B14F-4D97-AF65-F5344CB8AC3E}">
        <p14:creationId xmlns:p14="http://schemas.microsoft.com/office/powerpoint/2010/main" val="1620849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lstStyle/>
          <a:p>
            <a:r>
              <a:rPr lang="en-US" dirty="0" smtClean="0">
                <a:latin typeface="Times New (W1)" pitchFamily="18" charset="0"/>
              </a:rPr>
              <a:t>The Expert’s Report </a:t>
            </a:r>
            <a:endParaRPr lang="en-US" dirty="0">
              <a:latin typeface="Times New (W1)" pitchFamily="18" charset="0"/>
            </a:endParaRPr>
          </a:p>
        </p:txBody>
      </p:sp>
      <p:sp>
        <p:nvSpPr>
          <p:cNvPr id="3" name="Content Placeholder 2"/>
          <p:cNvSpPr>
            <a:spLocks noGrp="1"/>
          </p:cNvSpPr>
          <p:nvPr>
            <p:ph idx="1"/>
          </p:nvPr>
        </p:nvSpPr>
        <p:spPr>
          <a:xfrm>
            <a:off x="533400" y="2332037"/>
            <a:ext cx="8229600" cy="4525963"/>
          </a:xfrm>
        </p:spPr>
        <p:txBody>
          <a:bodyPr>
            <a:normAutofit/>
          </a:bodyPr>
          <a:lstStyle/>
          <a:p>
            <a:pPr marL="457200" lvl="1" indent="0">
              <a:buNone/>
            </a:pPr>
            <a:r>
              <a:rPr lang="en-US" sz="3200" dirty="0" smtClean="0">
                <a:latin typeface="Times New (W1)" pitchFamily="18" charset="0"/>
              </a:rPr>
              <a:t>The report must state the expert’s opinion on competency or  incompetency and other factors set out in Art. 46B.025</a:t>
            </a:r>
          </a:p>
          <a:p>
            <a:pPr marL="457200" lvl="1" indent="0">
              <a:buNone/>
            </a:pPr>
            <a:endParaRPr lang="en-US" sz="3200" dirty="0">
              <a:latin typeface="Times New (W1)" pitchFamily="18" charset="0"/>
            </a:endParaRPr>
          </a:p>
          <a:p>
            <a:pPr marL="457200" lvl="1" indent="0">
              <a:buNone/>
            </a:pPr>
            <a:r>
              <a:rPr lang="en-US" sz="3200" dirty="0" smtClean="0">
                <a:latin typeface="Times New (W1)" pitchFamily="18" charset="0"/>
              </a:rPr>
              <a:t>Due in 30 days after Court’s Order</a:t>
            </a:r>
          </a:p>
          <a:p>
            <a:pPr marL="457200" lvl="1" indent="0">
              <a:buNone/>
            </a:pPr>
            <a:endParaRPr lang="en-US" sz="3200" dirty="0">
              <a:latin typeface="Times New (W1)" pitchFamily="18" charset="0"/>
            </a:endParaRPr>
          </a:p>
          <a:p>
            <a:pPr marL="457200" lvl="1" indent="0">
              <a:buNone/>
            </a:pPr>
            <a:r>
              <a:rPr lang="en-US" sz="3200" dirty="0" smtClean="0">
                <a:latin typeface="Times New (W1)" pitchFamily="18" charset="0"/>
              </a:rPr>
              <a:t>Copies to Court, State and Defense</a:t>
            </a:r>
            <a:endParaRPr lang="en-US" sz="3200" dirty="0">
              <a:latin typeface="Times New (W1)" pitchFamily="18" charset="0"/>
            </a:endParaRPr>
          </a:p>
        </p:txBody>
      </p:sp>
    </p:spTree>
    <p:extLst>
      <p:ext uri="{BB962C8B-B14F-4D97-AF65-F5344CB8AC3E}">
        <p14:creationId xmlns:p14="http://schemas.microsoft.com/office/powerpoint/2010/main" val="186091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990600"/>
          </a:xfrm>
        </p:spPr>
        <p:txBody>
          <a:bodyPr>
            <a:normAutofit/>
          </a:bodyPr>
          <a:lstStyle/>
          <a:p>
            <a:r>
              <a:rPr lang="en-US" dirty="0" smtClean="0"/>
              <a:t>Competency Disposition Options</a:t>
            </a:r>
            <a:endParaRPr lang="en-US" dirty="0"/>
          </a:p>
        </p:txBody>
      </p:sp>
      <p:sp>
        <p:nvSpPr>
          <p:cNvPr id="3" name="Content Placeholder 2"/>
          <p:cNvSpPr>
            <a:spLocks noGrp="1"/>
          </p:cNvSpPr>
          <p:nvPr>
            <p:ph idx="1"/>
          </p:nvPr>
        </p:nvSpPr>
        <p:spPr>
          <a:xfrm>
            <a:off x="381000" y="2286000"/>
            <a:ext cx="8229600" cy="4876800"/>
          </a:xfrm>
        </p:spPr>
        <p:txBody>
          <a:bodyPr/>
          <a:lstStyle/>
          <a:p>
            <a:r>
              <a:rPr lang="en-US" sz="3600" dirty="0" smtClean="0">
                <a:latin typeface="Times New (W1)" pitchFamily="18" charset="0"/>
              </a:rPr>
              <a:t>Agreed Competency</a:t>
            </a:r>
          </a:p>
          <a:p>
            <a:r>
              <a:rPr lang="en-US" sz="3600" dirty="0" smtClean="0">
                <a:latin typeface="Times New (W1)" pitchFamily="18" charset="0"/>
              </a:rPr>
              <a:t>Agreed Incompetency</a:t>
            </a:r>
          </a:p>
          <a:p>
            <a:r>
              <a:rPr lang="en-US" sz="3600" dirty="0" smtClean="0">
                <a:latin typeface="Times New (W1)" pitchFamily="18" charset="0"/>
              </a:rPr>
              <a:t>Trial Before the Court</a:t>
            </a:r>
          </a:p>
          <a:p>
            <a:r>
              <a:rPr lang="en-US" sz="3600" dirty="0" smtClean="0">
                <a:latin typeface="Times New (W1)" pitchFamily="18" charset="0"/>
              </a:rPr>
              <a:t>Trial Before a Jury</a:t>
            </a:r>
          </a:p>
          <a:p>
            <a:endParaRPr lang="en-US" dirty="0"/>
          </a:p>
        </p:txBody>
      </p:sp>
    </p:spTree>
    <p:extLst>
      <p:ext uri="{BB962C8B-B14F-4D97-AF65-F5344CB8AC3E}">
        <p14:creationId xmlns:p14="http://schemas.microsoft.com/office/powerpoint/2010/main" val="351229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6002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ISSUES AT THE COMPETENCY TRIAL and</a:t>
            </a:r>
            <a:br>
              <a:rPr lang="en-US" dirty="0" smtClean="0"/>
            </a:br>
            <a:r>
              <a:rPr lang="en-US" dirty="0" smtClean="0"/>
              <a:t>The New Ballgame Under 46B.071(b)</a:t>
            </a:r>
            <a:br>
              <a:rPr lang="en-US" dirty="0" smtClean="0"/>
            </a:br>
            <a:r>
              <a:rPr lang="en-US" dirty="0"/>
              <a:t/>
            </a:r>
            <a:br>
              <a:rPr lang="en-US" dirty="0"/>
            </a:br>
            <a:r>
              <a:rPr lang="en-US" dirty="0" smtClean="0"/>
              <a:t>  </a:t>
            </a:r>
            <a:br>
              <a:rPr lang="en-US" dirty="0" smtClean="0"/>
            </a:br>
            <a:endParaRPr lang="en-US" dirty="0"/>
          </a:p>
        </p:txBody>
      </p:sp>
      <p:sp>
        <p:nvSpPr>
          <p:cNvPr id="3" name="Content Placeholder 2"/>
          <p:cNvSpPr>
            <a:spLocks noGrp="1"/>
          </p:cNvSpPr>
          <p:nvPr>
            <p:ph idx="1"/>
          </p:nvPr>
        </p:nvSpPr>
        <p:spPr>
          <a:xfrm>
            <a:off x="457200" y="2971800"/>
            <a:ext cx="8229600" cy="4068763"/>
          </a:xfrm>
        </p:spPr>
        <p:txBody>
          <a:bodyPr>
            <a:normAutofit/>
          </a:bodyPr>
          <a:lstStyle/>
          <a:p>
            <a:pPr marL="0" indent="0">
              <a:buNone/>
            </a:pPr>
            <a:r>
              <a:rPr lang="en-US" sz="3600" dirty="0" smtClean="0">
                <a:latin typeface="Times New (W1)" pitchFamily="18" charset="0"/>
              </a:rPr>
              <a:t>1. Competency</a:t>
            </a:r>
          </a:p>
          <a:p>
            <a:pPr marL="0" indent="0">
              <a:buNone/>
            </a:pPr>
            <a:r>
              <a:rPr lang="en-US" sz="3600" dirty="0" smtClean="0">
                <a:latin typeface="Times New (W1)" pitchFamily="18" charset="0"/>
              </a:rPr>
              <a:t>2. Likelihood of restoration    </a:t>
            </a:r>
          </a:p>
          <a:p>
            <a:pPr marL="0" indent="0">
              <a:buNone/>
            </a:pPr>
            <a:r>
              <a:rPr lang="en-US" sz="3600" dirty="0" smtClean="0">
                <a:latin typeface="Times New (W1)" pitchFamily="18" charset="0"/>
              </a:rPr>
              <a:t>3.  Mental Illness/Mental Retardation</a:t>
            </a:r>
          </a:p>
          <a:p>
            <a:pPr marL="0" indent="0">
              <a:buNone/>
            </a:pPr>
            <a:r>
              <a:rPr lang="en-US" sz="3600" dirty="0" smtClean="0">
                <a:latin typeface="Times New (W1)" pitchFamily="18" charset="0"/>
              </a:rPr>
              <a:t>4.  Meeting Criteria</a:t>
            </a:r>
            <a:endParaRPr lang="en-US" sz="3600" dirty="0">
              <a:latin typeface="Times New (W1)" pitchFamily="18" charset="0"/>
            </a:endParaRPr>
          </a:p>
        </p:txBody>
      </p:sp>
    </p:spTree>
    <p:extLst>
      <p:ext uri="{BB962C8B-B14F-4D97-AF65-F5344CB8AC3E}">
        <p14:creationId xmlns:p14="http://schemas.microsoft.com/office/powerpoint/2010/main" val="227814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371600"/>
          </a:xfrm>
        </p:spPr>
        <p:txBody>
          <a:bodyPr>
            <a:normAutofit fontScale="90000"/>
          </a:bodyPr>
          <a:lstStyle/>
          <a:p>
            <a:r>
              <a:rPr lang="en-US" dirty="0" smtClean="0"/>
              <a:t>Found Incompetent and Likely To Be Restored Within the Foreseeable Future</a:t>
            </a:r>
            <a:endParaRPr lang="en-US" dirty="0"/>
          </a:p>
        </p:txBody>
      </p:sp>
      <p:sp>
        <p:nvSpPr>
          <p:cNvPr id="3" name="Content Placeholder 2"/>
          <p:cNvSpPr>
            <a:spLocks noGrp="1"/>
          </p:cNvSpPr>
          <p:nvPr>
            <p:ph idx="1"/>
          </p:nvPr>
        </p:nvSpPr>
        <p:spPr>
          <a:xfrm>
            <a:off x="381000" y="2209800"/>
            <a:ext cx="8229600" cy="4876800"/>
          </a:xfrm>
        </p:spPr>
        <p:txBody>
          <a:bodyPr/>
          <a:lstStyle/>
          <a:p>
            <a:endParaRPr lang="en-US" dirty="0" smtClean="0">
              <a:effectLst/>
              <a:latin typeface="Times New Roman"/>
              <a:ea typeface="Times New Roman"/>
            </a:endParaRPr>
          </a:p>
          <a:p>
            <a:pPr marL="0" indent="0">
              <a:buNone/>
            </a:pPr>
            <a:r>
              <a:rPr lang="en-US" sz="3600" dirty="0" smtClean="0">
                <a:effectLst/>
                <a:latin typeface="Times New Roman"/>
                <a:ea typeface="Times New Roman"/>
              </a:rPr>
              <a:t>If it is found that an incompetent defendant is likely to be restored to competency within the foreseeable future, the court determines duration and place of commitment pursuant to Arts. 46B.072 or 46B.073 C.C.P. </a:t>
            </a:r>
            <a:endParaRPr lang="en-US" sz="3600" dirty="0"/>
          </a:p>
        </p:txBody>
      </p:sp>
    </p:spTree>
    <p:extLst>
      <p:ext uri="{BB962C8B-B14F-4D97-AF65-F5344CB8AC3E}">
        <p14:creationId xmlns:p14="http://schemas.microsoft.com/office/powerpoint/2010/main" val="11808248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5090</TotalTime>
  <Words>2526</Words>
  <Application>Microsoft Office PowerPoint</Application>
  <PresentationFormat>On-screen Show (4:3)</PresentationFormat>
  <Paragraphs>620</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Clarity</vt:lpstr>
      <vt:lpstr>        Incompetency to Stand Trial Art. 46B.003</vt:lpstr>
      <vt:lpstr>Raising the Issue of Incompetency Art. 46B.004</vt:lpstr>
      <vt:lpstr>Informal Inquiry Art. 46B.004(c) </vt:lpstr>
      <vt:lpstr>Court Ordered Evaluation of the Defendant</vt:lpstr>
      <vt:lpstr>Factors Experts Must Consider in Evaluating Defendants Art. 46B.02 </vt:lpstr>
      <vt:lpstr>The Expert’s Report </vt:lpstr>
      <vt:lpstr>Competency Disposition Options</vt:lpstr>
      <vt:lpstr>    ISSUES AT THE COMPETENCY TRIAL and The New Ballgame Under 46B.071(b)     </vt:lpstr>
      <vt:lpstr>Found Incompetent and Likely To Be Restored Within the Foreseeable Future</vt:lpstr>
      <vt:lpstr>THE COMMITMENT DETERMINATION</vt:lpstr>
      <vt:lpstr>DURATION OF INITIAL COMMITMENTS</vt:lpstr>
      <vt:lpstr>      Procedures on Credible Evidence of Immediate Restoration  Art. 46B.0755</vt:lpstr>
      <vt:lpstr>      REDETERMINATION OF COMPETENCY ARTS. 46B.108-117  </vt:lpstr>
      <vt:lpstr>Notice of Defendant’s Return to Court Art. 46B.079</vt:lpstr>
      <vt:lpstr>Procedures Upon Defendant’s Return to Court  Civil Commitment Hearings</vt:lpstr>
      <vt:lpstr>Maximum Period of Restoration and Time Credits Arts  </vt:lpstr>
      <vt:lpstr>Court Ordered Medication of Incompetent Defendants</vt:lpstr>
    </vt:vector>
  </TitlesOfParts>
  <Company>Bexar County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Incompetency to Stand Trial</dc:title>
  <dc:creator>Carruthers, Andrew Magistrate</dc:creator>
  <cp:lastModifiedBy>Sadie Fitzpatrick</cp:lastModifiedBy>
  <cp:revision>120</cp:revision>
  <dcterms:created xsi:type="dcterms:W3CDTF">2012-03-11T18:30:14Z</dcterms:created>
  <dcterms:modified xsi:type="dcterms:W3CDTF">2012-03-23T12:54:20Z</dcterms:modified>
</cp:coreProperties>
</file>