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2"/>
  </p:notesMasterIdLst>
  <p:sldIdLst>
    <p:sldId id="266" r:id="rId2"/>
    <p:sldId id="472" r:id="rId3"/>
    <p:sldId id="469" r:id="rId4"/>
    <p:sldId id="498" r:id="rId5"/>
    <p:sldId id="473" r:id="rId6"/>
    <p:sldId id="499" r:id="rId7"/>
    <p:sldId id="392" r:id="rId8"/>
    <p:sldId id="501" r:id="rId9"/>
    <p:sldId id="500" r:id="rId10"/>
    <p:sldId id="502" r:id="rId1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6600"/>
    <a:srgbClr val="ABE9FF"/>
    <a:srgbClr val="00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29" autoAdjust="0"/>
    <p:restoredTop sz="85009" autoAdjust="0"/>
  </p:normalViewPr>
  <p:slideViewPr>
    <p:cSldViewPr>
      <p:cViewPr varScale="1">
        <p:scale>
          <a:sx n="60" d="100"/>
          <a:sy n="60" d="100"/>
        </p:scale>
        <p:origin x="-972" y="-90"/>
      </p:cViewPr>
      <p:guideLst>
        <p:guide orient="horz" pos="2160"/>
        <p:guide pos="2880"/>
      </p:guideLst>
    </p:cSldViewPr>
  </p:slideViewPr>
  <p:notesTextViewPr>
    <p:cViewPr>
      <p:scale>
        <a:sx n="100" d="100"/>
        <a:sy n="100" d="100"/>
      </p:scale>
      <p:origin x="0" y="0"/>
    </p:cViewPr>
  </p:notesTextViewPr>
  <p:notesViewPr>
    <p:cSldViewPr>
      <p:cViewPr varScale="1">
        <p:scale>
          <a:sx n="41" d="100"/>
          <a:sy n="41" d="100"/>
        </p:scale>
        <p:origin x="-2148" y="-11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3074B3B-BABF-4EB0-87FF-023D540647F9}" type="datetimeFigureOut">
              <a:rPr lang="en-US"/>
              <a:pPr>
                <a:defRPr/>
              </a:pPr>
              <a:t>5/31/2012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AD0310F-3FA3-4E5F-9AE9-D096AED00D6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F94137-8A85-4CF5-B4AD-057CED3FCC8E}" type="slidenum">
              <a:rPr lang="en-US" smtClean="0">
                <a:cs typeface="Arial" charset="0"/>
              </a:rPr>
              <a:pPr fontAlgn="base">
                <a:spcBef>
                  <a:spcPct val="0"/>
                </a:spcBef>
                <a:spcAft>
                  <a:spcPct val="0"/>
                </a:spcAft>
                <a:defRPr/>
              </a:pPr>
              <a:t>1</a:t>
            </a:fld>
            <a:endParaRPr lang="en-US"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E7C40241-DDC5-4A6F-B921-FCA03D41A784}" type="slidenum">
              <a:rPr lang="en-US" smtClean="0"/>
              <a:pPr>
                <a:defRPr/>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1180F835-0CE6-4C2C-B3C4-7E4CA30A6BA8}"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6C85F8F-F33E-4F12-894D-5578B17DE0DC}"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7C40241-DDC5-4A6F-B921-FCA03D41A784}"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6C85F8F-F33E-4F12-894D-5578B17DE0DC}"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180F835-0CE6-4C2C-B3C4-7E4CA30A6BA8}"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B2FAD51-BD86-4301-8582-F58B4471522B}"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7C40241-DDC5-4A6F-B921-FCA03D41A784}"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180F835-0CE6-4C2C-B3C4-7E4CA30A6BA8}"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8AC35A8E-F37B-4876-9DCC-D877DD3E8D81}" type="datetimeFigureOut">
              <a:rPr lang="en-US"/>
              <a:pPr>
                <a:defRPr/>
              </a:pPr>
              <a:t>5/31/2012</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21446B20-10CF-4B16-A7B5-F9C1C9A3A8A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70E9ED3D-E488-48DA-883A-EC165574BE8B}" type="datetimeFigureOut">
              <a:rPr lang="en-US"/>
              <a:pPr>
                <a:defRPr/>
              </a:pPr>
              <a:t>5/31/2012</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690F9E4E-F42E-42F5-AFF7-4372D4C32F8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E2784A-AF26-4502-9DE8-BC631F1DB6B7}" type="datetimeFigureOut">
              <a:rPr lang="en-US"/>
              <a:pPr>
                <a:defRPr/>
              </a:pPr>
              <a:t>5/31/2012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429AB4-F5D0-48DA-BF1D-38158295932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0255C77F-6F36-4917-BA3A-387A73B7F2D6}" type="datetimeFigureOut">
              <a:rPr lang="en-US"/>
              <a:pPr>
                <a:defRPr/>
              </a:pPr>
              <a:t>5/31/2012</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0319C2BB-2B09-498E-98B5-2817A7AF16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213EA791-D995-493A-B9CA-6EF16AD7803E}" type="datetimeFigureOut">
              <a:rPr lang="en-US"/>
              <a:pPr>
                <a:defRPr/>
              </a:pPr>
              <a:t>5/31/2012</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9D941894-837E-4ECA-9563-271D5D610FA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A7120BEB-F9F5-476C-9146-77CC203862E1}" type="datetimeFigureOut">
              <a:rPr lang="en-US"/>
              <a:pPr>
                <a:defRPr/>
              </a:pPr>
              <a:t>5/31/2012</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D59B2D8D-94BA-4901-9964-3674BAE1BD2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68A2C313-2F38-47BC-906B-B9D82E7D28C7}" type="datetimeFigureOut">
              <a:rPr lang="en-US"/>
              <a:pPr>
                <a:defRPr/>
              </a:pPr>
              <a:t>5/31/2012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303C2209-B0C1-4DFB-8C7C-77BB0780D07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80D9A001-2D16-4A65-8AFD-7DEC0B5FBBE0}" type="datetimeFigureOut">
              <a:rPr lang="en-US"/>
              <a:pPr>
                <a:defRPr/>
              </a:pPr>
              <a:t>5/31/2012</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87C00635-3F4D-40EC-96BC-4DEDC085D9A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B7DCD1EE-385D-4363-B2A8-4DB052DE5B4F}" type="datetimeFigureOut">
              <a:rPr lang="en-US"/>
              <a:pPr>
                <a:defRPr/>
              </a:pPr>
              <a:t>5/31/2012</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3C23FCE9-97AA-4956-9310-6C4387A0FEE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301D5A55-BAD9-4C50-B5ED-20C8BEB83DC8}" type="datetimeFigureOut">
              <a:rPr lang="en-US"/>
              <a:pPr>
                <a:defRPr/>
              </a:pPr>
              <a:t>5/31/2012</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3ECE5228-FA86-4B23-91B2-5A30CC6BAA3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3BD04B8F-FEE5-4D52-AE50-B8EC2560D618}" type="datetimeFigureOut">
              <a:rPr lang="en-US"/>
              <a:pPr>
                <a:defRPr/>
              </a:pPr>
              <a:t>5/31/2012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884D4A22-A710-4E10-AC0A-0038641C51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62FD8868-5CD3-49BC-A012-056EAC689774}" type="datetimeFigureOut">
              <a:rPr lang="en-US"/>
              <a:pPr>
                <a:defRPr/>
              </a:pPr>
              <a:t>5/31/2012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F82F766D-C3EC-4CFA-8C54-5DAD02EA8350}"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44" r:id="rId4"/>
    <p:sldLayoutId id="2147483950" r:id="rId5"/>
    <p:sldLayoutId id="2147483945" r:id="rId6"/>
    <p:sldLayoutId id="2147483951" r:id="rId7"/>
    <p:sldLayoutId id="2147483952" r:id="rId8"/>
    <p:sldLayoutId id="2147483953" r:id="rId9"/>
    <p:sldLayoutId id="2147483946" r:id="rId10"/>
    <p:sldLayoutId id="2147483954"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810000"/>
            <a:ext cx="6781800" cy="1222375"/>
          </a:xfrm>
        </p:spPr>
        <p:txBody>
          <a:bodyPr>
            <a:normAutofit fontScale="90000"/>
          </a:bodyPr>
          <a:lstStyle/>
          <a:p>
            <a:pPr eaLnBrk="1" fontAlgn="auto" hangingPunct="1">
              <a:spcBef>
                <a:spcPts val="0"/>
              </a:spcBef>
              <a:spcAft>
                <a:spcPts val="0"/>
              </a:spcAft>
              <a:defRPr/>
            </a:pPr>
            <a:r>
              <a:rPr lang="en-US" sz="3100" b="1" dirty="0" smtClean="0">
                <a:solidFill>
                  <a:schemeClr val="accent1">
                    <a:lumMod val="75000"/>
                  </a:schemeClr>
                </a:solidFill>
              </a:rPr>
              <a:t>2012 TEXAS FORENSIC SCIENCE SEMINAR</a:t>
            </a:r>
            <a:br>
              <a:rPr lang="en-US" sz="3100" b="1" dirty="0" smtClean="0">
                <a:solidFill>
                  <a:schemeClr val="accent1">
                    <a:lumMod val="75000"/>
                  </a:schemeClr>
                </a:solidFill>
              </a:rPr>
            </a:br>
            <a:r>
              <a:rPr lang="en-US" sz="2200" b="1" dirty="0" smtClean="0">
                <a:solidFill>
                  <a:schemeClr val="accent1">
                    <a:lumMod val="75000"/>
                  </a:schemeClr>
                </a:solidFill>
              </a:rPr>
              <a:t>Austin, TX</a:t>
            </a:r>
            <a:br>
              <a:rPr lang="en-US" sz="2200" b="1" dirty="0" smtClean="0">
                <a:solidFill>
                  <a:schemeClr val="accent1">
                    <a:lumMod val="75000"/>
                  </a:schemeClr>
                </a:solidFill>
              </a:rPr>
            </a:br>
            <a:r>
              <a:rPr lang="en-US" sz="2200" b="1" dirty="0" smtClean="0">
                <a:solidFill>
                  <a:schemeClr val="accent1">
                    <a:lumMod val="75000"/>
                  </a:schemeClr>
                </a:solidFill>
              </a:rPr>
              <a:t>June 4, 2012</a:t>
            </a:r>
            <a:r>
              <a:rPr lang="en-US" b="1" dirty="0" smtClean="0">
                <a:solidFill>
                  <a:schemeClr val="accent1">
                    <a:lumMod val="75000"/>
                  </a:schemeClr>
                </a:solidFill>
              </a:rPr>
              <a:t/>
            </a:r>
            <a:br>
              <a:rPr lang="en-US" b="1" dirty="0" smtClean="0">
                <a:solidFill>
                  <a:schemeClr val="accent1">
                    <a:lumMod val="75000"/>
                  </a:schemeClr>
                </a:solidFill>
              </a:rPr>
            </a:br>
            <a:r>
              <a:rPr lang="en-US" sz="500" b="1" dirty="0" smtClean="0">
                <a:solidFill>
                  <a:schemeClr val="accent1">
                    <a:lumMod val="75000"/>
                  </a:schemeClr>
                </a:solidFill>
              </a:rPr>
              <a:t/>
            </a:r>
            <a:br>
              <a:rPr lang="en-US" sz="500" b="1" dirty="0" smtClean="0">
                <a:solidFill>
                  <a:schemeClr val="accent1">
                    <a:lumMod val="75000"/>
                  </a:schemeClr>
                </a:solidFill>
              </a:rPr>
            </a:br>
            <a:r>
              <a:rPr lang="en-US" sz="2700" b="1" cap="none" dirty="0" smtClean="0">
                <a:latin typeface="Franklin Gothic Demi" pitchFamily="34" charset="0"/>
              </a:rPr>
              <a:t>Sarah Chu</a:t>
            </a:r>
            <a:br>
              <a:rPr lang="en-US" sz="2700" b="1" cap="none" dirty="0" smtClean="0">
                <a:latin typeface="Franklin Gothic Demi" pitchFamily="34" charset="0"/>
              </a:rPr>
            </a:br>
            <a:r>
              <a:rPr lang="en-US" sz="2700" b="1" cap="none" dirty="0" smtClean="0">
                <a:latin typeface="Franklin Gothic Demi" pitchFamily="34" charset="0"/>
              </a:rPr>
              <a:t>Forensic Policy Advocate</a:t>
            </a:r>
            <a:br>
              <a:rPr lang="en-US" sz="2700" b="1" cap="none" dirty="0" smtClean="0">
                <a:latin typeface="Franklin Gothic Demi" pitchFamily="34" charset="0"/>
              </a:rPr>
            </a:br>
            <a:r>
              <a:rPr lang="en-US" sz="2700" b="1" cap="none" dirty="0" smtClean="0">
                <a:latin typeface="Franklin Gothic Demi" pitchFamily="34" charset="0"/>
              </a:rPr>
              <a:t>Innocence Project</a:t>
            </a:r>
            <a:r>
              <a:rPr lang="en-US" sz="2200" b="1" cap="none" dirty="0" smtClean="0">
                <a:latin typeface="Franklin Gothic Demi" pitchFamily="34" charset="0"/>
              </a:rPr>
              <a:t/>
            </a:r>
            <a:br>
              <a:rPr lang="en-US" sz="2200" b="1" cap="none" dirty="0" smtClean="0">
                <a:latin typeface="Franklin Gothic Demi" pitchFamily="34" charset="0"/>
              </a:rPr>
            </a:br>
            <a:r>
              <a:rPr lang="en-US" sz="2200" b="1" cap="none" dirty="0" smtClean="0">
                <a:latin typeface="Franklin Gothic Demi" pitchFamily="34" charset="0"/>
              </a:rPr>
              <a:t> </a:t>
            </a:r>
            <a:r>
              <a:rPr lang="en-US" b="1" dirty="0" smtClean="0"/>
              <a:t/>
            </a:r>
            <a:br>
              <a:rPr lang="en-US" b="1" dirty="0" smtClean="0"/>
            </a:br>
            <a:endParaRPr lang="en-US" dirty="0"/>
          </a:p>
        </p:txBody>
      </p:sp>
      <p:pic>
        <p:nvPicPr>
          <p:cNvPr id="10243" name="Picture 5" descr="IP_Logo_Envelope"/>
          <p:cNvPicPr>
            <a:picLocks noChangeAspect="1" noChangeArrowheads="1"/>
          </p:cNvPicPr>
          <p:nvPr/>
        </p:nvPicPr>
        <p:blipFill>
          <a:blip r:embed="rId3" cstate="print"/>
          <a:srcRect/>
          <a:stretch>
            <a:fillRect/>
          </a:stretch>
        </p:blipFill>
        <p:spPr bwMode="auto">
          <a:xfrm>
            <a:off x="0" y="0"/>
            <a:ext cx="1249363" cy="6858000"/>
          </a:xfrm>
          <a:prstGeom prst="rect">
            <a:avLst/>
          </a:prstGeom>
          <a:noFill/>
          <a:ln w="9525">
            <a:noFill/>
            <a:miter lim="800000"/>
            <a:headEnd/>
            <a:tailEnd/>
          </a:ln>
        </p:spPr>
      </p:pic>
      <p:sp>
        <p:nvSpPr>
          <p:cNvPr id="5" name="TextBox 4"/>
          <p:cNvSpPr txBox="1"/>
          <p:nvPr/>
        </p:nvSpPr>
        <p:spPr>
          <a:xfrm>
            <a:off x="1447800" y="304800"/>
            <a:ext cx="7162800" cy="1754326"/>
          </a:xfrm>
          <a:prstGeom prst="rect">
            <a:avLst/>
          </a:prstGeom>
          <a:noFill/>
        </p:spPr>
        <p:txBody>
          <a:bodyPr wrap="square">
            <a:spAutoFit/>
          </a:bodyPr>
          <a:lstStyle/>
          <a:p>
            <a:pPr>
              <a:defRPr/>
            </a:pPr>
            <a:r>
              <a:rPr lang="en-US" sz="3600" dirty="0" smtClean="0">
                <a:solidFill>
                  <a:schemeClr val="tx1">
                    <a:lumMod val="65000"/>
                    <a:lumOff val="35000"/>
                  </a:schemeClr>
                </a:solidFill>
                <a:effectLst>
                  <a:outerShdw blurRad="38100" dist="38100" dir="2700000" algn="tl">
                    <a:srgbClr val="000000">
                      <a:alpha val="43137"/>
                    </a:srgbClr>
                  </a:outerShdw>
                </a:effectLst>
                <a:latin typeface="+mj-lt"/>
                <a:cs typeface="Arial" charset="0"/>
              </a:rPr>
              <a:t>Strategies for Improving Consistency and Quality of Reporting and Testimony</a:t>
            </a:r>
            <a:endParaRPr lang="en-US" sz="3600" dirty="0">
              <a:solidFill>
                <a:schemeClr val="tx1">
                  <a:lumMod val="65000"/>
                  <a:lumOff val="35000"/>
                </a:schemeClr>
              </a:solidFill>
              <a:effectLst>
                <a:outerShdw blurRad="38100" dist="38100" dir="2700000" algn="tl">
                  <a:srgbClr val="000000">
                    <a:alpha val="43137"/>
                  </a:srgbClr>
                </a:outerShdw>
              </a:effectLst>
              <a:latin typeface="+mj-lt"/>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solidFill>
                  <a:schemeClr val="accent1"/>
                </a:solidFill>
                <a:effectLst>
                  <a:outerShdw blurRad="38100" dist="38100" dir="2700000" algn="tl">
                    <a:srgbClr val="000000">
                      <a:alpha val="43137"/>
                    </a:srgbClr>
                  </a:outerShdw>
                  <a:reflection blurRad="12700" stA="48000" endA="300" endPos="55000" dir="5400000" sy="-90000" algn="bl" rotWithShape="0"/>
                </a:effectLst>
              </a:rPr>
              <a:t>Testimony Tracking Programs</a:t>
            </a:r>
            <a:endParaRPr lang="en-US" dirty="0"/>
          </a:p>
        </p:txBody>
      </p:sp>
      <p:sp>
        <p:nvSpPr>
          <p:cNvPr id="5" name="Content Placeholder 4"/>
          <p:cNvSpPr>
            <a:spLocks noGrp="1"/>
          </p:cNvSpPr>
          <p:nvPr>
            <p:ph idx="1"/>
          </p:nvPr>
        </p:nvSpPr>
        <p:spPr>
          <a:xfrm>
            <a:off x="0" y="1143000"/>
            <a:ext cx="8991600" cy="5715000"/>
          </a:xfrm>
        </p:spPr>
        <p:txBody>
          <a:bodyPr>
            <a:normAutofit lnSpcReduction="10000"/>
          </a:bodyPr>
          <a:lstStyle/>
          <a:p>
            <a:pPr>
              <a:defRPr/>
            </a:pPr>
            <a:r>
              <a:rPr lang="en-US" dirty="0" smtClean="0">
                <a:latin typeface="Cambria" pitchFamily="18" charset="0"/>
              </a:rPr>
              <a:t>Effective and comprehensive testimony training and tracking programs  to ensure  parameters of testimony based on data supported by research</a:t>
            </a:r>
          </a:p>
          <a:p>
            <a:pPr lvl="1"/>
            <a:r>
              <a:rPr lang="en-US" sz="2600" dirty="0" smtClean="0">
                <a:latin typeface="Cambria" pitchFamily="18" charset="0"/>
              </a:rPr>
              <a:t>Garrett and Neufeld (2009) </a:t>
            </a:r>
            <a:r>
              <a:rPr lang="en-US" sz="2600" dirty="0" smtClean="0">
                <a:latin typeface="Cambria" pitchFamily="18" charset="0"/>
                <a:sym typeface="Wingdings" pitchFamily="2" charset="2"/>
              </a:rPr>
              <a:t> Study of first 232 DNA exonerations  - transcripts found for 137 of 156 </a:t>
            </a:r>
            <a:r>
              <a:rPr lang="en-US" sz="2600" dirty="0" err="1" smtClean="0">
                <a:latin typeface="Cambria" pitchFamily="18" charset="0"/>
                <a:sym typeface="Wingdings" pitchFamily="2" charset="2"/>
              </a:rPr>
              <a:t>exonerees</a:t>
            </a:r>
            <a:r>
              <a:rPr lang="en-US" sz="2600" dirty="0" smtClean="0">
                <a:latin typeface="Cambria" pitchFamily="18" charset="0"/>
                <a:sym typeface="Wingdings" pitchFamily="2" charset="2"/>
              </a:rPr>
              <a:t> whose cases involved forensic testimony</a:t>
            </a:r>
            <a:endParaRPr lang="en-US" sz="2600" dirty="0" smtClean="0">
              <a:latin typeface="Cambria" pitchFamily="18" charset="0"/>
            </a:endParaRPr>
          </a:p>
          <a:p>
            <a:pPr lvl="1"/>
            <a:r>
              <a:rPr lang="en-US" sz="2600" dirty="0" smtClean="0">
                <a:latin typeface="Cambria" pitchFamily="18" charset="0"/>
              </a:rPr>
              <a:t> Invalid forensic science testimony, that is, testimony with conclusions misstating empirical data or wholly unsupported by empirical data, was present in 60% of the study set </a:t>
            </a:r>
          </a:p>
          <a:p>
            <a:pPr lvl="1"/>
            <a:r>
              <a:rPr lang="en-US" sz="2600" dirty="0" smtClean="0">
                <a:latin typeface="Cambria" pitchFamily="18" charset="0"/>
              </a:rPr>
              <a:t>72 forensic analysts called by the prosecution and employed by 52 laboratories, practices, or hospitals in 25 states delivered invalid testimony in the study set. </a:t>
            </a:r>
          </a:p>
          <a:p>
            <a:pPr lvl="1"/>
            <a:endParaRPr lang="en-US" sz="2600" dirty="0" smtClean="0">
              <a:latin typeface="Cambria" pitchFamily="18" charset="0"/>
            </a:endParaRPr>
          </a:p>
          <a:p>
            <a:pPr lvl="1">
              <a:buFont typeface="Wingdings 2" pitchFamily="18" charset="2"/>
              <a:buNone/>
              <a:defRPr/>
            </a:pPr>
            <a:endParaRPr lang="en-US" sz="500" dirty="0" smtClean="0">
              <a:latin typeface="Cambria" pitchFamily="18" charset="0"/>
            </a:endParaRPr>
          </a:p>
          <a:p>
            <a:pPr>
              <a:buNone/>
              <a:defRPr/>
            </a:pPr>
            <a:endParaRPr lang="en-US" dirty="0" smtClean="0">
              <a:latin typeface="Cambria" pitchFamily="18" charset="0"/>
            </a:endParaRPr>
          </a:p>
          <a:p>
            <a:pPr>
              <a:defRPr/>
            </a:pPr>
            <a:endParaRPr lang="en-US" dirty="0" smtClean="0"/>
          </a:p>
        </p:txBody>
      </p:sp>
      <p:pic>
        <p:nvPicPr>
          <p:cNvPr id="62468" name="Picture 5"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a:defRPr/>
            </a:pPr>
            <a:r>
              <a:rPr lang="en-US" dirty="0" smtClean="0">
                <a:solidFill>
                  <a:schemeClr val="tx1"/>
                </a:solidFill>
              </a:rPr>
              <a:t>Forensic Lab reports should mirror scientific laboratory reports</a:t>
            </a:r>
            <a:r>
              <a:rPr lang="en-US" dirty="0" smtClean="0"/>
              <a:t/>
            </a:r>
            <a:br>
              <a:rPr lang="en-US" dirty="0" smtClean="0"/>
            </a:br>
            <a:r>
              <a:rPr lang="en-US" i="1" dirty="0" smtClean="0">
                <a:solidFill>
                  <a:srgbClr val="FFFF00"/>
                </a:solidFill>
              </a:rPr>
              <a:t>  </a:t>
            </a:r>
            <a:endParaRPr lang="en-US" dirty="0">
              <a:solidFill>
                <a:schemeClr val="tx1"/>
              </a:solidFill>
            </a:endParaRPr>
          </a:p>
        </p:txBody>
      </p:sp>
      <p:pic>
        <p:nvPicPr>
          <p:cNvPr id="13315" name="Picture 7"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solidFill>
                  <a:schemeClr val="accent1"/>
                </a:solidFill>
                <a:effectLst>
                  <a:outerShdw blurRad="38100" dist="38100" dir="2700000" algn="tl">
                    <a:srgbClr val="000000">
                      <a:alpha val="43137"/>
                    </a:srgbClr>
                  </a:outerShdw>
                  <a:reflection blurRad="12700" stA="48000" endA="300" endPos="55000" dir="5400000" sy="-90000" algn="bl" rotWithShape="0"/>
                </a:effectLst>
              </a:rPr>
              <a:t>standardized laboratory report</a:t>
            </a:r>
            <a:endParaRPr lang="en-US" dirty="0"/>
          </a:p>
        </p:txBody>
      </p:sp>
      <p:sp>
        <p:nvSpPr>
          <p:cNvPr id="5" name="Content Placeholder 4"/>
          <p:cNvSpPr>
            <a:spLocks noGrp="1"/>
          </p:cNvSpPr>
          <p:nvPr>
            <p:ph idx="1"/>
          </p:nvPr>
        </p:nvSpPr>
        <p:spPr>
          <a:xfrm>
            <a:off x="304800" y="1143000"/>
            <a:ext cx="8686800" cy="5334000"/>
          </a:xfrm>
        </p:spPr>
        <p:txBody>
          <a:bodyPr>
            <a:normAutofit fontScale="70000" lnSpcReduction="20000"/>
          </a:bodyPr>
          <a:lstStyle/>
          <a:p>
            <a:pPr>
              <a:buNone/>
            </a:pPr>
            <a:r>
              <a:rPr lang="en-US" b="1" u="sng" dirty="0" smtClean="0"/>
              <a:t>NAS Report, p. 186:</a:t>
            </a:r>
          </a:p>
          <a:p>
            <a:pPr>
              <a:buNone/>
            </a:pPr>
            <a:r>
              <a:rPr lang="en-US" dirty="0" smtClean="0"/>
              <a:t>	</a:t>
            </a:r>
          </a:p>
          <a:p>
            <a:pPr>
              <a:buNone/>
            </a:pPr>
            <a:r>
              <a:rPr lang="en-US" sz="3400" dirty="0" smtClean="0"/>
              <a:t>	“</a:t>
            </a:r>
            <a:r>
              <a:rPr lang="en-US" sz="3400" i="1" dirty="0" smtClean="0"/>
              <a:t>As a general matter, </a:t>
            </a:r>
            <a:r>
              <a:rPr lang="en-US" sz="3400" i="1" dirty="0" smtClean="0">
                <a:solidFill>
                  <a:srgbClr val="C00000"/>
                </a:solidFill>
              </a:rPr>
              <a:t>laboratory reports generated as the result of a scientific analysis should be complete and thorough</a:t>
            </a:r>
            <a:r>
              <a:rPr lang="en-US" sz="3400" i="1" dirty="0" smtClean="0"/>
              <a:t>. </a:t>
            </a:r>
            <a:r>
              <a:rPr lang="en-US" sz="3400" i="1" dirty="0" smtClean="0">
                <a:solidFill>
                  <a:srgbClr val="C00000"/>
                </a:solidFill>
              </a:rPr>
              <a:t>They should describe,</a:t>
            </a:r>
            <a:r>
              <a:rPr lang="en-US" sz="3400" b="1" i="1" dirty="0" smtClean="0">
                <a:solidFill>
                  <a:srgbClr val="C00000"/>
                </a:solidFill>
              </a:rPr>
              <a:t> at a minimum</a:t>
            </a:r>
            <a:r>
              <a:rPr lang="en-US" sz="3400" i="1" dirty="0" smtClean="0"/>
              <a:t>, </a:t>
            </a:r>
            <a:r>
              <a:rPr lang="en-US" sz="3400" i="1" u="sng" dirty="0" smtClean="0">
                <a:uFill>
                  <a:solidFill>
                    <a:srgbClr val="C00000"/>
                  </a:solidFill>
                </a:uFill>
              </a:rPr>
              <a:t>methods and materials</a:t>
            </a:r>
            <a:r>
              <a:rPr lang="en-US" sz="3400" i="1" dirty="0" smtClean="0">
                <a:uFill>
                  <a:solidFill>
                    <a:srgbClr val="C00000"/>
                  </a:solidFill>
                </a:uFill>
              </a:rPr>
              <a:t>, </a:t>
            </a:r>
            <a:r>
              <a:rPr lang="en-US" sz="3400" i="1" u="sng" dirty="0" smtClean="0">
                <a:uFill>
                  <a:solidFill>
                    <a:srgbClr val="C00000"/>
                  </a:solidFill>
                </a:uFill>
              </a:rPr>
              <a:t>procedures</a:t>
            </a:r>
            <a:r>
              <a:rPr lang="en-US" sz="3400" i="1" dirty="0" smtClean="0">
                <a:uFill>
                  <a:solidFill>
                    <a:srgbClr val="C00000"/>
                  </a:solidFill>
                </a:uFill>
              </a:rPr>
              <a:t>, </a:t>
            </a:r>
            <a:r>
              <a:rPr lang="en-US" sz="3400" i="1" u="sng" dirty="0" smtClean="0">
                <a:uFill>
                  <a:solidFill>
                    <a:srgbClr val="C00000"/>
                  </a:solidFill>
                </a:uFill>
              </a:rPr>
              <a:t>results</a:t>
            </a:r>
            <a:r>
              <a:rPr lang="en-US" sz="3400" i="1" dirty="0" smtClean="0">
                <a:uFill>
                  <a:solidFill>
                    <a:srgbClr val="C00000"/>
                  </a:solidFill>
                </a:uFill>
              </a:rPr>
              <a:t>, and </a:t>
            </a:r>
            <a:r>
              <a:rPr lang="en-US" sz="3400" i="1" u="sng" dirty="0" smtClean="0">
                <a:uFill>
                  <a:solidFill>
                    <a:srgbClr val="C00000"/>
                  </a:solidFill>
                </a:uFill>
              </a:rPr>
              <a:t>conclusions</a:t>
            </a:r>
            <a:r>
              <a:rPr lang="en-US" sz="3400" i="1" dirty="0" smtClean="0">
                <a:uFill>
                  <a:solidFill>
                    <a:srgbClr val="C00000"/>
                  </a:solidFill>
                </a:uFill>
              </a:rPr>
              <a:t>, and they should identify, as appropriate, </a:t>
            </a:r>
            <a:r>
              <a:rPr lang="en-US" sz="3400" i="1" u="sng" dirty="0" smtClean="0">
                <a:uFill>
                  <a:solidFill>
                    <a:srgbClr val="C00000"/>
                  </a:solidFill>
                </a:uFill>
              </a:rPr>
              <a:t>the sources of uncertainty </a:t>
            </a:r>
            <a:r>
              <a:rPr lang="en-US" sz="3400" i="1" dirty="0" smtClean="0">
                <a:uFill>
                  <a:solidFill>
                    <a:srgbClr val="C00000"/>
                  </a:solidFill>
                </a:uFill>
              </a:rPr>
              <a:t>in the procedures and conclusions along with </a:t>
            </a:r>
            <a:r>
              <a:rPr lang="en-US" sz="3400" i="1" u="sng" dirty="0" smtClean="0">
                <a:uFill>
                  <a:solidFill>
                    <a:srgbClr val="C00000"/>
                  </a:solidFill>
                </a:uFill>
              </a:rPr>
              <a:t>estimates of their scale </a:t>
            </a:r>
            <a:r>
              <a:rPr lang="en-US" sz="3400" i="1" dirty="0" smtClean="0"/>
              <a:t>(to indicate the level of confidence in the results). Although it is not appropriate and practicable to provide as much detail as might be expected in a research paper, sufficient content should be provided to allow the nonscientist reader to understand what has been done and permit informed, unbiased scrutiny of the conclusion. </a:t>
            </a:r>
          </a:p>
          <a:p>
            <a:pPr>
              <a:buNone/>
            </a:pPr>
            <a:r>
              <a:rPr lang="en-US" sz="3400" i="1" dirty="0" smtClean="0"/>
              <a:t>	</a:t>
            </a:r>
          </a:p>
          <a:p>
            <a:pPr>
              <a:buNone/>
            </a:pPr>
            <a:r>
              <a:rPr lang="en-US" sz="3400" i="1" dirty="0" smtClean="0"/>
              <a:t>	</a:t>
            </a:r>
            <a:r>
              <a:rPr lang="en-US" sz="3400" i="1" dirty="0" smtClean="0">
                <a:solidFill>
                  <a:srgbClr val="C00000"/>
                </a:solidFill>
              </a:rPr>
              <a:t>Some forensic laboratory reports meet this standard of reporting, but most do not</a:t>
            </a:r>
            <a:r>
              <a:rPr lang="en-US" sz="3400" i="1" dirty="0" smtClean="0"/>
              <a:t>.”</a:t>
            </a:r>
          </a:p>
          <a:p>
            <a:pPr marL="571500" indent="-571500">
              <a:buFont typeface="Wingdings 2" pitchFamily="18" charset="2"/>
              <a:buNone/>
              <a:defRPr/>
            </a:pPr>
            <a:endParaRPr lang="en-US" dirty="0" smtClean="0"/>
          </a:p>
          <a:p>
            <a:pPr>
              <a:defRPr/>
            </a:pPr>
            <a:endParaRPr lang="en-US" dirty="0" smtClean="0"/>
          </a:p>
        </p:txBody>
      </p:sp>
      <p:pic>
        <p:nvPicPr>
          <p:cNvPr id="60420" name="Picture 5"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solidFill>
                  <a:schemeClr val="accent1"/>
                </a:solidFill>
                <a:effectLst>
                  <a:outerShdw blurRad="38100" dist="38100" dir="2700000" algn="tl">
                    <a:srgbClr val="000000">
                      <a:alpha val="43137"/>
                    </a:srgbClr>
                  </a:outerShdw>
                  <a:reflection blurRad="12700" stA="48000" endA="300" endPos="55000" dir="5400000" sy="-90000" algn="bl" rotWithShape="0"/>
                </a:effectLst>
              </a:rPr>
              <a:t>Purposes of Lab Reports</a:t>
            </a:r>
            <a:endParaRPr lang="en-US" dirty="0"/>
          </a:p>
        </p:txBody>
      </p:sp>
      <p:sp>
        <p:nvSpPr>
          <p:cNvPr id="5" name="Content Placeholder 4"/>
          <p:cNvSpPr>
            <a:spLocks noGrp="1"/>
          </p:cNvSpPr>
          <p:nvPr>
            <p:ph idx="1"/>
          </p:nvPr>
        </p:nvSpPr>
        <p:spPr>
          <a:xfrm>
            <a:off x="304800" y="1143000"/>
            <a:ext cx="8686800" cy="5334000"/>
          </a:xfrm>
        </p:spPr>
        <p:txBody>
          <a:bodyPr>
            <a:normAutofit/>
          </a:bodyPr>
          <a:lstStyle/>
          <a:p>
            <a:pPr>
              <a:defRPr/>
            </a:pPr>
            <a:r>
              <a:rPr lang="en-US" dirty="0" smtClean="0">
                <a:latin typeface="Cambria" pitchFamily="18" charset="0"/>
              </a:rPr>
              <a:t>To communicate the findings of a forensic test </a:t>
            </a:r>
            <a:endParaRPr lang="en-US" sz="500" dirty="0" smtClean="0">
              <a:latin typeface="Cambria" pitchFamily="18" charset="0"/>
            </a:endParaRPr>
          </a:p>
          <a:p>
            <a:pPr>
              <a:defRPr/>
            </a:pPr>
            <a:r>
              <a:rPr lang="en-US" dirty="0" smtClean="0">
                <a:latin typeface="Cambria" pitchFamily="18" charset="0"/>
              </a:rPr>
              <a:t>Archive the work that was undertaken during the production of the forensic analysis</a:t>
            </a:r>
            <a:r>
              <a:rPr lang="en-US" sz="2600" dirty="0" smtClean="0">
                <a:solidFill>
                  <a:srgbClr val="C00000"/>
                </a:solidFill>
                <a:latin typeface="Cambria" pitchFamily="18" charset="0"/>
              </a:rPr>
              <a:t> </a:t>
            </a:r>
          </a:p>
          <a:p>
            <a:pPr lvl="1">
              <a:defRPr/>
            </a:pPr>
            <a:r>
              <a:rPr lang="en-US" sz="2200" dirty="0" smtClean="0">
                <a:solidFill>
                  <a:schemeClr val="tx1">
                    <a:lumMod val="65000"/>
                    <a:lumOff val="35000"/>
                  </a:schemeClr>
                </a:solidFill>
                <a:latin typeface="Cambria" pitchFamily="18" charset="0"/>
              </a:rPr>
              <a:t>Analysis usually conducted far in advance of a trial</a:t>
            </a:r>
          </a:p>
          <a:p>
            <a:pPr lvl="1">
              <a:defRPr/>
            </a:pPr>
            <a:r>
              <a:rPr lang="en-US" sz="2200" dirty="0" smtClean="0">
                <a:solidFill>
                  <a:schemeClr val="tx1">
                    <a:lumMod val="65000"/>
                    <a:lumOff val="35000"/>
                  </a:schemeClr>
                </a:solidFill>
                <a:latin typeface="Cambria" pitchFamily="18" charset="0"/>
              </a:rPr>
              <a:t>Sufficiently detailed for a second expert to follow the work of the original forensic practitioner</a:t>
            </a:r>
          </a:p>
          <a:p>
            <a:pPr lvl="1">
              <a:buFont typeface="Wingdings 2" pitchFamily="18" charset="2"/>
              <a:buNone/>
              <a:defRPr/>
            </a:pPr>
            <a:endParaRPr lang="en-US" sz="500" dirty="0" smtClean="0">
              <a:latin typeface="Cambria" pitchFamily="18" charset="0"/>
            </a:endParaRPr>
          </a:p>
          <a:p>
            <a:pPr>
              <a:defRPr/>
            </a:pPr>
            <a:r>
              <a:rPr lang="en-US" dirty="0" smtClean="0">
                <a:latin typeface="Cambria" pitchFamily="18" charset="0"/>
              </a:rPr>
              <a:t>Memorialize the conclusions and bases for those conclusions that the expert will provide at trial </a:t>
            </a:r>
            <a:endParaRPr lang="en-US" dirty="0" smtClean="0"/>
          </a:p>
        </p:txBody>
      </p:sp>
      <p:pic>
        <p:nvPicPr>
          <p:cNvPr id="62468" name="Picture 5"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457200"/>
            <a:ext cx="9144000" cy="838200"/>
          </a:xfrm>
        </p:spPr>
        <p:txBody>
          <a:bodyPr>
            <a:normAutofit fontScale="90000"/>
          </a:bodyPr>
          <a:lstStyle/>
          <a:p>
            <a:pPr>
              <a:defRPr/>
            </a:pPr>
            <a:r>
              <a:rPr lang="en-US" dirty="0" smtClean="0">
                <a:solidFill>
                  <a:schemeClr val="accent1"/>
                </a:solidFill>
                <a:effectLst>
                  <a:outerShdw blurRad="38100" dist="38100" dir="2700000" algn="tl">
                    <a:srgbClr val="000000">
                      <a:alpha val="43137"/>
                    </a:srgbClr>
                  </a:outerShdw>
                  <a:reflection blurRad="12700" stA="48000" endA="300" endPos="55000" dir="5400000" sy="-90000" algn="bl" rotWithShape="0"/>
                </a:effectLst>
              </a:rPr>
              <a:t>standardized laboratory report Contents</a:t>
            </a:r>
            <a:endParaRPr lang="en-US" dirty="0"/>
          </a:p>
        </p:txBody>
      </p:sp>
      <p:sp>
        <p:nvSpPr>
          <p:cNvPr id="5" name="Content Placeholder 4"/>
          <p:cNvSpPr>
            <a:spLocks noGrp="1"/>
          </p:cNvSpPr>
          <p:nvPr>
            <p:ph idx="1"/>
          </p:nvPr>
        </p:nvSpPr>
        <p:spPr>
          <a:xfrm>
            <a:off x="304800" y="1295400"/>
            <a:ext cx="8686800" cy="5181600"/>
          </a:xfrm>
        </p:spPr>
        <p:txBody>
          <a:bodyPr>
            <a:normAutofit fontScale="92500" lnSpcReduction="10000"/>
          </a:bodyPr>
          <a:lstStyle/>
          <a:p>
            <a:pPr marL="571500" indent="-571500">
              <a:buFont typeface="+mj-lt"/>
              <a:buAutoNum type="romanUcPeriod"/>
              <a:defRPr/>
            </a:pPr>
            <a:r>
              <a:rPr lang="en-US" dirty="0" smtClean="0">
                <a:latin typeface="Cambria" pitchFamily="18" charset="0"/>
              </a:rPr>
              <a:t>Abstract</a:t>
            </a:r>
          </a:p>
          <a:p>
            <a:pPr marL="571500" indent="-571500">
              <a:buFont typeface="+mj-lt"/>
              <a:buAutoNum type="romanUcPeriod"/>
              <a:defRPr/>
            </a:pPr>
            <a:r>
              <a:rPr lang="en-US" dirty="0" smtClean="0">
                <a:latin typeface="Cambria" pitchFamily="18" charset="0"/>
              </a:rPr>
              <a:t>Background/Introduction </a:t>
            </a:r>
          </a:p>
          <a:p>
            <a:pPr marL="571500" indent="-571500">
              <a:buFont typeface="+mj-lt"/>
              <a:buAutoNum type="romanUcPeriod"/>
              <a:defRPr/>
            </a:pPr>
            <a:r>
              <a:rPr lang="en-US" dirty="0" smtClean="0">
                <a:solidFill>
                  <a:schemeClr val="tx1">
                    <a:lumMod val="65000"/>
                    <a:lumOff val="35000"/>
                  </a:schemeClr>
                </a:solidFill>
                <a:latin typeface="Cambria" pitchFamily="18" charset="0"/>
              </a:rPr>
              <a:t>Key Words or Terminology</a:t>
            </a:r>
          </a:p>
          <a:p>
            <a:pPr marL="571500" indent="-571500">
              <a:buFont typeface="+mj-lt"/>
              <a:buAutoNum type="romanUcPeriod"/>
              <a:defRPr/>
            </a:pPr>
            <a:r>
              <a:rPr lang="en-US" dirty="0" smtClean="0">
                <a:solidFill>
                  <a:schemeClr val="tx1">
                    <a:lumMod val="65000"/>
                    <a:lumOff val="35000"/>
                  </a:schemeClr>
                </a:solidFill>
                <a:latin typeface="Cambria" pitchFamily="18" charset="0"/>
              </a:rPr>
              <a:t>Materials and Methods</a:t>
            </a:r>
          </a:p>
          <a:p>
            <a:pPr marL="571500" indent="-571500">
              <a:buFont typeface="+mj-lt"/>
              <a:buAutoNum type="romanUcPeriod"/>
              <a:defRPr/>
            </a:pPr>
            <a:r>
              <a:rPr lang="en-US" dirty="0" smtClean="0">
                <a:solidFill>
                  <a:schemeClr val="tx1">
                    <a:lumMod val="65000"/>
                    <a:lumOff val="35000"/>
                  </a:schemeClr>
                </a:solidFill>
                <a:latin typeface="Cambria" pitchFamily="18" charset="0"/>
              </a:rPr>
              <a:t>Data and Results</a:t>
            </a:r>
          </a:p>
          <a:p>
            <a:pPr marL="571500" indent="-571500">
              <a:buFont typeface="+mj-lt"/>
              <a:buAutoNum type="romanUcPeriod"/>
              <a:defRPr/>
            </a:pPr>
            <a:r>
              <a:rPr lang="en-US" dirty="0" smtClean="0">
                <a:solidFill>
                  <a:schemeClr val="tx1">
                    <a:lumMod val="65000"/>
                    <a:lumOff val="35000"/>
                  </a:schemeClr>
                </a:solidFill>
                <a:latin typeface="Cambria" pitchFamily="18" charset="0"/>
              </a:rPr>
              <a:t>Discussion /Conclusion</a:t>
            </a:r>
          </a:p>
          <a:p>
            <a:pPr marL="971550" lvl="1" indent="-571500">
              <a:buFont typeface="+mj-lt"/>
              <a:buAutoNum type="romanUcPeriod"/>
              <a:defRPr/>
            </a:pPr>
            <a:r>
              <a:rPr lang="en-US" dirty="0" smtClean="0">
                <a:solidFill>
                  <a:schemeClr val="tx1">
                    <a:lumMod val="65000"/>
                    <a:lumOff val="35000"/>
                  </a:schemeClr>
                </a:solidFill>
                <a:latin typeface="Cambria" pitchFamily="18" charset="0"/>
              </a:rPr>
              <a:t>Limitations of Interpretation</a:t>
            </a:r>
          </a:p>
          <a:p>
            <a:pPr marL="971550" lvl="1" indent="-571500">
              <a:buFont typeface="+mj-lt"/>
              <a:buAutoNum type="romanUcPeriod"/>
              <a:defRPr/>
            </a:pPr>
            <a:r>
              <a:rPr lang="en-US" dirty="0" smtClean="0">
                <a:solidFill>
                  <a:schemeClr val="tx1">
                    <a:lumMod val="65000"/>
                    <a:lumOff val="35000"/>
                  </a:schemeClr>
                </a:solidFill>
                <a:latin typeface="Cambria" pitchFamily="18" charset="0"/>
              </a:rPr>
              <a:t>Strengths and Weaknesses</a:t>
            </a:r>
          </a:p>
          <a:p>
            <a:pPr marL="971550" lvl="1" indent="-571500">
              <a:buFont typeface="+mj-lt"/>
              <a:buAutoNum type="romanUcPeriod"/>
              <a:defRPr/>
            </a:pPr>
            <a:r>
              <a:rPr lang="en-US" dirty="0" smtClean="0">
                <a:solidFill>
                  <a:schemeClr val="tx1">
                    <a:lumMod val="65000"/>
                    <a:lumOff val="35000"/>
                  </a:schemeClr>
                </a:solidFill>
                <a:latin typeface="Cambria" pitchFamily="18" charset="0"/>
              </a:rPr>
              <a:t>Measures of Uncertainty</a:t>
            </a:r>
          </a:p>
          <a:p>
            <a:pPr marL="971550" lvl="1" indent="-571500">
              <a:buFont typeface="+mj-lt"/>
              <a:buAutoNum type="romanUcPeriod"/>
              <a:defRPr/>
            </a:pPr>
            <a:r>
              <a:rPr lang="en-US" dirty="0" smtClean="0">
                <a:solidFill>
                  <a:schemeClr val="tx1">
                    <a:lumMod val="65000"/>
                    <a:lumOff val="35000"/>
                  </a:schemeClr>
                </a:solidFill>
                <a:latin typeface="Cambria" pitchFamily="18" charset="0"/>
              </a:rPr>
              <a:t>Alternative Interpretations (within reason)</a:t>
            </a:r>
          </a:p>
          <a:p>
            <a:pPr marL="571500" indent="-571500">
              <a:buFont typeface="Wingdings 2" pitchFamily="18" charset="2"/>
              <a:buNone/>
              <a:defRPr/>
            </a:pPr>
            <a:endParaRPr lang="en-US" dirty="0" smtClean="0"/>
          </a:p>
          <a:p>
            <a:pPr>
              <a:defRPr/>
            </a:pPr>
            <a:endParaRPr lang="en-US" dirty="0" smtClean="0"/>
          </a:p>
        </p:txBody>
      </p:sp>
      <p:pic>
        <p:nvPicPr>
          <p:cNvPr id="60420" name="Picture 5"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defRPr/>
            </a:pPr>
            <a:r>
              <a:rPr lang="en-US" dirty="0" smtClean="0">
                <a:solidFill>
                  <a:schemeClr val="tx1"/>
                </a:solidFill>
              </a:rPr>
              <a:t>Rule 26</a:t>
            </a:r>
            <a:r>
              <a:rPr lang="en-US" i="1" dirty="0" smtClean="0">
                <a:solidFill>
                  <a:srgbClr val="FFFF00"/>
                </a:solidFill>
              </a:rPr>
              <a:t>  </a:t>
            </a:r>
            <a:endParaRPr lang="en-US" dirty="0">
              <a:solidFill>
                <a:schemeClr val="tx1"/>
              </a:solidFill>
            </a:endParaRPr>
          </a:p>
        </p:txBody>
      </p:sp>
      <p:pic>
        <p:nvPicPr>
          <p:cNvPr id="13315" name="Picture 7"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solidFill>
                  <a:schemeClr val="accent1"/>
                </a:solidFill>
                <a:effectLst>
                  <a:outerShdw blurRad="38100" dist="38100" dir="2700000" algn="tl">
                    <a:srgbClr val="000000">
                      <a:alpha val="43137"/>
                    </a:srgbClr>
                  </a:outerShdw>
                  <a:reflection blurRad="12700" stA="48000" endA="300" endPos="55000" dir="5400000" sy="-90000" algn="bl" rotWithShape="0"/>
                </a:effectLst>
              </a:rPr>
              <a:t>Rule 26. Duty </a:t>
            </a:r>
            <a:r>
              <a:rPr lang="en-US" smtClean="0">
                <a:solidFill>
                  <a:schemeClr val="accent1"/>
                </a:solidFill>
                <a:effectLst>
                  <a:outerShdw blurRad="38100" dist="38100" dir="2700000" algn="tl">
                    <a:srgbClr val="000000">
                      <a:alpha val="43137"/>
                    </a:srgbClr>
                  </a:outerShdw>
                  <a:reflection blurRad="12700" stA="48000" endA="300" endPos="55000" dir="5400000" sy="-90000" algn="bl" rotWithShape="0"/>
                </a:effectLst>
              </a:rPr>
              <a:t>to Disclose</a:t>
            </a:r>
            <a:endParaRPr lang="en-US" dirty="0"/>
          </a:p>
        </p:txBody>
      </p:sp>
      <p:sp>
        <p:nvSpPr>
          <p:cNvPr id="5" name="Content Placeholder 4"/>
          <p:cNvSpPr>
            <a:spLocks noGrp="1"/>
          </p:cNvSpPr>
          <p:nvPr>
            <p:ph idx="1"/>
          </p:nvPr>
        </p:nvSpPr>
        <p:spPr>
          <a:xfrm>
            <a:off x="304800" y="1143000"/>
            <a:ext cx="8686800" cy="5715000"/>
          </a:xfrm>
        </p:spPr>
        <p:txBody>
          <a:bodyPr>
            <a:normAutofit fontScale="70000" lnSpcReduction="20000"/>
          </a:bodyPr>
          <a:lstStyle/>
          <a:p>
            <a:pPr>
              <a:buFont typeface="Wingdings 2" pitchFamily="18" charset="2"/>
              <a:buNone/>
              <a:defRPr/>
            </a:pPr>
            <a:r>
              <a:rPr lang="en-US" b="1" cap="all" dirty="0" smtClean="0">
                <a:latin typeface="Cambria" pitchFamily="18" charset="0"/>
              </a:rPr>
              <a:t>Federal rules of civil procedure</a:t>
            </a:r>
          </a:p>
          <a:p>
            <a:pPr>
              <a:buFont typeface="Wingdings 2" pitchFamily="18" charset="2"/>
              <a:buNone/>
              <a:defRPr/>
            </a:pPr>
            <a:r>
              <a:rPr lang="en-US" b="1" cap="all" dirty="0" smtClean="0">
                <a:latin typeface="Cambria" pitchFamily="18" charset="0"/>
              </a:rPr>
              <a:t>RULE 26. DUTY TO DISCLOSE; GENERAL PROVISIONS GOVERNING DISCOVERY</a:t>
            </a:r>
          </a:p>
          <a:p>
            <a:pPr>
              <a:buFont typeface="Wingdings 2" pitchFamily="18" charset="2"/>
              <a:buNone/>
              <a:defRPr/>
            </a:pPr>
            <a:r>
              <a:rPr lang="en-US" dirty="0" smtClean="0">
                <a:latin typeface="Cambria" pitchFamily="18" charset="0"/>
              </a:rPr>
              <a:t>	</a:t>
            </a:r>
            <a:r>
              <a:rPr lang="en-US" sz="2600" dirty="0" smtClean="0">
                <a:latin typeface="Cambria" pitchFamily="18" charset="0"/>
              </a:rPr>
              <a:t>(2) </a:t>
            </a:r>
            <a:r>
              <a:rPr lang="en-US" sz="2600" i="1" dirty="0" smtClean="0">
                <a:latin typeface="Cambria" pitchFamily="18" charset="0"/>
              </a:rPr>
              <a:t>Disclosure of Expert Testimony.</a:t>
            </a:r>
            <a:endParaRPr lang="en-US" sz="2600" dirty="0" smtClean="0">
              <a:latin typeface="Cambria" pitchFamily="18" charset="0"/>
            </a:endParaRPr>
          </a:p>
          <a:p>
            <a:pPr lvl="1">
              <a:buFont typeface="Wingdings 2" pitchFamily="18" charset="2"/>
              <a:buNone/>
              <a:defRPr/>
            </a:pPr>
            <a:r>
              <a:rPr lang="en-US" sz="2600" dirty="0" smtClean="0">
                <a:latin typeface="Cambria" pitchFamily="18" charset="0"/>
              </a:rPr>
              <a:t>	(B) </a:t>
            </a:r>
            <a:r>
              <a:rPr lang="en-US" sz="2600" i="1" dirty="0" smtClean="0">
                <a:latin typeface="Cambria" pitchFamily="18" charset="0"/>
              </a:rPr>
              <a:t>Witnesses Who Must Provide a</a:t>
            </a:r>
            <a:r>
              <a:rPr lang="en-US" sz="2600" dirty="0" smtClean="0">
                <a:latin typeface="Cambria" pitchFamily="18" charset="0"/>
              </a:rPr>
              <a:t> </a:t>
            </a:r>
            <a:r>
              <a:rPr lang="en-US" sz="2600" i="1" dirty="0" smtClean="0">
                <a:latin typeface="Cambria" pitchFamily="18" charset="0"/>
              </a:rPr>
              <a:t>Written Report.</a:t>
            </a:r>
            <a:r>
              <a:rPr lang="en-US" sz="2600" dirty="0" smtClean="0">
                <a:latin typeface="Cambria" pitchFamily="18" charset="0"/>
              </a:rPr>
              <a:t> Unless otherwise stipulated or ordered by the court, this disclosure must be accompanied by a written report—prepared and signed by the witness—if the witness is one retained or specially employed to provide expert testimony in the case or one whose duties as the party's employee regularly involve giving expert testimony. </a:t>
            </a:r>
            <a:r>
              <a:rPr lang="en-US" sz="2600" dirty="0" smtClean="0">
                <a:solidFill>
                  <a:srgbClr val="C00000"/>
                </a:solidFill>
                <a:latin typeface="Cambria" pitchFamily="18" charset="0"/>
              </a:rPr>
              <a:t>The report must contain:</a:t>
            </a:r>
          </a:p>
          <a:p>
            <a:pPr lvl="2">
              <a:buFont typeface="Wingdings 2" pitchFamily="18" charset="2"/>
              <a:buNone/>
              <a:defRPr/>
            </a:pPr>
            <a:r>
              <a:rPr lang="en-US" sz="2600" dirty="0" smtClean="0">
                <a:solidFill>
                  <a:srgbClr val="C00000"/>
                </a:solidFill>
                <a:latin typeface="Cambria" pitchFamily="18" charset="0"/>
              </a:rPr>
              <a:t>(</a:t>
            </a:r>
            <a:r>
              <a:rPr lang="en-US" sz="2600" dirty="0" err="1" smtClean="0">
                <a:solidFill>
                  <a:srgbClr val="C00000"/>
                </a:solidFill>
                <a:latin typeface="Cambria" pitchFamily="18" charset="0"/>
              </a:rPr>
              <a:t>i</a:t>
            </a:r>
            <a:r>
              <a:rPr lang="en-US" sz="2600" dirty="0" smtClean="0">
                <a:solidFill>
                  <a:srgbClr val="C00000"/>
                </a:solidFill>
                <a:latin typeface="Cambria" pitchFamily="18" charset="0"/>
              </a:rPr>
              <a:t>) </a:t>
            </a:r>
            <a:r>
              <a:rPr lang="en-US" sz="2600" b="1" u="sng" dirty="0" smtClean="0">
                <a:solidFill>
                  <a:srgbClr val="C00000"/>
                </a:solidFill>
                <a:latin typeface="Cambria" pitchFamily="18" charset="0"/>
              </a:rPr>
              <a:t>a complete statement of all</a:t>
            </a:r>
            <a:r>
              <a:rPr lang="en-US" sz="2600" dirty="0" smtClean="0">
                <a:solidFill>
                  <a:srgbClr val="C00000"/>
                </a:solidFill>
                <a:latin typeface="Cambria" pitchFamily="18" charset="0"/>
              </a:rPr>
              <a:t> opinions the witness will express and the basis and reasons for them;</a:t>
            </a:r>
          </a:p>
          <a:p>
            <a:pPr lvl="2">
              <a:buFont typeface="Wingdings 2" pitchFamily="18" charset="2"/>
              <a:buNone/>
              <a:defRPr/>
            </a:pPr>
            <a:r>
              <a:rPr lang="en-US" sz="2600" dirty="0" smtClean="0">
                <a:solidFill>
                  <a:srgbClr val="C00000"/>
                </a:solidFill>
                <a:latin typeface="Cambria" pitchFamily="18" charset="0"/>
              </a:rPr>
              <a:t>(ii) the facts or data considered by the witness in forming them;</a:t>
            </a:r>
          </a:p>
          <a:p>
            <a:pPr lvl="2">
              <a:buFont typeface="Wingdings 2" pitchFamily="18" charset="2"/>
              <a:buNone/>
              <a:defRPr/>
            </a:pPr>
            <a:r>
              <a:rPr lang="en-US" sz="2600" dirty="0" smtClean="0">
                <a:solidFill>
                  <a:srgbClr val="C00000"/>
                </a:solidFill>
                <a:latin typeface="Cambria" pitchFamily="18" charset="0"/>
              </a:rPr>
              <a:t>(iii) any exhibits that will be used to summarize or support them;</a:t>
            </a:r>
          </a:p>
          <a:p>
            <a:pPr lvl="2">
              <a:buFont typeface="Wingdings 2" pitchFamily="18" charset="2"/>
              <a:buNone/>
              <a:defRPr/>
            </a:pPr>
            <a:r>
              <a:rPr lang="en-US" sz="2600" dirty="0" smtClean="0">
                <a:latin typeface="Cambria" pitchFamily="18" charset="0"/>
              </a:rPr>
              <a:t>(iv) the witness's qualifications, including a list of all publications authored in the previous 10 years;</a:t>
            </a:r>
          </a:p>
          <a:p>
            <a:pPr lvl="2">
              <a:buFont typeface="Wingdings 2" pitchFamily="18" charset="2"/>
              <a:buNone/>
              <a:defRPr/>
            </a:pPr>
            <a:r>
              <a:rPr lang="en-US" sz="2600" dirty="0" smtClean="0">
                <a:latin typeface="Cambria" pitchFamily="18" charset="0"/>
              </a:rPr>
              <a:t>(v) a list of all other cases in which, during the previous 4 years, the witness testified as an expert at trial or by deposition; and</a:t>
            </a:r>
          </a:p>
          <a:p>
            <a:pPr lvl="2">
              <a:buFont typeface="Wingdings 2" pitchFamily="18" charset="2"/>
              <a:buNone/>
              <a:defRPr/>
            </a:pPr>
            <a:r>
              <a:rPr lang="en-US" sz="2600" dirty="0" smtClean="0">
                <a:latin typeface="Cambria" pitchFamily="18" charset="0"/>
              </a:rPr>
              <a:t>(vi) a statement of the compensation to be paid for the study and testimony in the case.</a:t>
            </a:r>
          </a:p>
          <a:p>
            <a:pPr>
              <a:defRPr/>
            </a:pPr>
            <a:endParaRPr lang="en-US" dirty="0" smtClean="0"/>
          </a:p>
        </p:txBody>
      </p:sp>
      <p:pic>
        <p:nvPicPr>
          <p:cNvPr id="63492" name="Picture 5"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solidFill>
                  <a:schemeClr val="accent1"/>
                </a:solidFill>
                <a:effectLst>
                  <a:outerShdw blurRad="38100" dist="38100" dir="2700000" algn="tl">
                    <a:srgbClr val="000000">
                      <a:alpha val="43137"/>
                    </a:srgbClr>
                  </a:outerShdw>
                  <a:reflection blurRad="12700" stA="48000" endA="300" endPos="55000" dir="5400000" sy="-90000" algn="bl" rotWithShape="0"/>
                </a:effectLst>
              </a:rPr>
              <a:t>How do standard reports help? </a:t>
            </a:r>
            <a:endParaRPr lang="en-US" dirty="0"/>
          </a:p>
        </p:txBody>
      </p:sp>
      <p:sp>
        <p:nvSpPr>
          <p:cNvPr id="5" name="Content Placeholder 4"/>
          <p:cNvSpPr>
            <a:spLocks noGrp="1"/>
          </p:cNvSpPr>
          <p:nvPr>
            <p:ph idx="1"/>
          </p:nvPr>
        </p:nvSpPr>
        <p:spPr>
          <a:xfrm>
            <a:off x="304800" y="1143000"/>
            <a:ext cx="8686800" cy="5334000"/>
          </a:xfrm>
        </p:spPr>
        <p:txBody>
          <a:bodyPr>
            <a:normAutofit fontScale="92500" lnSpcReduction="10000"/>
          </a:bodyPr>
          <a:lstStyle/>
          <a:p>
            <a:pPr>
              <a:defRPr/>
            </a:pPr>
            <a:r>
              <a:rPr lang="en-US" dirty="0" smtClean="0">
                <a:latin typeface="Cambria" pitchFamily="18" charset="0"/>
              </a:rPr>
              <a:t>Ensures that judges, attorneys, and fact finders have the same base of information to understand the testing and results</a:t>
            </a:r>
          </a:p>
          <a:p>
            <a:pPr>
              <a:defRPr/>
            </a:pPr>
            <a:endParaRPr lang="en-US" sz="500" dirty="0" smtClean="0">
              <a:latin typeface="Cambria" pitchFamily="18" charset="0"/>
            </a:endParaRPr>
          </a:p>
          <a:p>
            <a:pPr>
              <a:defRPr/>
            </a:pPr>
            <a:r>
              <a:rPr lang="en-US" dirty="0" smtClean="0">
                <a:latin typeface="Cambria" pitchFamily="18" charset="0"/>
              </a:rPr>
              <a:t>Comprehensive report defines your testimony</a:t>
            </a:r>
          </a:p>
          <a:p>
            <a:pPr lvl="1">
              <a:defRPr/>
            </a:pPr>
            <a:r>
              <a:rPr lang="en-US" sz="2600" dirty="0" smtClean="0">
                <a:solidFill>
                  <a:srgbClr val="C00000"/>
                </a:solidFill>
                <a:latin typeface="Cambria" pitchFamily="18" charset="0"/>
              </a:rPr>
              <a:t>Already required</a:t>
            </a:r>
            <a:r>
              <a:rPr lang="en-US" sz="2600" dirty="0" smtClean="0">
                <a:latin typeface="Cambria" pitchFamily="18" charset="0"/>
              </a:rPr>
              <a:t> in Federal Rules of Civil Procedure, Rule 26 (compare to Federal Rules of Criminal Procedure, Rule 16)</a:t>
            </a:r>
          </a:p>
          <a:p>
            <a:pPr lvl="1">
              <a:defRPr/>
            </a:pPr>
            <a:r>
              <a:rPr lang="en-US" sz="2600" dirty="0" smtClean="0">
                <a:solidFill>
                  <a:srgbClr val="C00000"/>
                </a:solidFill>
                <a:latin typeface="Cambria" pitchFamily="18" charset="0"/>
              </a:rPr>
              <a:t>The mission of attorneys and forensic scientists is different </a:t>
            </a:r>
            <a:r>
              <a:rPr lang="en-US" sz="2600" dirty="0" smtClean="0">
                <a:latin typeface="Cambria" pitchFamily="18" charset="0"/>
              </a:rPr>
              <a:t>- ensures the work of forensic scientists is understood and not undercut by lawyers who will ask selective questions</a:t>
            </a:r>
          </a:p>
          <a:p>
            <a:pPr lvl="1">
              <a:buFont typeface="Wingdings 2" pitchFamily="18" charset="2"/>
              <a:buNone/>
              <a:defRPr/>
            </a:pPr>
            <a:endParaRPr lang="en-US" sz="500" dirty="0" smtClean="0">
              <a:latin typeface="Cambria" pitchFamily="18" charset="0"/>
            </a:endParaRPr>
          </a:p>
          <a:p>
            <a:pPr>
              <a:defRPr/>
            </a:pPr>
            <a:r>
              <a:rPr lang="en-US" dirty="0" smtClean="0">
                <a:latin typeface="Cambria" pitchFamily="18" charset="0"/>
              </a:rPr>
              <a:t>Many sections can be boilerplate - investment of time is up front.</a:t>
            </a:r>
          </a:p>
          <a:p>
            <a:pPr>
              <a:defRPr/>
            </a:pPr>
            <a:endParaRPr lang="en-US" dirty="0" smtClean="0"/>
          </a:p>
        </p:txBody>
      </p:sp>
      <p:pic>
        <p:nvPicPr>
          <p:cNvPr id="62468" name="Picture 5"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defRPr/>
            </a:pPr>
            <a:r>
              <a:rPr lang="en-US" dirty="0" smtClean="0">
                <a:solidFill>
                  <a:schemeClr val="tx1"/>
                </a:solidFill>
              </a:rPr>
              <a:t>Testimony Tracking</a:t>
            </a:r>
            <a:endParaRPr lang="en-US" dirty="0">
              <a:solidFill>
                <a:schemeClr val="tx1"/>
              </a:solidFill>
            </a:endParaRPr>
          </a:p>
        </p:txBody>
      </p:sp>
      <p:pic>
        <p:nvPicPr>
          <p:cNvPr id="13315" name="Picture 7" descr="IP_Logo_Horiz"/>
          <p:cNvPicPr>
            <a:picLocks noChangeAspect="1" noChangeArrowheads="1"/>
          </p:cNvPicPr>
          <p:nvPr/>
        </p:nvPicPr>
        <p:blipFill>
          <a:blip r:embed="rId3" cstate="print">
            <a:lum contrast="-40000"/>
          </a:blip>
          <a:srcRect/>
          <a:stretch>
            <a:fillRect/>
          </a:stretch>
        </p:blipFill>
        <p:spPr bwMode="auto">
          <a:xfrm>
            <a:off x="6172200" y="6316663"/>
            <a:ext cx="2971800" cy="541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Trek</Template>
  <TotalTime>7997</TotalTime>
  <Words>370</Words>
  <Application>Microsoft Office PowerPoint</Application>
  <PresentationFormat>On-screen Show (4:3)</PresentationFormat>
  <Paragraphs>65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Trek</vt:lpstr>
      <vt:lpstr>2012 TEXAS FORENSIC SCIENCE SEMINAR Austin, TX June 4, 2012  Sarah Chu Forensic Policy Advocate Innocence Project   </vt:lpstr>
      <vt:lpstr>Forensic Lab reports should mirror scientific laboratory reports   </vt:lpstr>
      <vt:lpstr>standardized laboratory report</vt:lpstr>
      <vt:lpstr>Purposes of Lab Reports</vt:lpstr>
      <vt:lpstr>standardized laboratory report Contents</vt:lpstr>
      <vt:lpstr>Rule 26  </vt:lpstr>
      <vt:lpstr>Rule 26. Duty to Disclose</vt:lpstr>
      <vt:lpstr>How do standard reports help? </vt:lpstr>
      <vt:lpstr>Testimony Tracking</vt:lpstr>
      <vt:lpstr>Testimony Tracking Programs</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 User</dc:creator>
  <cp:lastModifiedBy>Leigh Tomlin</cp:lastModifiedBy>
  <cp:revision>484</cp:revision>
  <dcterms:created xsi:type="dcterms:W3CDTF">2010-02-10T17:12:56Z</dcterms:created>
  <dcterms:modified xsi:type="dcterms:W3CDTF">2012-05-31T20:06:09Z</dcterms:modified>
</cp:coreProperties>
</file>