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4" r:id="rId6"/>
    <p:sldId id="265" r:id="rId7"/>
    <p:sldId id="266" r:id="rId8"/>
    <p:sldId id="273" r:id="rId9"/>
    <p:sldId id="261" r:id="rId10"/>
    <p:sldId id="274" r:id="rId11"/>
    <p:sldId id="267" r:id="rId12"/>
    <p:sldId id="314" r:id="rId13"/>
    <p:sldId id="287" r:id="rId14"/>
    <p:sldId id="288" r:id="rId15"/>
    <p:sldId id="304" r:id="rId16"/>
    <p:sldId id="289" r:id="rId17"/>
    <p:sldId id="291" r:id="rId18"/>
    <p:sldId id="285" r:id="rId19"/>
    <p:sldId id="286" r:id="rId20"/>
    <p:sldId id="299" r:id="rId21"/>
    <p:sldId id="300" r:id="rId22"/>
    <p:sldId id="301" r:id="rId23"/>
    <p:sldId id="302" r:id="rId24"/>
    <p:sldId id="315" r:id="rId25"/>
    <p:sldId id="292" r:id="rId26"/>
    <p:sldId id="294" r:id="rId27"/>
    <p:sldId id="296" r:id="rId28"/>
    <p:sldId id="295" r:id="rId29"/>
    <p:sldId id="297" r:id="rId30"/>
    <p:sldId id="293" r:id="rId31"/>
    <p:sldId id="320" r:id="rId32"/>
    <p:sldId id="303" r:id="rId33"/>
    <p:sldId id="278" r:id="rId34"/>
    <p:sldId id="279" r:id="rId35"/>
    <p:sldId id="282" r:id="rId36"/>
    <p:sldId id="283" r:id="rId37"/>
    <p:sldId id="284" r:id="rId38"/>
    <p:sldId id="298" r:id="rId39"/>
    <p:sldId id="275" r:id="rId40"/>
    <p:sldId id="305" r:id="rId41"/>
    <p:sldId id="308" r:id="rId42"/>
    <p:sldId id="309" r:id="rId43"/>
    <p:sldId id="310" r:id="rId44"/>
    <p:sldId id="311" r:id="rId45"/>
    <p:sldId id="262" r:id="rId46"/>
    <p:sldId id="316" r:id="rId47"/>
    <p:sldId id="317" r:id="rId48"/>
    <p:sldId id="318" r:id="rId49"/>
    <p:sldId id="270" r:id="rId50"/>
    <p:sldId id="319" r:id="rId51"/>
    <p:sldId id="271" r:id="rId52"/>
    <p:sldId id="272" r:id="rId53"/>
    <p:sldId id="307" r:id="rId54"/>
    <p:sldId id="276" r:id="rId55"/>
    <p:sldId id="306" r:id="rId56"/>
    <p:sldId id="263" r:id="rId5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5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D3B72CD6-3BD9-4DC2-9D03-C7993CDEDADA}" type="datetimeFigureOut">
              <a:rPr lang="en-US"/>
              <a:pPr>
                <a:defRPr/>
              </a:pPr>
              <a:t>10/1/2010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7CE99BC4-9D77-4E0E-9461-A6E3CC329E1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9D503-D944-48D4-9DBC-109B55DD1864}" type="datetimeFigureOut">
              <a:rPr lang="en-US"/>
              <a:pPr>
                <a:defRPr/>
              </a:pPr>
              <a:t>10/1/2010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4EF127-DABD-4B2A-9DB8-A2499157449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3E60E06-D821-4264-8AD7-B6CC8500B99B}"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9A9C9CAE-D993-4448-8131-6F8F1F2941CC}" type="datetimeFigureOut">
              <a:rPr lang="en-US"/>
              <a:pPr>
                <a:defRPr/>
              </a:pPr>
              <a:t>10/1/2010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17C324-56A0-4A19-B178-119295533E38}" type="datetimeFigureOut">
              <a:rPr lang="en-US"/>
              <a:pPr>
                <a:defRPr/>
              </a:pPr>
              <a:t>10/1/2010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4B09786-AB33-4B42-82BC-E441112A7B8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566B328-3BCF-4255-8E58-C83913B1EE05}" type="datetimeFigureOut">
              <a:rPr lang="en-US"/>
              <a:pPr>
                <a:defRPr/>
              </a:pPr>
              <a:t>10/1/2010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919FB2CE-A43B-48C4-8C72-03C58D177F1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120D9880-7C83-4784-AE11-ABD231ADE12C}" type="datetimeFigureOut">
              <a:rPr lang="en-US"/>
              <a:pPr>
                <a:defRPr/>
              </a:pPr>
              <a:t>10/1/2010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B632D2F-312B-42E1-AD4B-F3A06516A86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0756D61-D937-49AB-B18C-2BEDCD2DEF7B}" type="datetimeFigureOut">
              <a:rPr lang="en-US"/>
              <a:pPr>
                <a:defRPr/>
              </a:pPr>
              <a:t>10/1/2010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7DDC9228-3536-4D9C-B89C-C75925E1E4A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DCA08B8-59F0-4957-A452-EA6A2D8D3B90}" type="datetimeFigureOut">
              <a:rPr lang="en-US"/>
              <a:pPr>
                <a:defRPr/>
              </a:pPr>
              <a:t>10/1/2010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CFA5BC6-D3A8-4ECB-A0C2-C95C290CE9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218BEEA9-8F38-41B1-A051-1706806D0772}" type="datetimeFigureOut">
              <a:rPr lang="en-US"/>
              <a:pPr>
                <a:defRPr/>
              </a:pPr>
              <a:t>10/1/2010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04A2A923-1CA6-4657-A825-F17CAA1484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C7153394-34D3-4519-BF3F-DAF8B48C2115}"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F236FE8A-5887-46F7-A414-3965D1AC3BD1}" type="datetimeFigureOut">
              <a:rPr lang="en-US"/>
              <a:pPr>
                <a:defRPr/>
              </a:pPr>
              <a:t>10/1/2010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B4DF95FE-8BA2-4E25-8733-DFF0D933D46D}"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B03745C-0421-4652-B950-99710EE72696}" type="datetimeFigureOut">
              <a:rPr lang="en-US"/>
              <a:pPr>
                <a:defRPr/>
              </a:pPr>
              <a:t>10/1/2010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4BBD6D79-70CC-4FD3-A47C-EBF96740E6DB}" type="datetimeFigureOut">
              <a:rPr lang="en-US"/>
              <a:pPr>
                <a:defRPr/>
              </a:pPr>
              <a:t>10/1/2010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36D9F375-46F5-4105-9B56-DE7353360810}" type="slidenum">
              <a:rPr lang="en-US"/>
              <a:pPr>
                <a:defRPr/>
              </a:pPr>
              <a:t>‹#›</a:t>
            </a:fld>
            <a:endParaRPr lang="en-US"/>
          </a:p>
        </p:txBody>
      </p:sp>
      <p:sp>
        <p:nvSpPr>
          <p:cNvPr id="4916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916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nnocenceproject.org/" TargetMode="External"/><Relationship Id="rId2" Type="http://schemas.openxmlformats.org/officeDocument/2006/relationships/hyperlink" Target="mailto:rbrown@innocenceproject.or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24200"/>
          </a:xfrm>
        </p:spPr>
        <p:txBody>
          <a:bodyPr>
            <a:noAutofit/>
          </a:bodyPr>
          <a:lstStyle/>
          <a:p>
            <a:pPr fontAlgn="auto">
              <a:spcAft>
                <a:spcPts val="0"/>
              </a:spcAft>
              <a:buFont typeface="Wingdings 2"/>
              <a:buNone/>
              <a:defRPr/>
            </a:pPr>
            <a:r>
              <a:rPr lang="en-US" sz="2400" dirty="0" smtClean="0"/>
              <a:t>Enabling Fact finders </a:t>
            </a:r>
          </a:p>
          <a:p>
            <a:pPr fontAlgn="auto">
              <a:spcAft>
                <a:spcPts val="0"/>
              </a:spcAft>
              <a:buFont typeface="Wingdings 2"/>
              <a:buNone/>
              <a:defRPr/>
            </a:pPr>
            <a:r>
              <a:rPr lang="en-US" sz="2400" dirty="0" smtClean="0"/>
              <a:t>Access to Reliable &amp; Accurate Eyewitness &amp; Confession Evidence</a:t>
            </a:r>
          </a:p>
          <a:p>
            <a:pPr fontAlgn="auto">
              <a:spcAft>
                <a:spcPts val="0"/>
              </a:spcAft>
              <a:buFont typeface="Wingdings 2"/>
              <a:buNone/>
              <a:defRPr/>
            </a:pPr>
            <a:endParaRPr lang="en-US" sz="2400" dirty="0" smtClean="0"/>
          </a:p>
          <a:p>
            <a:pPr fontAlgn="auto">
              <a:spcAft>
                <a:spcPts val="0"/>
              </a:spcAft>
              <a:buFont typeface="Wingdings 2"/>
              <a:buNone/>
              <a:defRPr/>
            </a:pPr>
            <a:r>
              <a:rPr lang="en-US" sz="2400" dirty="0" smtClean="0"/>
              <a:t>Rebecca Brown, </a:t>
            </a:r>
          </a:p>
          <a:p>
            <a:pPr fontAlgn="auto">
              <a:spcAft>
                <a:spcPts val="0"/>
              </a:spcAft>
              <a:buFont typeface="Wingdings 2"/>
              <a:buNone/>
              <a:defRPr/>
            </a:pPr>
            <a:r>
              <a:rPr lang="en-US" sz="2400" dirty="0" smtClean="0"/>
              <a:t>Policy Advocate</a:t>
            </a:r>
          </a:p>
          <a:p>
            <a:pPr fontAlgn="auto">
              <a:spcAft>
                <a:spcPts val="0"/>
              </a:spcAft>
              <a:buFont typeface="Wingdings 2"/>
              <a:buNone/>
              <a:defRPr/>
            </a:pPr>
            <a:r>
              <a:rPr lang="en-US" sz="2400" dirty="0" smtClean="0"/>
              <a:t>Innocence project</a:t>
            </a:r>
            <a:endParaRPr lang="en-US" sz="2400" dirty="0"/>
          </a:p>
        </p:txBody>
      </p:sp>
      <p:sp>
        <p:nvSpPr>
          <p:cNvPr id="13314" name="Title 1"/>
          <p:cNvSpPr>
            <a:spLocks noGrp="1"/>
          </p:cNvSpPr>
          <p:nvPr>
            <p:ph type="ctrTitle"/>
          </p:nvPr>
        </p:nvSpPr>
        <p:spPr/>
        <p:txBody>
          <a:bodyPr/>
          <a:lstStyle/>
          <a:p>
            <a:r>
              <a:rPr lang="en-US" smtClean="0"/>
              <a:t>Texas Forensic Science Seminar</a:t>
            </a:r>
          </a:p>
        </p:txBody>
      </p:sp>
      <p:pic>
        <p:nvPicPr>
          <p:cNvPr id="13315" name="Picture 8" descr="LOGO BANNER NEW"/>
          <p:cNvPicPr>
            <a:picLocks noChangeAspect="1" noChangeArrowheads="1"/>
          </p:cNvPicPr>
          <p:nvPr/>
        </p:nvPicPr>
        <p:blipFill>
          <a:blip r:embed="rId2"/>
          <a:srcRect/>
          <a:stretch>
            <a:fillRect/>
          </a:stretch>
        </p:blipFill>
        <p:spPr bwMode="auto">
          <a:xfrm>
            <a:off x="2895600" y="457200"/>
            <a:ext cx="330835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solidFill>
                  <a:srgbClr val="7B9899"/>
                </a:solidFill>
              </a:rPr>
              <a:t>Misidentification in Texas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b="1" i="1" dirty="0" smtClean="0"/>
              <a:t>	</a:t>
            </a:r>
          </a:p>
          <a:p>
            <a:pPr marL="274320" indent="-274320" fontAlgn="auto">
              <a:spcAft>
                <a:spcPts val="0"/>
              </a:spcAft>
              <a:buFont typeface="Wingdings 2"/>
              <a:buNone/>
              <a:defRPr/>
            </a:pPr>
            <a:r>
              <a:rPr lang="en-US" sz="4000" b="1" i="1" dirty="0" smtClean="0">
                <a:solidFill>
                  <a:schemeClr val="accent1">
                    <a:lumMod val="50000"/>
                  </a:schemeClr>
                </a:solidFill>
              </a:rPr>
              <a:t>	In 33 of the 40 Texas cases, eyewitness misidentification was a contributing factor in the wrongful conviction.</a:t>
            </a:r>
            <a:endParaRPr lang="en-US" sz="4000" dirty="0" smtClean="0">
              <a:solidFill>
                <a:schemeClr val="accent1">
                  <a:lumMod val="50000"/>
                </a:schemeClr>
              </a:solidFill>
            </a:endParaRPr>
          </a:p>
          <a:p>
            <a:pPr marL="274320" indent="-274320" fontAlgn="auto">
              <a:spcAft>
                <a:spcPts val="0"/>
              </a:spcAft>
              <a:buFont typeface="Wingdings 2"/>
              <a:buChar char=""/>
              <a:defRPr/>
            </a:pPr>
            <a:endParaRPr lang="en-US" sz="4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solidFill>
                  <a:srgbClr val="7B9899"/>
                </a:solidFill>
              </a:rPr>
              <a:t>What causes misidentifications?</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None/>
              <a:defRPr/>
            </a:pPr>
            <a:endParaRPr lang="en-US" dirty="0" smtClean="0"/>
          </a:p>
          <a:p>
            <a:pPr marL="274320" indent="-274320" fontAlgn="auto">
              <a:spcAft>
                <a:spcPts val="0"/>
              </a:spcAft>
              <a:buFontTx/>
              <a:buNone/>
              <a:defRPr/>
            </a:pPr>
            <a:r>
              <a:rPr lang="en-US" sz="2800" dirty="0" smtClean="0">
                <a:solidFill>
                  <a:srgbClr val="C00000"/>
                </a:solidFill>
              </a:rPr>
              <a:t>System Variables: </a:t>
            </a:r>
            <a:r>
              <a:rPr lang="en-US" dirty="0" smtClean="0"/>
              <a:t>those that affect eyewitness identification accuracy over which the justice system has control, </a:t>
            </a:r>
            <a:r>
              <a:rPr lang="en-US" dirty="0" smtClean="0">
                <a:solidFill>
                  <a:srgbClr val="C00000"/>
                </a:solidFill>
              </a:rPr>
              <a:t>e.g. composition of lineup, pre-lineup instructions, suggestive procedures, records of responses</a:t>
            </a:r>
          </a:p>
          <a:p>
            <a:pPr marL="274320" indent="-274320" algn="ctr" fontAlgn="auto">
              <a:spcAft>
                <a:spcPts val="0"/>
              </a:spcAft>
              <a:buFont typeface="Wingdings 2"/>
              <a:buNone/>
              <a:defRPr/>
            </a:pPr>
            <a:r>
              <a:rPr lang="en-US" sz="2800" dirty="0" smtClean="0">
                <a:solidFill>
                  <a:srgbClr val="C00000"/>
                </a:solidFill>
              </a:rPr>
              <a:t>vs. </a:t>
            </a:r>
          </a:p>
          <a:p>
            <a:pPr marL="274320" indent="-274320" fontAlgn="auto">
              <a:spcAft>
                <a:spcPts val="0"/>
              </a:spcAft>
              <a:buFontTx/>
              <a:buNone/>
              <a:defRPr/>
            </a:pPr>
            <a:r>
              <a:rPr lang="en-US" sz="2800" dirty="0" smtClean="0">
                <a:solidFill>
                  <a:srgbClr val="C00000"/>
                </a:solidFill>
              </a:rPr>
              <a:t>Estimator Variables: </a:t>
            </a:r>
            <a:r>
              <a:rPr lang="en-US" dirty="0" smtClean="0"/>
              <a:t>variables that affect eyewitness identification accuracy over which the identification procedure has </a:t>
            </a:r>
            <a:r>
              <a:rPr lang="en-US" u="sng" dirty="0" smtClean="0"/>
              <a:t>no</a:t>
            </a:r>
            <a:r>
              <a:rPr lang="en-US" dirty="0" smtClean="0"/>
              <a:t> control, </a:t>
            </a:r>
            <a:r>
              <a:rPr lang="en-US" dirty="0" smtClean="0">
                <a:solidFill>
                  <a:srgbClr val="C00000"/>
                </a:solidFill>
              </a:rPr>
              <a:t>e.g. cross-race, lighting, distance, stress during witnessing, attention to weapons, disguise</a:t>
            </a:r>
          </a:p>
          <a:p>
            <a:pPr marL="274320" indent="-274320" algn="ctr" fontAlgn="auto">
              <a:spcAft>
                <a:spcPts val="0"/>
              </a:spcAft>
              <a:buFont typeface="Wingdings 2"/>
              <a:buNone/>
              <a:defRPr/>
            </a:pPr>
            <a:endParaRPr lang="en-US" sz="2800" dirty="0" smtClean="0">
              <a:solidFill>
                <a:schemeClr val="accent1">
                  <a:lumMod val="50000"/>
                </a:schemeClr>
              </a:solidFill>
            </a:endParaRPr>
          </a:p>
          <a:p>
            <a:pPr marL="274320" indent="-274320" algn="ctr" fontAlgn="auto">
              <a:spcAft>
                <a:spcPts val="0"/>
              </a:spcAft>
              <a:buFont typeface="Wingdings 2"/>
              <a:buNone/>
              <a:defRPr/>
            </a:pPr>
            <a:endParaRPr lang="en-US" sz="72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838200"/>
          </a:xfrm>
        </p:spPr>
        <p:txBody>
          <a:bodyPr>
            <a:normAutofit fontScale="90000"/>
          </a:bodyPr>
          <a:lstStyle/>
          <a:p>
            <a:pPr fontAlgn="auto">
              <a:spcAft>
                <a:spcPts val="0"/>
              </a:spcAft>
              <a:defRPr/>
            </a:pPr>
            <a:r>
              <a:rPr lang="en-US" dirty="0" smtClean="0"/>
              <a:t>What can be done to curb the power of misidentification?</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dirty="0" smtClean="0">
                <a:solidFill>
                  <a:schemeClr val="accent1">
                    <a:lumMod val="50000"/>
                  </a:schemeClr>
                </a:solidFill>
              </a:rPr>
              <a:t>In the policy realm:</a:t>
            </a:r>
          </a:p>
          <a:p>
            <a:pPr marL="274320" indent="-274320" fontAlgn="auto">
              <a:spcAft>
                <a:spcPts val="0"/>
              </a:spcAft>
              <a:buFont typeface="Arial" charset="0"/>
              <a:buChar char="•"/>
              <a:defRPr/>
            </a:pPr>
            <a:r>
              <a:rPr lang="en-US" dirty="0" smtClean="0">
                <a:solidFill>
                  <a:schemeClr val="accent1">
                    <a:lumMod val="50000"/>
                  </a:schemeClr>
                </a:solidFill>
              </a:rPr>
              <a:t>Update/Modify Traditional Procedures to Comport with Best Practices Grounded in Scientific Research</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In court:</a:t>
            </a:r>
          </a:p>
          <a:p>
            <a:pPr marL="274320" indent="-274320" fontAlgn="auto">
              <a:spcAft>
                <a:spcPts val="0"/>
              </a:spcAft>
              <a:buFont typeface="Arial" charset="0"/>
              <a:buChar char="•"/>
              <a:defRPr/>
            </a:pPr>
            <a:r>
              <a:rPr lang="en-US" dirty="0" smtClean="0">
                <a:solidFill>
                  <a:schemeClr val="accent1">
                    <a:lumMod val="50000"/>
                  </a:schemeClr>
                </a:solidFill>
              </a:rPr>
              <a:t>Fully consider research</a:t>
            </a:r>
          </a:p>
          <a:p>
            <a:pPr marL="274320" indent="-274320" fontAlgn="auto">
              <a:spcAft>
                <a:spcPts val="0"/>
              </a:spcAft>
              <a:buFont typeface="Arial" charset="0"/>
              <a:buChar char="•"/>
              <a:defRPr/>
            </a:pPr>
            <a:r>
              <a:rPr lang="en-US" dirty="0" smtClean="0">
                <a:solidFill>
                  <a:schemeClr val="accent1">
                    <a:lumMod val="50000"/>
                  </a:schemeClr>
                </a:solidFill>
              </a:rPr>
              <a:t>Each state must consider remedies that work best</a:t>
            </a:r>
          </a:p>
          <a:p>
            <a:pPr marL="274320" indent="-274320" fontAlgn="auto">
              <a:spcAft>
                <a:spcPts val="0"/>
              </a:spcAft>
              <a:buFont typeface="Wingdings 2"/>
              <a:buNone/>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solidFill>
                  <a:srgbClr val="7B9899"/>
                </a:solidFill>
              </a:rPr>
              <a:t>Blind Administration of Lineups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b="1" i="1" dirty="0" smtClean="0">
                <a:solidFill>
                  <a:schemeClr val="accent1">
                    <a:lumMod val="50000"/>
                  </a:schemeClr>
                </a:solidFill>
              </a:rPr>
              <a:t>Blind testing means that the person administering the test does not know the “correct” or “desired” answer.</a:t>
            </a:r>
          </a:p>
          <a:p>
            <a:pPr marL="274320" indent="-274320" fontAlgn="auto">
              <a:spcAft>
                <a:spcPts val="0"/>
              </a:spcAft>
              <a:buFont typeface="Wingdings 2"/>
              <a:buNone/>
              <a:defRPr/>
            </a:pPr>
            <a:endParaRPr lang="en-US" sz="800" b="1" dirty="0" smtClean="0">
              <a:solidFill>
                <a:schemeClr val="accent1">
                  <a:lumMod val="50000"/>
                </a:schemeClr>
              </a:solidFill>
            </a:endParaRPr>
          </a:p>
          <a:p>
            <a:pPr marL="274320" indent="-274320" fontAlgn="auto">
              <a:spcAft>
                <a:spcPts val="0"/>
              </a:spcAft>
              <a:buFont typeface="Wingdings 2"/>
              <a:buNone/>
              <a:defRPr/>
            </a:pPr>
            <a:r>
              <a:rPr lang="en-US" b="1" dirty="0" smtClean="0">
                <a:solidFill>
                  <a:schemeClr val="accent1">
                    <a:lumMod val="50000"/>
                  </a:schemeClr>
                </a:solidFill>
              </a:rPr>
              <a:t>In tests of new drugs, for instance, the medical person who examines subjects does not know whether the subject received the experimental drug or a placebo.</a:t>
            </a:r>
            <a:endParaRPr lang="en-US" sz="800" b="1" dirty="0" smtClean="0">
              <a:solidFill>
                <a:schemeClr val="accent1">
                  <a:lumMod val="50000"/>
                </a:schemeClr>
              </a:solidFill>
            </a:endParaRPr>
          </a:p>
          <a:p>
            <a:pPr marL="274320" indent="-274320" fontAlgn="auto">
              <a:spcAft>
                <a:spcPts val="0"/>
              </a:spcAft>
              <a:buFont typeface="Wingdings 2"/>
              <a:buNone/>
              <a:defRPr/>
            </a:pPr>
            <a:endParaRPr lang="en-US" sz="800" b="1" dirty="0" smtClean="0">
              <a:solidFill>
                <a:schemeClr val="accent1">
                  <a:lumMod val="50000"/>
                </a:schemeClr>
              </a:solidFill>
            </a:endParaRPr>
          </a:p>
          <a:p>
            <a:pPr marL="274320" indent="-274320" fontAlgn="auto">
              <a:spcAft>
                <a:spcPts val="0"/>
              </a:spcAft>
              <a:buFont typeface="Wingdings 2"/>
              <a:buNone/>
              <a:defRPr/>
            </a:pPr>
            <a:r>
              <a:rPr lang="en-US" b="1" dirty="0" smtClean="0">
                <a:solidFill>
                  <a:schemeClr val="accent1">
                    <a:lumMod val="50000"/>
                  </a:schemeClr>
                </a:solidFill>
              </a:rPr>
              <a:t>Blind testing simply applies a fundamental scientific principle to the criminal setting.</a:t>
            </a:r>
          </a:p>
          <a:p>
            <a:pPr marL="274320" indent="-274320" fontAlgn="auto">
              <a:spcAft>
                <a:spcPts val="0"/>
              </a:spcAft>
              <a:buFont typeface="Wingdings 2"/>
              <a:buNone/>
              <a:defRPr/>
            </a:pPr>
            <a:endParaRPr lang="en-US" b="1" dirty="0" smtClean="0">
              <a:solidFill>
                <a:schemeClr val="accent1">
                  <a:lumMod val="50000"/>
                </a:schemeClr>
              </a:solidFill>
            </a:endParaRPr>
          </a:p>
          <a:p>
            <a:pPr marL="274320" indent="-274320" fontAlgn="auto">
              <a:spcAft>
                <a:spcPts val="0"/>
              </a:spcAft>
              <a:buFont typeface="Wingdings 2"/>
              <a:buNone/>
              <a:defRPr/>
            </a:pPr>
            <a:endParaRPr lang="en-US" b="1" dirty="0" smtClean="0">
              <a:solidFill>
                <a:schemeClr val="accent1">
                  <a:lumMod val="50000"/>
                </a:schemeClr>
              </a:solidFill>
            </a:endParaRPr>
          </a:p>
          <a:p>
            <a:pPr marL="274320" indent="-274320" fontAlgn="auto">
              <a:spcAft>
                <a:spcPts val="0"/>
              </a:spcAft>
              <a:buFont typeface="Wingdings 2"/>
              <a:buNone/>
              <a:defRPr/>
            </a:pPr>
            <a:endParaRPr lang="en-US"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solidFill>
                  <a:srgbClr val="7B9899"/>
                </a:solidFill>
              </a:rPr>
              <a:t>Why is blind administration necessary?</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lnSpc>
                <a:spcPct val="90000"/>
              </a:lnSpc>
              <a:spcAft>
                <a:spcPts val="0"/>
              </a:spcAft>
              <a:buFont typeface="Wingdings 2"/>
              <a:buNone/>
              <a:defRPr/>
            </a:pPr>
            <a:endParaRPr lang="en-US" dirty="0" smtClean="0"/>
          </a:p>
          <a:p>
            <a:pPr marL="274320" indent="-274320" fontAlgn="auto">
              <a:lnSpc>
                <a:spcPct val="90000"/>
              </a:lnSpc>
              <a:spcAft>
                <a:spcPts val="0"/>
              </a:spcAft>
              <a:buFont typeface="Wingdings 2"/>
              <a:buNone/>
              <a:defRPr/>
            </a:pPr>
            <a:r>
              <a:rPr lang="en-US" dirty="0" smtClean="0">
                <a:solidFill>
                  <a:schemeClr val="accent1">
                    <a:lumMod val="50000"/>
                  </a:schemeClr>
                </a:solidFill>
              </a:rPr>
              <a:t>The call for blind testing does not call into question the integrity of law enforcement.</a:t>
            </a:r>
          </a:p>
          <a:p>
            <a:pPr marL="274320" indent="-274320" fontAlgn="auto">
              <a:lnSpc>
                <a:spcPct val="90000"/>
              </a:lnSpc>
              <a:spcAft>
                <a:spcPts val="0"/>
              </a:spcAft>
              <a:buFont typeface="Wingdings 2"/>
              <a:buNone/>
              <a:defRPr/>
            </a:pPr>
            <a:endParaRPr lang="en-US" dirty="0" smtClean="0">
              <a:solidFill>
                <a:schemeClr val="accent1">
                  <a:lumMod val="50000"/>
                </a:schemeClr>
              </a:solidFill>
            </a:endParaRPr>
          </a:p>
          <a:p>
            <a:pPr marL="274320" indent="-274320" fontAlgn="auto">
              <a:lnSpc>
                <a:spcPct val="90000"/>
              </a:lnSpc>
              <a:spcAft>
                <a:spcPts val="0"/>
              </a:spcAft>
              <a:buFont typeface="Wingdings 2"/>
              <a:buNone/>
              <a:defRPr/>
            </a:pPr>
            <a:r>
              <a:rPr lang="en-US" dirty="0" smtClean="0">
                <a:solidFill>
                  <a:schemeClr val="accent1">
                    <a:lumMod val="50000"/>
                  </a:schemeClr>
                </a:solidFill>
              </a:rPr>
              <a:t>People generally do not know when they are unintentionally influencing others.</a:t>
            </a:r>
          </a:p>
          <a:p>
            <a:pPr marL="274320" indent="-274320" fontAlgn="auto">
              <a:lnSpc>
                <a:spcPct val="90000"/>
              </a:lnSpc>
              <a:spcAft>
                <a:spcPts val="0"/>
              </a:spcAft>
              <a:buFont typeface="Wingdings 2"/>
              <a:buNone/>
              <a:defRPr/>
            </a:pPr>
            <a:endParaRPr lang="en-US" dirty="0" smtClean="0">
              <a:solidFill>
                <a:schemeClr val="accent1">
                  <a:lumMod val="50000"/>
                </a:schemeClr>
              </a:solidFill>
            </a:endParaRPr>
          </a:p>
          <a:p>
            <a:pPr marL="274320" indent="-274320" fontAlgn="auto">
              <a:lnSpc>
                <a:spcPct val="90000"/>
              </a:lnSpc>
              <a:spcAft>
                <a:spcPts val="0"/>
              </a:spcAft>
              <a:buFont typeface="Wingdings 2"/>
              <a:buNone/>
              <a:defRPr/>
            </a:pPr>
            <a:r>
              <a:rPr lang="en-US" b="1" i="1" dirty="0" smtClean="0">
                <a:solidFill>
                  <a:schemeClr val="accent1">
                    <a:lumMod val="50000"/>
                  </a:schemeClr>
                </a:solidFill>
              </a:rPr>
              <a:t>Purpose of blind administration: to prevent inadvertent cueing of the eyewitness.</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solidFill>
                  <a:srgbClr val="7B9899"/>
                </a:solidFill>
              </a:rPr>
              <a:t>What Blind Administration Can Prevent</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fontAlgn="auto">
              <a:lnSpc>
                <a:spcPct val="90000"/>
              </a:lnSpc>
              <a:spcAft>
                <a:spcPts val="0"/>
              </a:spcAft>
              <a:buFont typeface="Wingdings 2"/>
              <a:buNone/>
              <a:defRPr/>
            </a:pPr>
            <a:r>
              <a:rPr lang="en-US" sz="3000" b="1" dirty="0" smtClean="0">
                <a:solidFill>
                  <a:schemeClr val="accent1">
                    <a:lumMod val="50000"/>
                  </a:schemeClr>
                </a:solidFill>
              </a:rPr>
              <a:t>Verbal influences on identification decision:</a:t>
            </a:r>
          </a:p>
          <a:p>
            <a:pPr marL="274320" indent="-274320" fontAlgn="auto">
              <a:lnSpc>
                <a:spcPct val="90000"/>
              </a:lnSpc>
              <a:spcAft>
                <a:spcPts val="0"/>
              </a:spcAft>
              <a:buFont typeface="Wingdings 2"/>
              <a:buNone/>
              <a:defRPr/>
            </a:pPr>
            <a:endParaRPr lang="en-US" sz="2800" b="1" dirty="0" smtClean="0">
              <a:solidFill>
                <a:schemeClr val="accent1">
                  <a:lumMod val="50000"/>
                </a:schemeClr>
              </a:solidFill>
            </a:endParaRPr>
          </a:p>
          <a:p>
            <a:pPr marL="274320" indent="-274320" fontAlgn="auto">
              <a:lnSpc>
                <a:spcPct val="90000"/>
              </a:lnSpc>
              <a:spcAft>
                <a:spcPts val="0"/>
              </a:spcAft>
              <a:buFont typeface="Wingdings 2"/>
              <a:buChar char=""/>
              <a:defRPr/>
            </a:pPr>
            <a:r>
              <a:rPr lang="en-US" sz="2800" b="1" dirty="0" smtClean="0">
                <a:solidFill>
                  <a:schemeClr val="accent1">
                    <a:lumMod val="50000"/>
                  </a:schemeClr>
                </a:solidFill>
              </a:rPr>
              <a:t>e.g.  suspect is in position #3</a:t>
            </a:r>
          </a:p>
          <a:p>
            <a:pPr marL="274320" indent="-274320" fontAlgn="auto">
              <a:lnSpc>
                <a:spcPct val="90000"/>
              </a:lnSpc>
              <a:spcAft>
                <a:spcPts val="0"/>
              </a:spcAft>
              <a:buFont typeface="Wingdings 2"/>
              <a:buNone/>
              <a:defRPr/>
            </a:pPr>
            <a:r>
              <a:rPr lang="en-US" sz="2800" b="1" dirty="0" smtClean="0"/>
              <a:t>	 </a:t>
            </a:r>
            <a:r>
              <a:rPr lang="en-US" sz="2800" b="1" dirty="0" smtClean="0">
                <a:solidFill>
                  <a:schemeClr val="tx2">
                    <a:lumMod val="50000"/>
                  </a:schemeClr>
                </a:solidFill>
              </a:rPr>
              <a:t>Witness: “um..number two..”</a:t>
            </a:r>
          </a:p>
          <a:p>
            <a:pPr marL="548640" lvl="1" indent="-274320" fontAlgn="auto">
              <a:lnSpc>
                <a:spcPct val="90000"/>
              </a:lnSpc>
              <a:spcAft>
                <a:spcPts val="0"/>
              </a:spcAft>
              <a:buFont typeface="Wingdings"/>
              <a:buNone/>
              <a:defRPr/>
            </a:pPr>
            <a:r>
              <a:rPr lang="en-US" b="1" i="1" dirty="0" smtClean="0">
                <a:solidFill>
                  <a:schemeClr val="tx2">
                    <a:lumMod val="50000"/>
                  </a:schemeClr>
                </a:solidFill>
              </a:rPr>
              <a:t>  Detective: “Now, be sure you look at everyone</a:t>
            </a:r>
            <a:r>
              <a:rPr lang="en-US" b="1" dirty="0" smtClean="0">
                <a:solidFill>
                  <a:schemeClr val="tx2">
                    <a:lumMod val="50000"/>
                  </a:schemeClr>
                </a:solidFill>
              </a:rPr>
              <a:t>” </a:t>
            </a:r>
          </a:p>
          <a:p>
            <a:pPr marL="274320" indent="-274320" fontAlgn="auto">
              <a:lnSpc>
                <a:spcPct val="90000"/>
              </a:lnSpc>
              <a:spcAft>
                <a:spcPts val="0"/>
              </a:spcAft>
              <a:buFont typeface="Wingdings 2"/>
              <a:buChar char=""/>
              <a:defRPr/>
            </a:pPr>
            <a:r>
              <a:rPr lang="en-US" sz="2800" b="1" dirty="0" smtClean="0">
                <a:solidFill>
                  <a:schemeClr val="accent1">
                    <a:lumMod val="50000"/>
                  </a:schemeClr>
                </a:solidFill>
              </a:rPr>
              <a:t>e.g. if suspect is in position 3</a:t>
            </a:r>
          </a:p>
          <a:p>
            <a:pPr marL="274320" indent="-274320" fontAlgn="auto">
              <a:lnSpc>
                <a:spcPct val="90000"/>
              </a:lnSpc>
              <a:spcAft>
                <a:spcPts val="0"/>
              </a:spcAft>
              <a:buFont typeface="Wingdings 2"/>
              <a:buNone/>
              <a:defRPr/>
            </a:pPr>
            <a:r>
              <a:rPr lang="en-US" sz="2800" b="1" dirty="0" smtClean="0"/>
              <a:t> 	</a:t>
            </a:r>
            <a:r>
              <a:rPr lang="en-US" sz="2800" b="1" dirty="0" smtClean="0">
                <a:solidFill>
                  <a:schemeClr val="tx2">
                    <a:lumMod val="50000"/>
                  </a:schemeClr>
                </a:solidFill>
              </a:rPr>
              <a:t>Witness: says “um..number three..”</a:t>
            </a:r>
          </a:p>
          <a:p>
            <a:pPr marL="548640" lvl="1" indent="-274320" fontAlgn="auto">
              <a:lnSpc>
                <a:spcPct val="90000"/>
              </a:lnSpc>
              <a:spcAft>
                <a:spcPts val="0"/>
              </a:spcAft>
              <a:buFont typeface="Wingdings"/>
              <a:buNone/>
              <a:defRPr/>
            </a:pPr>
            <a:r>
              <a:rPr lang="en-US" b="1" i="1" dirty="0" smtClean="0">
                <a:solidFill>
                  <a:schemeClr val="tx2">
                    <a:lumMod val="50000"/>
                  </a:schemeClr>
                </a:solidFill>
              </a:rPr>
              <a:t>Detective: “Tell me about number three”</a:t>
            </a:r>
          </a:p>
          <a:p>
            <a:pPr marL="274320" indent="-274320" fontAlgn="auto">
              <a:lnSpc>
                <a:spcPct val="90000"/>
              </a:lnSpc>
              <a:spcAft>
                <a:spcPts val="0"/>
              </a:spcAft>
              <a:buFont typeface="Wingdings 2"/>
              <a:buChar char=""/>
              <a:defRPr/>
            </a:pPr>
            <a:r>
              <a:rPr lang="en-US" sz="2800" b="1" dirty="0" smtClean="0">
                <a:solidFill>
                  <a:schemeClr val="accent1">
                    <a:lumMod val="50000"/>
                  </a:schemeClr>
                </a:solidFill>
              </a:rPr>
              <a:t>e.g. if  the suspect is in position #3</a:t>
            </a:r>
          </a:p>
          <a:p>
            <a:pPr marL="274320" indent="-274320" fontAlgn="auto">
              <a:lnSpc>
                <a:spcPct val="90000"/>
              </a:lnSpc>
              <a:spcAft>
                <a:spcPts val="0"/>
              </a:spcAft>
              <a:buFont typeface="Wingdings 2"/>
              <a:buNone/>
              <a:defRPr/>
            </a:pPr>
            <a:r>
              <a:rPr lang="en-US" sz="2800" b="1" dirty="0" smtClean="0">
                <a:solidFill>
                  <a:schemeClr val="accent1">
                    <a:lumMod val="50000"/>
                  </a:schemeClr>
                </a:solidFill>
              </a:rPr>
              <a:t>	</a:t>
            </a:r>
            <a:r>
              <a:rPr lang="en-US" sz="2800" b="1" dirty="0" smtClean="0">
                <a:solidFill>
                  <a:schemeClr val="tx2">
                    <a:lumMod val="50000"/>
                  </a:schemeClr>
                </a:solidFill>
              </a:rPr>
              <a:t>Witness: says nothing..</a:t>
            </a:r>
          </a:p>
          <a:p>
            <a:pPr marL="548640" lvl="1" indent="-274320" fontAlgn="auto">
              <a:lnSpc>
                <a:spcPct val="90000"/>
              </a:lnSpc>
              <a:spcAft>
                <a:spcPts val="0"/>
              </a:spcAft>
              <a:buFont typeface="Wingdings"/>
              <a:buNone/>
              <a:defRPr/>
            </a:pPr>
            <a:r>
              <a:rPr lang="en-US" b="1" dirty="0" smtClean="0">
                <a:solidFill>
                  <a:schemeClr val="tx2">
                    <a:lumMod val="50000"/>
                  </a:schemeClr>
                </a:solidFill>
              </a:rPr>
              <a:t>Detective: “I noticed you paused on number three”</a:t>
            </a:r>
          </a:p>
          <a:p>
            <a:pPr marL="274320" indent="-274320" fontAlgn="auto">
              <a:lnSpc>
                <a:spcPct val="90000"/>
              </a:lnSpc>
              <a:spcAft>
                <a:spcPts val="0"/>
              </a:spcAft>
              <a:buFont typeface="Wingdings 2"/>
              <a:buNone/>
              <a:defRPr/>
            </a:pPr>
            <a:endParaRPr lang="en-US" sz="3600" b="1" dirty="0" smtClean="0">
              <a:solidFill>
                <a:schemeClr val="accent1">
                  <a:lumMod val="50000"/>
                </a:schemeClr>
              </a:solidFill>
            </a:endParaRPr>
          </a:p>
          <a:p>
            <a:pPr marL="274320" indent="-274320" fontAlgn="auto">
              <a:lnSpc>
                <a:spcPct val="90000"/>
              </a:lnSpc>
              <a:spcAft>
                <a:spcPts val="0"/>
              </a:spcAft>
              <a:buFont typeface="Wingdings 2"/>
              <a:buNone/>
              <a:defRPr/>
            </a:pPr>
            <a:r>
              <a:rPr lang="en-US" sz="3600" b="1" dirty="0" smtClean="0">
                <a:solidFill>
                  <a:schemeClr val="accent1">
                    <a:lumMod val="50000"/>
                  </a:schemeClr>
                </a:solidFill>
              </a:rPr>
              <a:t>Nonverbal influences on identification:</a:t>
            </a:r>
          </a:p>
          <a:p>
            <a:pPr marL="548640" lvl="1" indent="-274320" fontAlgn="auto">
              <a:lnSpc>
                <a:spcPct val="90000"/>
              </a:lnSpc>
              <a:spcAft>
                <a:spcPts val="0"/>
              </a:spcAft>
              <a:buFont typeface="Wingdings"/>
              <a:buChar char=""/>
              <a:defRPr/>
            </a:pPr>
            <a:r>
              <a:rPr lang="en-US" b="1" dirty="0" smtClean="0"/>
              <a:t>Pauses, leaning, displays of interest/disinterest</a:t>
            </a:r>
            <a:endParaRPr lang="en-US" sz="2400" dirty="0" smtClean="0"/>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Blind Administration is Scientifically Supported</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609600" indent="-609600" fontAlgn="auto">
              <a:spcAft>
                <a:spcPts val="0"/>
              </a:spcAft>
              <a:buFontTx/>
              <a:buNone/>
              <a:defRPr/>
            </a:pPr>
            <a:r>
              <a:rPr lang="en-US" sz="2800" b="1" i="1" dirty="0" smtClean="0">
                <a:solidFill>
                  <a:schemeClr val="accent1">
                    <a:lumMod val="50000"/>
                  </a:schemeClr>
                </a:solidFill>
              </a:rPr>
              <a:t>“The need for double-blind testing procedures is one of the best known, best respected, and best documented findings in all of scientific psychology and is a staple in science.” – Gary Wells, prominent social scientist</a:t>
            </a:r>
          </a:p>
          <a:p>
            <a:pPr marL="990600" lvl="1" indent="-533400" fontAlgn="auto">
              <a:spcAft>
                <a:spcPts val="0"/>
              </a:spcAft>
              <a:buFontTx/>
              <a:buNone/>
              <a:defRPr/>
            </a:pPr>
            <a:r>
              <a:rPr lang="en-US" sz="2400" dirty="0" smtClean="0">
                <a:solidFill>
                  <a:schemeClr val="tx2">
                    <a:lumMod val="50000"/>
                  </a:schemeClr>
                </a:solidFill>
              </a:rPr>
              <a:t>Robert Rosenthal – </a:t>
            </a:r>
            <a:r>
              <a:rPr lang="en-US" sz="2400" b="1" dirty="0" smtClean="0">
                <a:solidFill>
                  <a:schemeClr val="tx2">
                    <a:lumMod val="50000"/>
                  </a:schemeClr>
                </a:solidFill>
              </a:rPr>
              <a:t>meta-analysis</a:t>
            </a:r>
            <a:r>
              <a:rPr lang="en-US" sz="2400" dirty="0" smtClean="0">
                <a:solidFill>
                  <a:schemeClr val="tx2">
                    <a:lumMod val="50000"/>
                  </a:schemeClr>
                </a:solidFill>
              </a:rPr>
              <a:t> of 345 studies concluded that the effect of the testers’ expectations is robust and, based on the scientific data, there is less than one chance in a million that there is no relation between a testers expectations and the behavior of the person tested. [Rosenthal &amp; Rubin, 1978,</a:t>
            </a:r>
            <a:r>
              <a:rPr lang="en-US" sz="2400" i="1" dirty="0" smtClean="0">
                <a:solidFill>
                  <a:schemeClr val="tx2">
                    <a:lumMod val="50000"/>
                  </a:schemeClr>
                </a:solidFill>
              </a:rPr>
              <a:t> Behavioral and Brain Sciences</a:t>
            </a:r>
            <a:r>
              <a:rPr lang="en-US" sz="2400" dirty="0" smtClean="0">
                <a:solidFill>
                  <a:schemeClr val="tx2">
                    <a:lumMod val="50000"/>
                  </a:schemeClr>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More Scientific Support for Blind Administration</a:t>
            </a:r>
            <a:endParaRPr lang="en-US" dirty="0"/>
          </a:p>
        </p:txBody>
      </p:sp>
      <p:sp>
        <p:nvSpPr>
          <p:cNvPr id="3" name="Content Placeholder 2"/>
          <p:cNvSpPr>
            <a:spLocks noGrp="1"/>
          </p:cNvSpPr>
          <p:nvPr>
            <p:ph sz="quarter" idx="1"/>
          </p:nvPr>
        </p:nvSpPr>
        <p:spPr>
          <a:xfrm>
            <a:off x="301625" y="1600200"/>
            <a:ext cx="8504238" cy="4498975"/>
          </a:xfrm>
        </p:spPr>
        <p:txBody>
          <a:bodyPr>
            <a:normAutofit fontScale="77500" lnSpcReduction="20000"/>
          </a:bodyPr>
          <a:lstStyle/>
          <a:p>
            <a:pPr marL="990600" lvl="1" indent="-533400" fontAlgn="auto">
              <a:lnSpc>
                <a:spcPct val="80000"/>
              </a:lnSpc>
              <a:spcAft>
                <a:spcPts val="0"/>
              </a:spcAft>
              <a:buFontTx/>
              <a:buNone/>
              <a:defRPr/>
            </a:pPr>
            <a:r>
              <a:rPr lang="en-US" sz="1800" b="1" dirty="0" smtClean="0">
                <a:solidFill>
                  <a:schemeClr val="tx2">
                    <a:lumMod val="50000"/>
                  </a:schemeClr>
                </a:solidFill>
              </a:rPr>
              <a:t>Phillips et al. (1999) </a:t>
            </a:r>
            <a:r>
              <a:rPr lang="en-US" sz="1800" b="1" i="1" dirty="0" smtClean="0">
                <a:solidFill>
                  <a:schemeClr val="tx2">
                    <a:lumMod val="50000"/>
                  </a:schemeClr>
                </a:solidFill>
              </a:rPr>
              <a:t>J. Applied Psychology</a:t>
            </a:r>
          </a:p>
          <a:p>
            <a:pPr marL="990600" lvl="1" indent="-533400" fontAlgn="auto">
              <a:lnSpc>
                <a:spcPct val="80000"/>
              </a:lnSpc>
              <a:spcAft>
                <a:spcPts val="0"/>
              </a:spcAft>
              <a:buFontTx/>
              <a:buNone/>
              <a:defRPr/>
            </a:pPr>
            <a:r>
              <a:rPr lang="en-US" sz="1800" i="1" dirty="0" smtClean="0">
                <a:solidFill>
                  <a:schemeClr val="tx2">
                    <a:lumMod val="50000"/>
                  </a:schemeClr>
                </a:solidFill>
              </a:rPr>
              <a:t>	</a:t>
            </a:r>
            <a:r>
              <a:rPr lang="en-US" sz="1800" dirty="0" smtClean="0">
                <a:solidFill>
                  <a:schemeClr val="tx2">
                    <a:lumMod val="50000"/>
                  </a:schemeClr>
                </a:solidFill>
              </a:rPr>
              <a:t>erroneous belief of the lineup administrators led eyewitnesses to be more likely to choose that person (in sequential lineups)</a:t>
            </a:r>
          </a:p>
          <a:p>
            <a:pPr marL="990600" lvl="1" indent="-533400" fontAlgn="auto">
              <a:lnSpc>
                <a:spcPct val="80000"/>
              </a:lnSpc>
              <a:spcAft>
                <a:spcPts val="0"/>
              </a:spcAft>
              <a:buFontTx/>
              <a:buNone/>
              <a:defRPr/>
            </a:pPr>
            <a:endParaRPr lang="en-US" sz="1800" b="1" dirty="0" smtClean="0">
              <a:solidFill>
                <a:schemeClr val="tx2">
                  <a:lumMod val="50000"/>
                </a:schemeClr>
              </a:solidFill>
            </a:endParaRPr>
          </a:p>
          <a:p>
            <a:pPr marL="990600" lvl="1" indent="-533400" fontAlgn="auto">
              <a:lnSpc>
                <a:spcPct val="80000"/>
              </a:lnSpc>
              <a:spcAft>
                <a:spcPts val="0"/>
              </a:spcAft>
              <a:buFontTx/>
              <a:buNone/>
              <a:defRPr/>
            </a:pPr>
            <a:r>
              <a:rPr lang="en-US" sz="1800" b="1" dirty="0" smtClean="0">
                <a:solidFill>
                  <a:schemeClr val="tx2">
                    <a:lumMod val="50000"/>
                  </a:schemeClr>
                </a:solidFill>
              </a:rPr>
              <a:t>Haw and Fisher (2004) </a:t>
            </a:r>
            <a:r>
              <a:rPr lang="en-US" sz="1800" b="1" i="1" dirty="0" smtClean="0">
                <a:solidFill>
                  <a:schemeClr val="tx2">
                    <a:lumMod val="50000"/>
                  </a:schemeClr>
                </a:solidFill>
              </a:rPr>
              <a:t>J. Applied Psychology</a:t>
            </a:r>
          </a:p>
          <a:p>
            <a:pPr marL="990600" lvl="1" indent="-533400" fontAlgn="auto">
              <a:lnSpc>
                <a:spcPct val="80000"/>
              </a:lnSpc>
              <a:spcAft>
                <a:spcPts val="0"/>
              </a:spcAft>
              <a:buFontTx/>
              <a:buNone/>
              <a:defRPr/>
            </a:pPr>
            <a:r>
              <a:rPr lang="en-US" sz="1800" i="1" dirty="0" smtClean="0">
                <a:solidFill>
                  <a:schemeClr val="tx2">
                    <a:lumMod val="50000"/>
                  </a:schemeClr>
                </a:solidFill>
              </a:rPr>
              <a:t>	</a:t>
            </a:r>
            <a:r>
              <a:rPr lang="en-US" sz="1800" dirty="0" smtClean="0">
                <a:solidFill>
                  <a:schemeClr val="tx2">
                    <a:lumMod val="50000"/>
                  </a:schemeClr>
                </a:solidFill>
              </a:rPr>
              <a:t>Close contact led to an increase (from a mere 3% to 30%) in choosing the person that the lineup administrator was led to erroneously </a:t>
            </a:r>
            <a:r>
              <a:rPr lang="en-US" sz="1800" u="sng" dirty="0" smtClean="0">
                <a:solidFill>
                  <a:schemeClr val="tx2">
                    <a:lumMod val="50000"/>
                  </a:schemeClr>
                </a:solidFill>
              </a:rPr>
              <a:t>think</a:t>
            </a:r>
            <a:r>
              <a:rPr lang="en-US" sz="1800" i="1" dirty="0" smtClean="0">
                <a:solidFill>
                  <a:schemeClr val="tx2">
                    <a:lumMod val="50000"/>
                  </a:schemeClr>
                </a:solidFill>
              </a:rPr>
              <a:t> </a:t>
            </a:r>
            <a:r>
              <a:rPr lang="en-US" sz="1800" dirty="0" smtClean="0">
                <a:solidFill>
                  <a:schemeClr val="tx2">
                    <a:lumMod val="50000"/>
                  </a:schemeClr>
                </a:solidFill>
              </a:rPr>
              <a:t>was the correct person. (in simultaneous lineups)</a:t>
            </a:r>
          </a:p>
          <a:p>
            <a:pPr marL="990600" lvl="1" indent="-533400" fontAlgn="auto">
              <a:lnSpc>
                <a:spcPct val="80000"/>
              </a:lnSpc>
              <a:spcAft>
                <a:spcPts val="0"/>
              </a:spcAft>
              <a:buFontTx/>
              <a:buNone/>
              <a:defRPr/>
            </a:pPr>
            <a:endParaRPr lang="en-US" sz="1800" b="1" dirty="0" smtClean="0">
              <a:solidFill>
                <a:schemeClr val="tx2">
                  <a:lumMod val="50000"/>
                </a:schemeClr>
              </a:solidFill>
            </a:endParaRPr>
          </a:p>
          <a:p>
            <a:pPr marL="990600" lvl="1" indent="-533400" fontAlgn="auto">
              <a:lnSpc>
                <a:spcPct val="80000"/>
              </a:lnSpc>
              <a:spcAft>
                <a:spcPts val="0"/>
              </a:spcAft>
              <a:buFontTx/>
              <a:buNone/>
              <a:defRPr/>
            </a:pPr>
            <a:r>
              <a:rPr lang="en-US" sz="1800" b="1" dirty="0" smtClean="0">
                <a:solidFill>
                  <a:schemeClr val="tx2">
                    <a:lumMod val="50000"/>
                  </a:schemeClr>
                </a:solidFill>
              </a:rPr>
              <a:t>Douglas, Smith, &amp; </a:t>
            </a:r>
            <a:r>
              <a:rPr lang="en-US" sz="1800" b="1" dirty="0" err="1" smtClean="0">
                <a:solidFill>
                  <a:schemeClr val="tx2">
                    <a:lumMod val="50000"/>
                  </a:schemeClr>
                </a:solidFill>
              </a:rPr>
              <a:t>Frafer</a:t>
            </a:r>
            <a:r>
              <a:rPr lang="en-US" sz="1800" b="1" dirty="0" smtClean="0">
                <a:solidFill>
                  <a:schemeClr val="tx2">
                    <a:lumMod val="50000"/>
                  </a:schemeClr>
                </a:solidFill>
              </a:rPr>
              <a:t> (2005) </a:t>
            </a:r>
            <a:r>
              <a:rPr lang="en-US" sz="1800" b="1" i="1" dirty="0" smtClean="0">
                <a:solidFill>
                  <a:schemeClr val="tx2">
                    <a:lumMod val="50000"/>
                  </a:schemeClr>
                </a:solidFill>
              </a:rPr>
              <a:t>Law and Human Behavior</a:t>
            </a:r>
          </a:p>
          <a:p>
            <a:pPr marL="990600" lvl="1" indent="-533400" fontAlgn="auto">
              <a:lnSpc>
                <a:spcPct val="80000"/>
              </a:lnSpc>
              <a:spcAft>
                <a:spcPts val="0"/>
              </a:spcAft>
              <a:buFontTx/>
              <a:buNone/>
              <a:defRPr/>
            </a:pPr>
            <a:r>
              <a:rPr lang="en-US" sz="1800" dirty="0" smtClean="0">
                <a:solidFill>
                  <a:schemeClr val="tx2">
                    <a:lumMod val="50000"/>
                  </a:schemeClr>
                </a:solidFill>
              </a:rPr>
              <a:t>	All lineup administrators were blind, but the identification behavior of the first eyewitness (an individual who picked an innocent person) led the second eyewitness to misidentify the same person.</a:t>
            </a:r>
          </a:p>
          <a:p>
            <a:pPr marL="990600" lvl="1" indent="-533400" fontAlgn="auto">
              <a:lnSpc>
                <a:spcPct val="80000"/>
              </a:lnSpc>
              <a:spcAft>
                <a:spcPts val="0"/>
              </a:spcAft>
              <a:buFontTx/>
              <a:buNone/>
              <a:defRPr/>
            </a:pPr>
            <a:endParaRPr lang="en-US" sz="1800" b="1" dirty="0" smtClean="0">
              <a:solidFill>
                <a:schemeClr val="tx2">
                  <a:lumMod val="50000"/>
                </a:schemeClr>
              </a:solidFill>
            </a:endParaRPr>
          </a:p>
          <a:p>
            <a:pPr marL="990600" lvl="1" indent="-533400" fontAlgn="auto">
              <a:lnSpc>
                <a:spcPct val="80000"/>
              </a:lnSpc>
              <a:spcAft>
                <a:spcPts val="0"/>
              </a:spcAft>
              <a:buFontTx/>
              <a:buNone/>
              <a:defRPr/>
            </a:pPr>
            <a:r>
              <a:rPr lang="en-US" sz="1800" b="1" dirty="0" err="1" smtClean="0">
                <a:solidFill>
                  <a:schemeClr val="tx2">
                    <a:lumMod val="50000"/>
                  </a:schemeClr>
                </a:solidFill>
              </a:rPr>
              <a:t>Garrioch</a:t>
            </a:r>
            <a:r>
              <a:rPr lang="en-US" sz="1800" b="1" dirty="0" smtClean="0">
                <a:solidFill>
                  <a:schemeClr val="tx2">
                    <a:lumMod val="50000"/>
                  </a:schemeClr>
                </a:solidFill>
              </a:rPr>
              <a:t> and </a:t>
            </a:r>
            <a:r>
              <a:rPr lang="en-US" sz="1800" b="1" dirty="0" err="1" smtClean="0">
                <a:solidFill>
                  <a:schemeClr val="tx2">
                    <a:lumMod val="50000"/>
                  </a:schemeClr>
                </a:solidFill>
              </a:rPr>
              <a:t>Brimabombe</a:t>
            </a:r>
            <a:r>
              <a:rPr lang="en-US" sz="1800" b="1" dirty="0" smtClean="0">
                <a:solidFill>
                  <a:schemeClr val="tx2">
                    <a:lumMod val="50000"/>
                  </a:schemeClr>
                </a:solidFill>
              </a:rPr>
              <a:t> (2001)</a:t>
            </a:r>
            <a:r>
              <a:rPr lang="en-US" sz="1800" b="1" i="1" dirty="0" smtClean="0">
                <a:solidFill>
                  <a:schemeClr val="tx2">
                    <a:lumMod val="50000"/>
                  </a:schemeClr>
                </a:solidFill>
              </a:rPr>
              <a:t> Law and Human Behavior </a:t>
            </a:r>
          </a:p>
          <a:p>
            <a:pPr marL="990600" lvl="1" indent="-533400" fontAlgn="auto">
              <a:lnSpc>
                <a:spcPct val="80000"/>
              </a:lnSpc>
              <a:spcAft>
                <a:spcPts val="0"/>
              </a:spcAft>
              <a:buFontTx/>
              <a:buNone/>
              <a:defRPr/>
            </a:pPr>
            <a:r>
              <a:rPr lang="en-US" sz="1800" i="1" dirty="0" smtClean="0">
                <a:solidFill>
                  <a:schemeClr val="tx2">
                    <a:lumMod val="50000"/>
                  </a:schemeClr>
                </a:solidFill>
              </a:rPr>
              <a:t>	</a:t>
            </a:r>
            <a:r>
              <a:rPr lang="en-US" sz="1800" dirty="0" smtClean="0">
                <a:solidFill>
                  <a:schemeClr val="tx2">
                    <a:lumMod val="50000"/>
                  </a:schemeClr>
                </a:solidFill>
              </a:rPr>
              <a:t>Lineup administrators’ erroneous beliefs regarding which lineup member was the suspect influenced the eyewitnesses confidence in their choice.</a:t>
            </a:r>
          </a:p>
          <a:p>
            <a:pPr marL="990600" lvl="1" indent="-533400" fontAlgn="auto">
              <a:lnSpc>
                <a:spcPct val="80000"/>
              </a:lnSpc>
              <a:spcAft>
                <a:spcPts val="0"/>
              </a:spcAft>
              <a:buFontTx/>
              <a:buNone/>
              <a:defRPr/>
            </a:pPr>
            <a:endParaRPr lang="en-US" sz="1800" b="1" dirty="0" smtClean="0">
              <a:solidFill>
                <a:schemeClr val="tx2">
                  <a:lumMod val="50000"/>
                </a:schemeClr>
              </a:solidFill>
            </a:endParaRPr>
          </a:p>
          <a:p>
            <a:pPr marL="990600" lvl="1" indent="-533400" fontAlgn="auto">
              <a:lnSpc>
                <a:spcPct val="80000"/>
              </a:lnSpc>
              <a:spcAft>
                <a:spcPts val="0"/>
              </a:spcAft>
              <a:buFontTx/>
              <a:buNone/>
              <a:defRPr/>
            </a:pPr>
            <a:r>
              <a:rPr lang="en-US" sz="1800" b="1" dirty="0" err="1" smtClean="0">
                <a:solidFill>
                  <a:schemeClr val="tx2">
                    <a:lumMod val="50000"/>
                  </a:schemeClr>
                </a:solidFill>
              </a:rPr>
              <a:t>Greathouse</a:t>
            </a:r>
            <a:r>
              <a:rPr lang="en-US" sz="1800" b="1" dirty="0" smtClean="0">
                <a:solidFill>
                  <a:schemeClr val="tx2">
                    <a:lumMod val="50000"/>
                  </a:schemeClr>
                </a:solidFill>
              </a:rPr>
              <a:t> and </a:t>
            </a:r>
            <a:r>
              <a:rPr lang="en-US" sz="1800" b="1" dirty="0" err="1" smtClean="0">
                <a:solidFill>
                  <a:schemeClr val="tx2">
                    <a:lumMod val="50000"/>
                  </a:schemeClr>
                </a:solidFill>
              </a:rPr>
              <a:t>Kovera</a:t>
            </a:r>
            <a:r>
              <a:rPr lang="en-US" sz="1800" b="1" dirty="0" smtClean="0">
                <a:solidFill>
                  <a:schemeClr val="tx2">
                    <a:lumMod val="50000"/>
                  </a:schemeClr>
                </a:solidFill>
              </a:rPr>
              <a:t> (2009) </a:t>
            </a:r>
            <a:r>
              <a:rPr lang="en-US" sz="1800" b="1" i="1" dirty="0" smtClean="0">
                <a:solidFill>
                  <a:schemeClr val="tx2">
                    <a:lumMod val="50000"/>
                  </a:schemeClr>
                </a:solidFill>
              </a:rPr>
              <a:t>Law and Human Behavior</a:t>
            </a:r>
          </a:p>
          <a:p>
            <a:pPr marL="990600" lvl="1" indent="-533400" fontAlgn="auto">
              <a:lnSpc>
                <a:spcPct val="80000"/>
              </a:lnSpc>
              <a:spcAft>
                <a:spcPts val="0"/>
              </a:spcAft>
              <a:buFontTx/>
              <a:buNone/>
              <a:defRPr/>
            </a:pPr>
            <a:r>
              <a:rPr lang="en-US" sz="1800" i="1" dirty="0" smtClean="0">
                <a:solidFill>
                  <a:schemeClr val="tx2">
                    <a:lumMod val="50000"/>
                  </a:schemeClr>
                </a:solidFill>
              </a:rPr>
              <a:t>	</a:t>
            </a:r>
            <a:r>
              <a:rPr lang="en-US" sz="1800" dirty="0" smtClean="0">
                <a:solidFill>
                  <a:schemeClr val="tx2">
                    <a:lumMod val="50000"/>
                  </a:schemeClr>
                </a:solidFill>
              </a:rPr>
              <a:t> Lineup administrators’ beliefs regarding which lineup member was the suspect influenced witnesses to choose that person, especially when other factors present that led to propensities to choose. </a:t>
            </a:r>
          </a:p>
          <a:p>
            <a:pPr marL="990600" lvl="1" indent="-533400" fontAlgn="auto">
              <a:lnSpc>
                <a:spcPct val="80000"/>
              </a:lnSpc>
              <a:spcAft>
                <a:spcPts val="0"/>
              </a:spcAft>
              <a:buFontTx/>
              <a:buNone/>
              <a:defRPr/>
            </a:pPr>
            <a:endParaRPr lang="en-US" sz="1800" b="1" dirty="0" smtClean="0">
              <a:solidFill>
                <a:schemeClr val="tx2">
                  <a:lumMod val="50000"/>
                </a:schemeClr>
              </a:solidFill>
            </a:endParaRPr>
          </a:p>
          <a:p>
            <a:pPr marL="990600" lvl="1" indent="-533400" fontAlgn="auto">
              <a:lnSpc>
                <a:spcPct val="80000"/>
              </a:lnSpc>
              <a:spcAft>
                <a:spcPts val="0"/>
              </a:spcAft>
              <a:buFontTx/>
              <a:buNone/>
              <a:defRPr/>
            </a:pPr>
            <a:r>
              <a:rPr lang="en-US" sz="1800" b="1" dirty="0" smtClean="0">
                <a:solidFill>
                  <a:schemeClr val="tx2">
                    <a:lumMod val="50000"/>
                  </a:schemeClr>
                </a:solidFill>
              </a:rPr>
              <a:t>Clark, Marshall, &amp; Rosenthal (2009) </a:t>
            </a:r>
            <a:r>
              <a:rPr lang="en-US" sz="1800" b="1" i="1" dirty="0" smtClean="0">
                <a:solidFill>
                  <a:schemeClr val="tx2">
                    <a:lumMod val="50000"/>
                  </a:schemeClr>
                </a:solidFill>
              </a:rPr>
              <a:t>Journal of Experimental Psychology: Applied</a:t>
            </a:r>
          </a:p>
          <a:p>
            <a:pPr marL="990600" lvl="1" indent="-533400" fontAlgn="auto">
              <a:lnSpc>
                <a:spcPct val="80000"/>
              </a:lnSpc>
              <a:spcAft>
                <a:spcPts val="0"/>
              </a:spcAft>
              <a:buFontTx/>
              <a:buNone/>
              <a:defRPr/>
            </a:pPr>
            <a:r>
              <a:rPr lang="en-US" sz="1800" i="1" dirty="0" smtClean="0">
                <a:solidFill>
                  <a:schemeClr val="tx2">
                    <a:lumMod val="50000"/>
                  </a:schemeClr>
                </a:solidFill>
              </a:rPr>
              <a:t>	</a:t>
            </a:r>
            <a:r>
              <a:rPr lang="en-US" sz="1800" dirty="0" smtClean="0">
                <a:solidFill>
                  <a:schemeClr val="tx2">
                    <a:lumMod val="50000"/>
                  </a:schemeClr>
                </a:solidFill>
              </a:rPr>
              <a:t>Subtle influences from administrator affected witnesses and witnesses showed little or no awareness that they were influenced.</a:t>
            </a:r>
          </a:p>
          <a:p>
            <a:pPr marL="274320" indent="-274320" fontAlgn="auto">
              <a:spcAft>
                <a:spcPts val="0"/>
              </a:spcAft>
              <a:buFont typeface="Wingdings 2"/>
              <a:buChar char=""/>
              <a:defRPr/>
            </a:pP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Line-up Composition: Proper Selection of Fillers</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Tx/>
              <a:buNone/>
              <a:defRPr/>
            </a:pPr>
            <a:r>
              <a:rPr lang="en-US" dirty="0" smtClean="0">
                <a:solidFill>
                  <a:schemeClr val="accent1">
                    <a:lumMod val="50000"/>
                  </a:schemeClr>
                </a:solidFill>
              </a:rPr>
              <a:t>Fillers need to be selected carefully so that the person of interest does not stand out (e.g., as being the only one who fits the description).</a:t>
            </a:r>
          </a:p>
          <a:p>
            <a:pPr marL="274320" indent="-274320" fontAlgn="auto">
              <a:spcAft>
                <a:spcPts val="0"/>
              </a:spcAft>
              <a:buFontTx/>
              <a:buNone/>
              <a:defRPr/>
            </a:pPr>
            <a:endParaRPr lang="en-US" dirty="0" smtClean="0">
              <a:solidFill>
                <a:schemeClr val="accent1">
                  <a:lumMod val="50000"/>
                </a:schemeClr>
              </a:solidFill>
            </a:endParaRPr>
          </a:p>
          <a:p>
            <a:pPr marL="274320" indent="-274320" fontAlgn="auto">
              <a:spcAft>
                <a:spcPts val="0"/>
              </a:spcAft>
              <a:buFontTx/>
              <a:buNone/>
              <a:defRPr/>
            </a:pPr>
            <a:r>
              <a:rPr lang="en-US" b="1" dirty="0" smtClean="0">
                <a:solidFill>
                  <a:schemeClr val="accent1">
                    <a:lumMod val="50000"/>
                  </a:schemeClr>
                </a:solidFill>
              </a:rPr>
              <a:t>Mock witness test:</a:t>
            </a:r>
          </a:p>
          <a:p>
            <a:pPr marL="274320" indent="-274320" fontAlgn="auto">
              <a:spcAft>
                <a:spcPts val="0"/>
              </a:spcAft>
              <a:buFontTx/>
              <a:buNone/>
              <a:defRPr/>
            </a:pPr>
            <a:r>
              <a:rPr lang="en-US" b="1" dirty="0" smtClean="0">
                <a:solidFill>
                  <a:schemeClr val="accent1">
                    <a:lumMod val="50000"/>
                  </a:schemeClr>
                </a:solidFill>
              </a:rPr>
              <a:t>Given the description that the witness gave of the perpetrator, would mock witnesses (who have never seen the perpetrator) be able to pick him out of the lineup?</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solidFill>
                  <a:srgbClr val="7B9899"/>
                </a:solidFill>
              </a:rPr>
              <a:t>Proper Composition of Lineup</a:t>
            </a:r>
          </a:p>
        </p:txBody>
      </p:sp>
      <p:pic>
        <p:nvPicPr>
          <p:cNvPr id="32770" name="Picture 2" descr="auto0"/>
          <p:cNvPicPr>
            <a:picLocks noGrp="1" noChangeAspect="1" noChangeArrowheads="1"/>
          </p:cNvPicPr>
          <p:nvPr>
            <p:ph sz="quarter" idx="1"/>
          </p:nvPr>
        </p:nvPicPr>
        <p:blipFill>
          <a:blip r:embed="rId2">
            <a:lum bright="12000" contrast="24000"/>
          </a:blip>
          <a:srcRect l="14285" t="14435" r="15715" b="10435"/>
          <a:stretch>
            <a:fillRect/>
          </a:stretch>
        </p:blipFill>
        <p:spPr>
          <a:xfrm>
            <a:off x="304800" y="1600200"/>
            <a:ext cx="8534400" cy="4800600"/>
          </a:xfrm>
        </p:spPr>
      </p:pic>
      <p:sp>
        <p:nvSpPr>
          <p:cNvPr id="32771" name="Rectangle 4"/>
          <p:cNvSpPr>
            <a:spLocks noChangeArrowheads="1"/>
          </p:cNvSpPr>
          <p:nvPr/>
        </p:nvSpPr>
        <p:spPr bwMode="auto">
          <a:xfrm>
            <a:off x="533400" y="3886200"/>
            <a:ext cx="8001000" cy="646113"/>
          </a:xfrm>
          <a:prstGeom prst="rect">
            <a:avLst/>
          </a:prstGeom>
          <a:noFill/>
          <a:ln w="9525">
            <a:noFill/>
            <a:miter lim="800000"/>
            <a:headEnd/>
            <a:tailEnd/>
          </a:ln>
        </p:spPr>
        <p:txBody>
          <a:bodyPr>
            <a:spAutoFit/>
          </a:bodyPr>
          <a:lstStyle/>
          <a:p>
            <a:pPr eaLnBrk="0" hangingPunct="0">
              <a:spcBef>
                <a:spcPct val="50000"/>
              </a:spcBef>
            </a:pPr>
            <a:r>
              <a:rPr lang="en-US" b="1">
                <a:latin typeface="Georgia" pitchFamily="18" charset="0"/>
              </a:rPr>
              <a:t>The witness described the perpetrator as white male, about 6’2”,  dark hair just over the ears, clean shaven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endParaRPr lang="en-US"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r>
              <a:rPr lang="en-US" sz="3600" dirty="0" smtClean="0">
                <a:solidFill>
                  <a:schemeClr val="accent1">
                    <a:lumMod val="75000"/>
                  </a:schemeClr>
                </a:solidFill>
                <a:latin typeface="Cambria" pitchFamily="18" charset="0"/>
              </a:rPr>
              <a:t>   </a:t>
            </a:r>
          </a:p>
          <a:p>
            <a:pPr marL="274320" indent="-274320" fontAlgn="auto">
              <a:spcAft>
                <a:spcPts val="0"/>
              </a:spcAft>
              <a:buFont typeface="Wingdings 2"/>
              <a:buNone/>
              <a:defRPr/>
            </a:pPr>
            <a:r>
              <a:rPr lang="en-US" sz="3600" dirty="0" smtClean="0">
                <a:solidFill>
                  <a:schemeClr val="accent1">
                    <a:lumMod val="75000"/>
                  </a:schemeClr>
                </a:solidFill>
                <a:latin typeface="Cambria" pitchFamily="18" charset="0"/>
              </a:rPr>
              <a:t>   </a:t>
            </a:r>
            <a:r>
              <a:rPr lang="en-US" sz="3600" dirty="0" smtClean="0">
                <a:solidFill>
                  <a:schemeClr val="accent1">
                    <a:lumMod val="50000"/>
                  </a:schemeClr>
                </a:solidFill>
                <a:latin typeface="Cambria" pitchFamily="18" charset="0"/>
              </a:rPr>
              <a:t>The Innocence Project is a national litigation and public policy organization dedicated to exonerating wrongfully convicted people through DNA testing and reforming the criminal justice system to prevent future injustice.</a:t>
            </a:r>
            <a:br>
              <a:rPr lang="en-US" sz="3600" dirty="0" smtClean="0">
                <a:solidFill>
                  <a:schemeClr val="accent1">
                    <a:lumMod val="50000"/>
                  </a:schemeClr>
                </a:solidFill>
                <a:latin typeface="Cambria" pitchFamily="18" charset="0"/>
              </a:rPr>
            </a:br>
            <a:endParaRPr lang="en-US" sz="3600" dirty="0">
              <a:solidFill>
                <a:schemeClr val="accent1">
                  <a:lumMod val="50000"/>
                </a:schemeClr>
              </a:solidFill>
              <a:latin typeface="Cambria" pitchFamily="18" charset="0"/>
            </a:endParaRPr>
          </a:p>
        </p:txBody>
      </p:sp>
      <p:pic>
        <p:nvPicPr>
          <p:cNvPr id="14339" name="Picture 3" descr="IP_Logo_Horiz"/>
          <p:cNvPicPr>
            <a:picLocks noChangeAspect="1" noChangeArrowheads="1"/>
          </p:cNvPicPr>
          <p:nvPr/>
        </p:nvPicPr>
        <p:blipFill>
          <a:blip r:embed="rId2">
            <a:lum contrast="-40000"/>
          </a:blip>
          <a:srcRect/>
          <a:stretch>
            <a:fillRect/>
          </a:stretch>
        </p:blipFill>
        <p:spPr bwMode="auto">
          <a:xfrm>
            <a:off x="2346325" y="228600"/>
            <a:ext cx="420687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solidFill>
                  <a:srgbClr val="7B9899"/>
                </a:solidFill>
              </a:rPr>
              <a:t>Instructing the Eyewitness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b="1" dirty="0" smtClean="0">
              <a:solidFill>
                <a:schemeClr val="accent1">
                  <a:lumMod val="50000"/>
                </a:schemeClr>
              </a:solidFill>
            </a:endParaRPr>
          </a:p>
          <a:p>
            <a:pPr marL="274320" indent="-274320" fontAlgn="auto">
              <a:spcAft>
                <a:spcPts val="0"/>
              </a:spcAft>
              <a:buFont typeface="Wingdings 2"/>
              <a:buNone/>
              <a:defRPr/>
            </a:pPr>
            <a:r>
              <a:rPr lang="en-US" b="1" dirty="0" smtClean="0">
                <a:solidFill>
                  <a:schemeClr val="accent1">
                    <a:lumMod val="50000"/>
                  </a:schemeClr>
                </a:solidFill>
              </a:rPr>
              <a:t>“Instructions” are a series of statements issued by the identification procedure administrator to the eyewitness that deter the eyewitness from feeling compelled to make a selection, seek clues from the administrator about whom to (not) pick, or whether or not a selection was correct, and otherwise help minimize the likelihood of a misidentification.</a:t>
            </a:r>
            <a:endParaRPr lang="en-US" dirty="0" smtClean="0">
              <a:solidFill>
                <a:schemeClr val="accent1">
                  <a:lumMod val="50000"/>
                </a:schemeClr>
              </a:solidFill>
            </a:endParaRP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solidFill>
                  <a:srgbClr val="7B9899"/>
                </a:solidFill>
              </a:rPr>
              <a:t>Instructing the Witness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dirty="0" smtClean="0">
                <a:solidFill>
                  <a:schemeClr val="accent1">
                    <a:lumMod val="50000"/>
                  </a:schemeClr>
                </a:solidFill>
              </a:rPr>
              <a:t>In identification procedures where the perpetrator is absent (and therefore any identification would be incorrect), the type of instructions provided – “biased” or “unbiased” - have a significant effect on eyewitness’s accuracy.  </a:t>
            </a:r>
          </a:p>
          <a:p>
            <a:pPr marL="274320" indent="-274320" fontAlgn="auto">
              <a:spcAft>
                <a:spcPts val="0"/>
              </a:spcAft>
              <a:buFontTx/>
              <a:buChar char="-"/>
              <a:defRPr/>
            </a:pPr>
            <a:r>
              <a:rPr lang="en-US" dirty="0" smtClean="0">
                <a:solidFill>
                  <a:schemeClr val="tx2">
                    <a:lumMod val="50000"/>
                  </a:schemeClr>
                </a:solidFill>
              </a:rPr>
              <a:t>When “unbiased” instructions are given, the number of (incorrect) identifications decrease.  </a:t>
            </a:r>
          </a:p>
          <a:p>
            <a:pPr marL="274320" indent="-274320" fontAlgn="auto">
              <a:spcAft>
                <a:spcPts val="0"/>
              </a:spcAft>
              <a:buFontTx/>
              <a:buChar char="-"/>
              <a:defRPr/>
            </a:pPr>
            <a:r>
              <a:rPr lang="en-US" dirty="0" smtClean="0">
                <a:solidFill>
                  <a:schemeClr val="tx2">
                    <a:lumMod val="50000"/>
                  </a:schemeClr>
                </a:solidFill>
              </a:rPr>
              <a:t>When “biased” instructions were given, the number of (incorrect) identifications increase. </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solidFill>
                  <a:srgbClr val="7B9899"/>
                </a:solidFill>
              </a:rPr>
              <a:t>Instructing the Witness: Scientific Support</a:t>
            </a:r>
          </a:p>
        </p:txBody>
      </p:sp>
      <p:sp>
        <p:nvSpPr>
          <p:cNvPr id="3" name="Content Placeholder 2"/>
          <p:cNvSpPr>
            <a:spLocks noGrp="1"/>
          </p:cNvSpPr>
          <p:nvPr>
            <p:ph sz="quarter" idx="1"/>
          </p:nvPr>
        </p:nvSpPr>
        <p:spPr>
          <a:xfrm>
            <a:off x="304800" y="1524000"/>
            <a:ext cx="8504238" cy="4572000"/>
          </a:xfrm>
        </p:spPr>
        <p:txBody>
          <a:bodyPr>
            <a:normAutofit lnSpcReduction="10000"/>
          </a:bodyPr>
          <a:lstStyle/>
          <a:p>
            <a:pPr marL="274320" indent="-274320" fontAlgn="auto">
              <a:spcAft>
                <a:spcPts val="0"/>
              </a:spcAft>
              <a:buFont typeface="Wingdings 2"/>
              <a:buNone/>
              <a:defRPr/>
            </a:pPr>
            <a:r>
              <a:rPr lang="en-US" b="1" i="1" dirty="0" smtClean="0">
                <a:solidFill>
                  <a:schemeClr val="accent1">
                    <a:lumMod val="50000"/>
                  </a:schemeClr>
                </a:solidFill>
              </a:rPr>
              <a:t>When the perpetrator is absent, and thus when the innocent suspect is more vulnerable, unbiased instructions lead to fewer false identifications, whereas biased instructions lead to an increased rate of false identifications.</a:t>
            </a:r>
          </a:p>
          <a:p>
            <a:pPr marL="274320" indent="-274320" fontAlgn="auto">
              <a:spcAft>
                <a:spcPts val="0"/>
              </a:spcAft>
              <a:buFont typeface="Wingdings 2"/>
              <a:buNone/>
              <a:defRPr/>
            </a:pPr>
            <a:endParaRPr lang="en-US" b="1" i="1"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tx2">
                    <a:lumMod val="50000"/>
                  </a:schemeClr>
                </a:solidFill>
              </a:rPr>
              <a:t>Source: </a:t>
            </a:r>
            <a:r>
              <a:rPr lang="en-US" dirty="0" err="1" smtClean="0">
                <a:solidFill>
                  <a:schemeClr val="tx2">
                    <a:lumMod val="50000"/>
                  </a:schemeClr>
                </a:solidFill>
              </a:rPr>
              <a:t>Malpass</a:t>
            </a:r>
            <a:r>
              <a:rPr lang="en-US" dirty="0" smtClean="0">
                <a:solidFill>
                  <a:schemeClr val="tx2">
                    <a:lumMod val="50000"/>
                  </a:schemeClr>
                </a:solidFill>
              </a:rPr>
              <a:t>, R. S. &amp; Devine, P. G. (1981) Eyewitness identification: Lineup instructions and the absence of the offender</a:t>
            </a:r>
            <a:r>
              <a:rPr lang="en-US" i="1" dirty="0" smtClean="0">
                <a:solidFill>
                  <a:schemeClr val="tx2">
                    <a:lumMod val="50000"/>
                  </a:schemeClr>
                </a:solidFill>
              </a:rPr>
              <a:t>. Journal of Applied Psychology, 66,</a:t>
            </a:r>
            <a:r>
              <a:rPr lang="en-US" dirty="0" smtClean="0">
                <a:solidFill>
                  <a:schemeClr val="tx2">
                    <a:lumMod val="50000"/>
                  </a:schemeClr>
                </a:solidFill>
              </a:rPr>
              <a:t> 482-489.</a:t>
            </a:r>
          </a:p>
          <a:p>
            <a:pPr marL="274320" indent="-274320" fontAlgn="auto">
              <a:spcAft>
                <a:spcPts val="0"/>
              </a:spcAft>
              <a:buFont typeface="Wingdings 2"/>
              <a:buNone/>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solidFill>
                  <a:srgbClr val="7B9899"/>
                </a:solidFill>
              </a:rPr>
              <a:t>Instructing the Witness: Scientific Support</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None/>
              <a:defRPr/>
            </a:pPr>
            <a:r>
              <a:rPr lang="en-US" dirty="0" smtClean="0">
                <a:solidFill>
                  <a:schemeClr val="accent1">
                    <a:lumMod val="50000"/>
                  </a:schemeClr>
                </a:solidFill>
              </a:rPr>
              <a:t>These findings are supported by a </a:t>
            </a:r>
            <a:r>
              <a:rPr lang="en-US" b="1" dirty="0" smtClean="0">
                <a:solidFill>
                  <a:schemeClr val="accent1">
                    <a:lumMod val="50000"/>
                  </a:schemeClr>
                </a:solidFill>
              </a:rPr>
              <a:t>meta-analysis</a:t>
            </a:r>
            <a:r>
              <a:rPr lang="en-US" dirty="0" smtClean="0">
                <a:solidFill>
                  <a:schemeClr val="accent1">
                    <a:lumMod val="50000"/>
                  </a:schemeClr>
                </a:solidFill>
              </a:rPr>
              <a:t> of results from twenty-two individual studies (with </a:t>
            </a:r>
            <a:r>
              <a:rPr lang="en-US" b="1" dirty="0" smtClean="0">
                <a:solidFill>
                  <a:schemeClr val="accent1">
                    <a:lumMod val="50000"/>
                  </a:schemeClr>
                </a:solidFill>
              </a:rPr>
              <a:t>2,588 participant witnesses</a:t>
            </a:r>
            <a:r>
              <a:rPr lang="en-US" dirty="0" smtClean="0">
                <a:solidFill>
                  <a:schemeClr val="accent1">
                    <a:lumMod val="50000"/>
                  </a:schemeClr>
                </a:solidFill>
              </a:rPr>
              <a:t>) on the effects of instructions, which found that when biased instructions were provided to witnesses, a higher level of choosing occurred.</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When unbiased instructions were provided to witnesses, correct identifications (including correct rejections of lineup members when the suspect was absent) occurred fifty-six percent of the time.  On the other hand, when biased instructions were provided, correct identifications fell to forty-four percent</a:t>
            </a:r>
            <a:r>
              <a:rPr lang="en-US" u="sng" dirty="0" smtClean="0">
                <a:solidFill>
                  <a:schemeClr val="accent1">
                    <a:lumMod val="50000"/>
                  </a:schemeClr>
                </a:solidFill>
              </a:rPr>
              <a:t>.</a:t>
            </a:r>
            <a:endParaRPr lang="en-US" dirty="0" smtClean="0">
              <a:solidFill>
                <a:schemeClr val="accent1">
                  <a:lumMod val="50000"/>
                </a:schemeClr>
              </a:solidFill>
            </a:endParaRP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i="1" dirty="0" smtClean="0">
                <a:solidFill>
                  <a:schemeClr val="accent1">
                    <a:lumMod val="50000"/>
                  </a:schemeClr>
                </a:solidFill>
              </a:rPr>
              <a:t>Source: Steblay, N. M.. (1997) Social influence in eyewitness recall: A meta-analytic review of lineup instruction effects. Law and Human Behavior, 21, 283-298. </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solidFill>
                  <a:srgbClr val="7B9899"/>
                </a:solidFill>
              </a:rPr>
              <a:t>Recommended Instructions</a:t>
            </a:r>
          </a:p>
        </p:txBody>
      </p:sp>
      <p:sp>
        <p:nvSpPr>
          <p:cNvPr id="3" name="Content Placeholder 2"/>
          <p:cNvSpPr>
            <a:spLocks noGrp="1"/>
          </p:cNvSpPr>
          <p:nvPr>
            <p:ph sz="quarter" idx="1"/>
          </p:nvPr>
        </p:nvSpPr>
        <p:spPr>
          <a:xfrm>
            <a:off x="301625" y="1527175"/>
            <a:ext cx="8504238" cy="4572000"/>
          </a:xfrm>
        </p:spPr>
        <p:txBody>
          <a:bodyPr>
            <a:noAutofit/>
          </a:bodyPr>
          <a:lstStyle/>
          <a:p>
            <a:pPr marL="274320" indent="-274320" fontAlgn="auto">
              <a:spcAft>
                <a:spcPts val="0"/>
              </a:spcAft>
              <a:buFont typeface="Wingdings 2"/>
              <a:buNone/>
              <a:defRPr/>
            </a:pPr>
            <a:r>
              <a:rPr lang="en-US" sz="2400" b="1" dirty="0" smtClean="0">
                <a:solidFill>
                  <a:schemeClr val="accent1">
                    <a:lumMod val="50000"/>
                  </a:schemeClr>
                </a:solidFill>
              </a:rPr>
              <a:t>Issued by National Institute of Justice Technical Working Group on Eyewitness Identification:</a:t>
            </a:r>
          </a:p>
          <a:p>
            <a:pPr marL="274320" indent="-274320" fontAlgn="auto">
              <a:spcAft>
                <a:spcPts val="0"/>
              </a:spcAft>
              <a:buFont typeface="Wingdings 2"/>
              <a:buNone/>
              <a:defRPr/>
            </a:pPr>
            <a:endParaRPr lang="en-US" sz="1500" dirty="0" smtClean="0">
              <a:solidFill>
                <a:schemeClr val="accent1">
                  <a:lumMod val="50000"/>
                </a:schemeClr>
              </a:solidFill>
            </a:endParaRPr>
          </a:p>
          <a:p>
            <a:pPr marL="274320" indent="-274320" fontAlgn="auto">
              <a:spcAft>
                <a:spcPts val="0"/>
              </a:spcAft>
              <a:buFont typeface="Wingdings 2"/>
              <a:buNone/>
              <a:defRPr/>
            </a:pPr>
            <a:r>
              <a:rPr lang="en-US" sz="1500" dirty="0" smtClean="0">
                <a:solidFill>
                  <a:schemeClr val="accent1">
                    <a:lumMod val="50000"/>
                  </a:schemeClr>
                </a:solidFill>
              </a:rPr>
              <a:t>1. Instruct each eyewitness without other persons present.</a:t>
            </a:r>
          </a:p>
          <a:p>
            <a:pPr marL="274320" indent="-274320" fontAlgn="auto">
              <a:spcAft>
                <a:spcPts val="0"/>
              </a:spcAft>
              <a:buFont typeface="Wingdings 2"/>
              <a:buNone/>
              <a:defRPr/>
            </a:pPr>
            <a:r>
              <a:rPr lang="en-US" sz="1500" dirty="0" smtClean="0">
                <a:solidFill>
                  <a:schemeClr val="accent1">
                    <a:lumMod val="50000"/>
                  </a:schemeClr>
                </a:solidFill>
              </a:rPr>
              <a:t>2. Describe the photo array to the eyewitness only as a “collection of photographs.”</a:t>
            </a:r>
          </a:p>
          <a:p>
            <a:pPr marL="274320" indent="-274320" fontAlgn="auto">
              <a:spcAft>
                <a:spcPts val="0"/>
              </a:spcAft>
              <a:buFont typeface="Wingdings 2"/>
              <a:buNone/>
              <a:defRPr/>
            </a:pPr>
            <a:r>
              <a:rPr lang="en-US" sz="1500" dirty="0" smtClean="0">
                <a:solidFill>
                  <a:schemeClr val="accent1">
                    <a:lumMod val="50000"/>
                  </a:schemeClr>
                </a:solidFill>
              </a:rPr>
              <a:t>3. Instruct the eyewitness that </a:t>
            </a:r>
            <a:r>
              <a:rPr lang="en-US" sz="1500" b="1" dirty="0" smtClean="0">
                <a:solidFill>
                  <a:schemeClr val="accent1">
                    <a:lumMod val="50000"/>
                  </a:schemeClr>
                </a:solidFill>
              </a:rPr>
              <a:t>the person who committed the crime may or may not be presen</a:t>
            </a:r>
            <a:r>
              <a:rPr lang="en-US" sz="1500" dirty="0" smtClean="0">
                <a:solidFill>
                  <a:schemeClr val="accent1">
                    <a:lumMod val="50000"/>
                  </a:schemeClr>
                </a:solidFill>
              </a:rPr>
              <a:t>t in the identification procedure.</a:t>
            </a:r>
          </a:p>
          <a:p>
            <a:pPr marL="274320" indent="-274320" fontAlgn="auto">
              <a:spcAft>
                <a:spcPts val="0"/>
              </a:spcAft>
              <a:buFont typeface="Wingdings 2"/>
              <a:buNone/>
              <a:defRPr/>
            </a:pPr>
            <a:r>
              <a:rPr lang="en-US" sz="1500" dirty="0" smtClean="0">
                <a:solidFill>
                  <a:schemeClr val="accent1">
                    <a:lumMod val="50000"/>
                  </a:schemeClr>
                </a:solidFill>
              </a:rPr>
              <a:t>4. Consider suggesting to the eyewitness to think back to the event and his/her frame of mind at the time.</a:t>
            </a:r>
          </a:p>
          <a:p>
            <a:pPr marL="274320" indent="-274320" fontAlgn="auto">
              <a:spcAft>
                <a:spcPts val="0"/>
              </a:spcAft>
              <a:buFont typeface="Wingdings 2"/>
              <a:buNone/>
              <a:defRPr/>
            </a:pPr>
            <a:r>
              <a:rPr lang="en-US" sz="1500" dirty="0" smtClean="0">
                <a:solidFill>
                  <a:schemeClr val="accent1">
                    <a:lumMod val="50000"/>
                  </a:schemeClr>
                </a:solidFill>
              </a:rPr>
              <a:t>5. Instruct the eyewitness to select a photo array or live lineup member if he/she can and to state how he/she knows the person if he/she can.</a:t>
            </a:r>
          </a:p>
          <a:p>
            <a:pPr marL="274320" indent="-274320" fontAlgn="auto">
              <a:spcAft>
                <a:spcPts val="0"/>
              </a:spcAft>
              <a:buFont typeface="Wingdings 2"/>
              <a:buNone/>
              <a:defRPr/>
            </a:pPr>
            <a:r>
              <a:rPr lang="en-US" sz="1500" dirty="0" smtClean="0">
                <a:solidFill>
                  <a:schemeClr val="accent1">
                    <a:lumMod val="50000"/>
                  </a:schemeClr>
                </a:solidFill>
              </a:rPr>
              <a:t>6. Assure the eyewitness that </a:t>
            </a:r>
            <a:r>
              <a:rPr lang="en-US" sz="1500" b="1" dirty="0" smtClean="0">
                <a:solidFill>
                  <a:schemeClr val="accent1">
                    <a:lumMod val="50000"/>
                  </a:schemeClr>
                </a:solidFill>
              </a:rPr>
              <a:t>regardless of whether he/she makes an identification, the police will continue to investigate the case</a:t>
            </a:r>
            <a:r>
              <a:rPr lang="en-US" sz="1500" dirty="0" smtClean="0">
                <a:solidFill>
                  <a:schemeClr val="accent1">
                    <a:lumMod val="50000"/>
                  </a:schemeClr>
                </a:solidFill>
              </a:rPr>
              <a:t>.</a:t>
            </a:r>
          </a:p>
          <a:p>
            <a:pPr marL="274320" indent="-274320" fontAlgn="auto">
              <a:spcAft>
                <a:spcPts val="0"/>
              </a:spcAft>
              <a:buFont typeface="Wingdings 2"/>
              <a:buNone/>
              <a:defRPr/>
            </a:pPr>
            <a:r>
              <a:rPr lang="en-US" sz="1500" dirty="0" smtClean="0">
                <a:solidFill>
                  <a:schemeClr val="accent1">
                    <a:lumMod val="50000"/>
                  </a:schemeClr>
                </a:solidFill>
              </a:rPr>
              <a:t>7. Instruct the eyewitness that the procedure requires the investigator to ask the eyewitness to state, </a:t>
            </a:r>
            <a:r>
              <a:rPr lang="en-US" sz="1500" b="1" dirty="0" smtClean="0">
                <a:solidFill>
                  <a:schemeClr val="accent1">
                    <a:lumMod val="50000"/>
                  </a:schemeClr>
                </a:solidFill>
              </a:rPr>
              <a:t>in his/her own words, how certain he/she is of any identification</a:t>
            </a:r>
            <a:r>
              <a:rPr lang="en-US" sz="1500" dirty="0" smtClean="0">
                <a:solidFill>
                  <a:schemeClr val="accent1">
                    <a:lumMod val="50000"/>
                  </a:schemeClr>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solidFill>
                  <a:srgbClr val="7B9899"/>
                </a:solidFill>
              </a:rPr>
              <a:t>The Value of Confidence Statements</a:t>
            </a:r>
          </a:p>
        </p:txBody>
      </p:sp>
      <p:sp>
        <p:nvSpPr>
          <p:cNvPr id="3" name="Content Placeholder 2"/>
          <p:cNvSpPr>
            <a:spLocks noGrp="1"/>
          </p:cNvSpPr>
          <p:nvPr>
            <p:ph sz="quarter" idx="1"/>
          </p:nvPr>
        </p:nvSpPr>
        <p:spPr>
          <a:xfrm>
            <a:off x="228600" y="1600200"/>
            <a:ext cx="8504238" cy="4800600"/>
          </a:xfrm>
        </p:spPr>
        <p:txBody>
          <a:bodyPr>
            <a:normAutofit/>
          </a:bodyPr>
          <a:lstStyle/>
          <a:p>
            <a:pPr marL="274320" indent="-274320" fontAlgn="auto">
              <a:spcAft>
                <a:spcPts val="0"/>
              </a:spcAft>
              <a:buFont typeface="Wingdings 2"/>
              <a:buNone/>
              <a:defRPr/>
            </a:pPr>
            <a:endParaRPr lang="en-US" sz="3600" b="1" i="1" dirty="0" smtClean="0">
              <a:solidFill>
                <a:schemeClr val="accent1">
                  <a:lumMod val="50000"/>
                </a:schemeClr>
              </a:solidFill>
            </a:endParaRPr>
          </a:p>
          <a:p>
            <a:pPr marL="274320" indent="-274320" fontAlgn="auto">
              <a:spcAft>
                <a:spcPts val="0"/>
              </a:spcAft>
              <a:buFont typeface="Wingdings 2"/>
              <a:buNone/>
              <a:defRPr/>
            </a:pPr>
            <a:r>
              <a:rPr lang="en-US" sz="3600" b="1" i="1" dirty="0" smtClean="0">
                <a:solidFill>
                  <a:schemeClr val="accent1">
                    <a:lumMod val="50000"/>
                  </a:schemeClr>
                </a:solidFill>
              </a:rPr>
              <a:t>Studies consistently show that people (i.e. jurors) consider an eyewitness’s confidence level the primary factor in determining the accuracy of his identification.</a:t>
            </a:r>
          </a:p>
          <a:p>
            <a:pPr marL="274320" indent="-274320" fontAlgn="auto">
              <a:spcAft>
                <a:spcPts val="0"/>
              </a:spcAft>
              <a:buFont typeface="Wingdings 2"/>
              <a:buNone/>
              <a:defRPr/>
            </a:pPr>
            <a:endParaRPr lang="en-US" sz="3600" b="1" i="1" dirty="0" smtClean="0">
              <a:solidFill>
                <a:schemeClr val="accent1">
                  <a:lumMod val="50000"/>
                </a:schemeClr>
              </a:solidFill>
            </a:endParaRPr>
          </a:p>
          <a:p>
            <a:pPr marL="274320" indent="-274320" fontAlgn="auto">
              <a:spcAft>
                <a:spcPts val="0"/>
              </a:spcAft>
              <a:buFont typeface="Wingdings 2"/>
              <a:buChar char=""/>
              <a:defRPr/>
            </a:pPr>
            <a:endParaRPr lang="en-US" sz="3600"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01625" y="228600"/>
            <a:ext cx="8534400" cy="762000"/>
          </a:xfrm>
        </p:spPr>
        <p:txBody>
          <a:bodyPr/>
          <a:lstStyle/>
          <a:p>
            <a:r>
              <a:rPr lang="en-US" sz="2800" smtClean="0">
                <a:solidFill>
                  <a:srgbClr val="7B9899"/>
                </a:solidFill>
              </a:rPr>
              <a:t>False Certainty Can Be Created </a:t>
            </a:r>
            <a:br>
              <a:rPr lang="en-US" sz="2800" smtClean="0">
                <a:solidFill>
                  <a:srgbClr val="7B9899"/>
                </a:solidFill>
              </a:rPr>
            </a:br>
            <a:r>
              <a:rPr lang="en-US" sz="2800" smtClean="0">
                <a:solidFill>
                  <a:srgbClr val="7B9899"/>
                </a:solidFill>
              </a:rPr>
              <a:t>(And Can Never Be Undone)</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endParaRPr lang="en-US" b="1" dirty="0" smtClean="0">
              <a:solidFill>
                <a:schemeClr val="accent1">
                  <a:lumMod val="50000"/>
                </a:schemeClr>
              </a:solidFill>
            </a:endParaRPr>
          </a:p>
          <a:p>
            <a:pPr marL="274320" indent="-274320" fontAlgn="auto">
              <a:spcAft>
                <a:spcPts val="0"/>
              </a:spcAft>
              <a:buFont typeface="Wingdings 2"/>
              <a:buNone/>
              <a:defRPr/>
            </a:pPr>
            <a:r>
              <a:rPr lang="en-US" b="1" dirty="0" smtClean="0">
                <a:solidFill>
                  <a:schemeClr val="accent1">
                    <a:lumMod val="50000"/>
                  </a:schemeClr>
                </a:solidFill>
              </a:rPr>
              <a:t>Eyewitnesses can be influenced even </a:t>
            </a:r>
            <a:r>
              <a:rPr lang="en-US" b="1" u="sng" dirty="0" smtClean="0">
                <a:solidFill>
                  <a:schemeClr val="accent1">
                    <a:lumMod val="50000"/>
                  </a:schemeClr>
                </a:solidFill>
              </a:rPr>
              <a:t>after</a:t>
            </a:r>
            <a:r>
              <a:rPr lang="en-US" b="1" dirty="0" smtClean="0">
                <a:solidFill>
                  <a:schemeClr val="accent1">
                    <a:lumMod val="50000"/>
                  </a:schemeClr>
                </a:solidFill>
              </a:rPr>
              <a:t> they have made a choice from the lineup.</a:t>
            </a:r>
          </a:p>
          <a:p>
            <a:pPr marL="274320" indent="-274320" fontAlgn="auto">
              <a:spcAft>
                <a:spcPts val="0"/>
              </a:spcAft>
              <a:buFont typeface="Wingdings 2"/>
              <a:buNone/>
              <a:defRPr/>
            </a:pPr>
            <a:r>
              <a:rPr lang="en-US" b="1" dirty="0" smtClean="0">
                <a:solidFill>
                  <a:schemeClr val="accent1">
                    <a:lumMod val="50000"/>
                  </a:schemeClr>
                </a:solidFill>
              </a:rPr>
              <a:t>	** This is known as ‘confirming feedback’**</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sz="2800" dirty="0" smtClean="0">
                <a:solidFill>
                  <a:schemeClr val="accent1">
                    <a:lumMod val="50000"/>
                  </a:schemeClr>
                </a:solidFill>
              </a:rPr>
              <a:t>Wells, G.L., &amp; Bradfield, A.L. (1998). </a:t>
            </a:r>
            <a:r>
              <a:rPr lang="en-US" sz="2800" dirty="0" smtClean="0"/>
              <a:t>“‘</a:t>
            </a:r>
            <a:r>
              <a:rPr lang="en-US" sz="2800" dirty="0" smtClean="0">
                <a:solidFill>
                  <a:srgbClr val="002060"/>
                </a:solidFill>
              </a:rPr>
              <a:t>Good, You Identified the Suspect</a:t>
            </a:r>
            <a:r>
              <a:rPr lang="en-US" sz="2800" dirty="0" smtClean="0">
                <a:solidFill>
                  <a:schemeClr val="accent1">
                    <a:lumMod val="50000"/>
                  </a:schemeClr>
                </a:solidFill>
              </a:rPr>
              <a:t>’: Feedback to Eyewitnesses Distorts Their Reports of the Witnessing Experience,” </a:t>
            </a:r>
            <a:r>
              <a:rPr lang="en-US" sz="2800" u="sng" dirty="0" smtClean="0">
                <a:solidFill>
                  <a:schemeClr val="accent1">
                    <a:lumMod val="50000"/>
                  </a:schemeClr>
                </a:solidFill>
              </a:rPr>
              <a:t>Journal of Applied Psychology, 83, 360-376.</a:t>
            </a: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solidFill>
                  <a:srgbClr val="7B9899"/>
                </a:solidFill>
              </a:rPr>
              <a:t>After identification, participants were asked:</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lnSpc>
                <a:spcPct val="80000"/>
              </a:lnSpc>
              <a:spcAft>
                <a:spcPts val="0"/>
              </a:spcAft>
              <a:buFont typeface="Wingdings 2"/>
              <a:buChar char=""/>
              <a:defRPr/>
            </a:pPr>
            <a:r>
              <a:rPr lang="en-US" sz="2400" b="1" dirty="0" smtClean="0">
                <a:solidFill>
                  <a:schemeClr val="accent1">
                    <a:lumMod val="50000"/>
                  </a:schemeClr>
                </a:solidFill>
              </a:rPr>
              <a:t>How </a:t>
            </a:r>
            <a:r>
              <a:rPr lang="en-US" sz="2400" b="1" u="sng" dirty="0" smtClean="0">
                <a:solidFill>
                  <a:schemeClr val="accent1">
                    <a:lumMod val="50000"/>
                  </a:schemeClr>
                </a:solidFill>
              </a:rPr>
              <a:t>certain</a:t>
            </a:r>
            <a:r>
              <a:rPr lang="en-US" sz="2400" b="1" dirty="0" smtClean="0">
                <a:solidFill>
                  <a:schemeClr val="accent1">
                    <a:lumMod val="50000"/>
                  </a:schemeClr>
                </a:solidFill>
              </a:rPr>
              <a:t> were you </a:t>
            </a:r>
            <a:r>
              <a:rPr lang="en-US" sz="2400" b="1" u="sng" dirty="0" smtClean="0">
                <a:solidFill>
                  <a:schemeClr val="accent1">
                    <a:lumMod val="50000"/>
                  </a:schemeClr>
                </a:solidFill>
              </a:rPr>
              <a:t>at the time your identification</a:t>
            </a:r>
            <a:r>
              <a:rPr lang="en-US" sz="2400" b="1" dirty="0" smtClean="0">
                <a:solidFill>
                  <a:schemeClr val="accent1">
                    <a:lumMod val="50000"/>
                  </a:schemeClr>
                </a:solidFill>
              </a:rPr>
              <a:t> that you identified the real gunman?</a:t>
            </a:r>
          </a:p>
          <a:p>
            <a:pPr marL="274320" indent="-274320" fontAlgn="auto">
              <a:lnSpc>
                <a:spcPct val="80000"/>
              </a:lnSpc>
              <a:spcAft>
                <a:spcPts val="0"/>
              </a:spcAft>
              <a:buFont typeface="Wingdings 2"/>
              <a:buChar char=""/>
              <a:defRPr/>
            </a:pPr>
            <a:endParaRPr lang="en-US" sz="2400" b="1" dirty="0" smtClean="0">
              <a:solidFill>
                <a:schemeClr val="accent1">
                  <a:lumMod val="50000"/>
                </a:schemeClr>
              </a:solidFill>
            </a:endParaRPr>
          </a:p>
          <a:p>
            <a:pPr marL="274320" indent="-274320" fontAlgn="auto">
              <a:lnSpc>
                <a:spcPct val="80000"/>
              </a:lnSpc>
              <a:spcAft>
                <a:spcPts val="0"/>
              </a:spcAft>
              <a:buFont typeface="Wingdings 2"/>
              <a:buChar char=""/>
              <a:defRPr/>
            </a:pPr>
            <a:r>
              <a:rPr lang="en-US" sz="2400" b="1" dirty="0" smtClean="0">
                <a:solidFill>
                  <a:schemeClr val="accent1">
                    <a:lumMod val="50000"/>
                  </a:schemeClr>
                </a:solidFill>
              </a:rPr>
              <a:t>How good was the </a:t>
            </a:r>
            <a:r>
              <a:rPr lang="en-US" sz="2400" b="1" u="sng" dirty="0" smtClean="0">
                <a:solidFill>
                  <a:schemeClr val="accent1">
                    <a:lumMod val="50000"/>
                  </a:schemeClr>
                </a:solidFill>
              </a:rPr>
              <a:t>view</a:t>
            </a:r>
            <a:r>
              <a:rPr lang="en-US" sz="2400" b="1" dirty="0" smtClean="0">
                <a:solidFill>
                  <a:schemeClr val="accent1">
                    <a:lumMod val="50000"/>
                  </a:schemeClr>
                </a:solidFill>
              </a:rPr>
              <a:t> you had of the gunman?</a:t>
            </a:r>
          </a:p>
          <a:p>
            <a:pPr marL="274320" indent="-274320" fontAlgn="auto">
              <a:lnSpc>
                <a:spcPct val="80000"/>
              </a:lnSpc>
              <a:spcAft>
                <a:spcPts val="0"/>
              </a:spcAft>
              <a:buFont typeface="Wingdings 2"/>
              <a:buNone/>
              <a:defRPr/>
            </a:pPr>
            <a:endParaRPr lang="en-US" sz="2400" b="1" dirty="0" smtClean="0">
              <a:solidFill>
                <a:schemeClr val="accent1">
                  <a:lumMod val="50000"/>
                </a:schemeClr>
              </a:solidFill>
            </a:endParaRPr>
          </a:p>
          <a:p>
            <a:pPr marL="274320" indent="-274320" fontAlgn="auto">
              <a:lnSpc>
                <a:spcPct val="80000"/>
              </a:lnSpc>
              <a:spcAft>
                <a:spcPts val="0"/>
              </a:spcAft>
              <a:buFont typeface="Wingdings 2"/>
              <a:buChar char=""/>
              <a:defRPr/>
            </a:pPr>
            <a:r>
              <a:rPr lang="en-US" sz="2400" b="1" dirty="0" smtClean="0">
                <a:solidFill>
                  <a:schemeClr val="accent1">
                    <a:lumMod val="50000"/>
                  </a:schemeClr>
                </a:solidFill>
              </a:rPr>
              <a:t>How well could you make out details of the gunman’s</a:t>
            </a:r>
            <a:r>
              <a:rPr lang="en-US" sz="2400" b="1" u="sng" dirty="0" smtClean="0">
                <a:solidFill>
                  <a:schemeClr val="accent1">
                    <a:lumMod val="50000"/>
                  </a:schemeClr>
                </a:solidFill>
              </a:rPr>
              <a:t> face?</a:t>
            </a:r>
          </a:p>
          <a:p>
            <a:pPr marL="274320" indent="-274320" fontAlgn="auto">
              <a:lnSpc>
                <a:spcPct val="80000"/>
              </a:lnSpc>
              <a:spcAft>
                <a:spcPts val="0"/>
              </a:spcAft>
              <a:buFont typeface="Wingdings 2"/>
              <a:buChar char=""/>
              <a:defRPr/>
            </a:pPr>
            <a:endParaRPr lang="en-US" sz="2400" b="1" dirty="0" smtClean="0">
              <a:solidFill>
                <a:schemeClr val="accent1">
                  <a:lumMod val="50000"/>
                </a:schemeClr>
              </a:solidFill>
            </a:endParaRPr>
          </a:p>
          <a:p>
            <a:pPr marL="274320" indent="-274320" fontAlgn="auto">
              <a:lnSpc>
                <a:spcPct val="80000"/>
              </a:lnSpc>
              <a:spcAft>
                <a:spcPts val="0"/>
              </a:spcAft>
              <a:buFont typeface="Wingdings 2"/>
              <a:buChar char=""/>
              <a:defRPr/>
            </a:pPr>
            <a:r>
              <a:rPr lang="en-US" sz="2400" b="1" dirty="0" smtClean="0">
                <a:solidFill>
                  <a:schemeClr val="accent1">
                    <a:lumMod val="50000"/>
                  </a:schemeClr>
                </a:solidFill>
              </a:rPr>
              <a:t>How </a:t>
            </a:r>
            <a:r>
              <a:rPr lang="en-US" sz="2400" b="1" u="sng" dirty="0" smtClean="0">
                <a:solidFill>
                  <a:schemeClr val="accent1">
                    <a:lumMod val="50000"/>
                  </a:schemeClr>
                </a:solidFill>
              </a:rPr>
              <a:t>easy </a:t>
            </a:r>
            <a:r>
              <a:rPr lang="en-US" sz="2400" b="1" dirty="0" smtClean="0">
                <a:solidFill>
                  <a:schemeClr val="accent1">
                    <a:lumMod val="50000"/>
                  </a:schemeClr>
                </a:solidFill>
              </a:rPr>
              <a:t>was it for you to identify the gunman?</a:t>
            </a:r>
            <a:endParaRPr lang="en-US" sz="2400" dirty="0" smtClean="0">
              <a:solidFill>
                <a:schemeClr val="accent1">
                  <a:lumMod val="50000"/>
                </a:schemeClr>
              </a:solidFill>
            </a:endParaRPr>
          </a:p>
          <a:p>
            <a:pPr marL="274320" indent="-274320" fontAlgn="auto">
              <a:lnSpc>
                <a:spcPct val="80000"/>
              </a:lnSpc>
              <a:spcAft>
                <a:spcPts val="0"/>
              </a:spcAft>
              <a:buFont typeface="Wingdings 2"/>
              <a:buChar char=""/>
              <a:defRPr/>
            </a:pPr>
            <a:endParaRPr lang="en-US" sz="2400" b="1" dirty="0" smtClean="0">
              <a:solidFill>
                <a:schemeClr val="accent1">
                  <a:lumMod val="50000"/>
                </a:schemeClr>
              </a:solidFill>
            </a:endParaRPr>
          </a:p>
          <a:p>
            <a:pPr marL="274320" indent="-274320" fontAlgn="auto">
              <a:lnSpc>
                <a:spcPct val="80000"/>
              </a:lnSpc>
              <a:spcAft>
                <a:spcPts val="0"/>
              </a:spcAft>
              <a:buFont typeface="Wingdings 2"/>
              <a:buChar char=""/>
              <a:defRPr/>
            </a:pPr>
            <a:r>
              <a:rPr lang="en-US" sz="2400" b="1" dirty="0" smtClean="0">
                <a:solidFill>
                  <a:schemeClr val="accent1">
                    <a:lumMod val="50000"/>
                  </a:schemeClr>
                </a:solidFill>
              </a:rPr>
              <a:t>How good of a </a:t>
            </a:r>
            <a:r>
              <a:rPr lang="en-US" sz="2400" b="1" u="sng" dirty="0" smtClean="0">
                <a:solidFill>
                  <a:schemeClr val="accent1">
                    <a:lumMod val="50000"/>
                  </a:schemeClr>
                </a:solidFill>
              </a:rPr>
              <a:t>basis</a:t>
            </a:r>
            <a:r>
              <a:rPr lang="en-US" sz="2400" b="1" dirty="0" smtClean="0">
                <a:solidFill>
                  <a:schemeClr val="accent1">
                    <a:lumMod val="50000"/>
                  </a:schemeClr>
                </a:solidFill>
              </a:rPr>
              <a:t> did you think you had for 		making an 	identification?</a:t>
            </a:r>
            <a:endParaRPr lang="en-US" sz="2000" dirty="0" smtClean="0">
              <a:solidFill>
                <a:schemeClr val="accent1">
                  <a:lumMod val="50000"/>
                </a:schemeClr>
              </a:solidFill>
            </a:endParaRPr>
          </a:p>
          <a:p>
            <a:pPr marL="274320" indent="-274320" fontAlgn="auto">
              <a:spcAft>
                <a:spcPts val="0"/>
              </a:spcAft>
              <a:buFont typeface="Wingdings 2"/>
              <a:buChar char=""/>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smtClean="0">
                <a:solidFill>
                  <a:srgbClr val="7B9899"/>
                </a:solidFill>
              </a:rPr>
              <a:t>The Power of Confirming Feedback</a:t>
            </a:r>
          </a:p>
        </p:txBody>
      </p:sp>
      <p:graphicFrame>
        <p:nvGraphicFramePr>
          <p:cNvPr id="752642" name="Object 2"/>
          <p:cNvGraphicFramePr>
            <a:graphicFrameLocks noChangeAspect="1"/>
          </p:cNvGraphicFramePr>
          <p:nvPr>
            <p:ph sz="quarter" idx="1"/>
          </p:nvPr>
        </p:nvGraphicFramePr>
        <p:xfrm>
          <a:off x="1528763" y="1689100"/>
          <a:ext cx="6048375" cy="4248150"/>
        </p:xfrm>
        <a:graphic>
          <a:graphicData uri="http://schemas.openxmlformats.org/presentationml/2006/ole">
            <p:oleObj spid="_x0000_s26626" name="Chart" r:id="rId3" imgW="6048451" imgH="4248302" progId="MSGraph.Chart.8">
              <p:embed followColorScheme="full"/>
            </p:oleObj>
          </a:graphicData>
        </a:graphic>
      </p:graphicFrame>
      <p:sp>
        <p:nvSpPr>
          <p:cNvPr id="26628" name="Rectangle 4"/>
          <p:cNvSpPr>
            <a:spLocks noChangeArrowheads="1"/>
          </p:cNvSpPr>
          <p:nvPr/>
        </p:nvSpPr>
        <p:spPr bwMode="auto">
          <a:xfrm rot="10800000" flipV="1">
            <a:off x="228600" y="5945188"/>
            <a:ext cx="8686800" cy="7858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Georgia" pitchFamily="18" charset="0"/>
                <a:cs typeface="Arial" charset="0"/>
              </a:rPr>
              <a:t>Difference between ‘control’ and ‘confirming feedback’ = </a:t>
            </a:r>
          </a:p>
          <a:p>
            <a:pPr>
              <a:spcBef>
                <a:spcPct val="50000"/>
              </a:spcBef>
            </a:pPr>
            <a:r>
              <a:rPr lang="en-US">
                <a:solidFill>
                  <a:srgbClr val="FF0000"/>
                </a:solidFill>
                <a:latin typeface="Georgia" pitchFamily="18" charset="0"/>
                <a:cs typeface="Arial" charset="0"/>
              </a:rPr>
              <a:t>Manufactured false confidence</a:t>
            </a:r>
          </a:p>
        </p:txBody>
      </p:sp>
      <p:sp>
        <p:nvSpPr>
          <p:cNvPr id="26629" name="Rectangle 5"/>
          <p:cNvSpPr>
            <a:spLocks noChangeArrowheads="1"/>
          </p:cNvSpPr>
          <p:nvPr/>
        </p:nvSpPr>
        <p:spPr bwMode="auto">
          <a:xfrm flipH="1">
            <a:off x="228600" y="3244850"/>
            <a:ext cx="1219200" cy="830263"/>
          </a:xfrm>
          <a:prstGeom prst="rect">
            <a:avLst/>
          </a:prstGeom>
          <a:noFill/>
          <a:ln w="9525">
            <a:noFill/>
            <a:miter lim="800000"/>
            <a:headEnd/>
            <a:tailEnd/>
          </a:ln>
        </p:spPr>
        <p:txBody>
          <a:bodyPr>
            <a:spAutoFit/>
          </a:bodyPr>
          <a:lstStyle/>
          <a:p>
            <a:pPr>
              <a:spcBef>
                <a:spcPct val="50000"/>
              </a:spcBef>
            </a:pPr>
            <a:r>
              <a:rPr lang="en-US" sz="1600">
                <a:latin typeface="Georgia" pitchFamily="18" charset="0"/>
                <a:cs typeface="Arial" charset="0"/>
              </a:rPr>
              <a:t>Percentage at high extreme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2642">
                                            <p:oleChartEl type="gridLegend"/>
                                          </p:spTgt>
                                        </p:tgtEl>
                                        <p:attrNameLst>
                                          <p:attrName>style.visibility</p:attrName>
                                        </p:attrNameLst>
                                      </p:cBhvr>
                                      <p:to>
                                        <p:strVal val="visible"/>
                                      </p:to>
                                    </p:set>
                                    <p:animEffect transition="in" filter="wipe(down)">
                                      <p:cBhvr>
                                        <p:cTn id="7" dur="3000"/>
                                        <p:tgtEl>
                                          <p:spTgt spid="752642">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2642">
                                            <p:oleChartEl type="series" lvl="1"/>
                                          </p:spTgt>
                                        </p:tgtEl>
                                        <p:attrNameLst>
                                          <p:attrName>style.visibility</p:attrName>
                                        </p:attrNameLst>
                                      </p:cBhvr>
                                      <p:to>
                                        <p:strVal val="visible"/>
                                      </p:to>
                                    </p:set>
                                    <p:animEffect transition="in" filter="wipe(down)">
                                      <p:cBhvr>
                                        <p:cTn id="12" dur="3000"/>
                                        <p:tgtEl>
                                          <p:spTgt spid="752642">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2642">
                                            <p:oleChartEl type="series" lvl="2"/>
                                          </p:spTgt>
                                        </p:tgtEl>
                                        <p:attrNameLst>
                                          <p:attrName>style.visibility</p:attrName>
                                        </p:attrNameLst>
                                      </p:cBhvr>
                                      <p:to>
                                        <p:strVal val="visible"/>
                                      </p:to>
                                    </p:set>
                                    <p:animEffect transition="in" filter="wipe(down)">
                                      <p:cBhvr>
                                        <p:cTn id="17" dur="3000"/>
                                        <p:tgtEl>
                                          <p:spTgt spid="752642">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52642" grpId="0" bld="series"/>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solidFill>
                  <a:srgbClr val="7B9899"/>
                </a:solidFill>
              </a:rPr>
              <a:t>Post-Identification Feedback Articles</a:t>
            </a:r>
          </a:p>
        </p:txBody>
      </p:sp>
      <p:sp>
        <p:nvSpPr>
          <p:cNvPr id="3" name="Content Placeholder 2"/>
          <p:cNvSpPr>
            <a:spLocks noGrp="1"/>
          </p:cNvSpPr>
          <p:nvPr>
            <p:ph sz="quarter" idx="1"/>
          </p:nvPr>
        </p:nvSpPr>
        <p:spPr>
          <a:xfrm>
            <a:off x="304800" y="1524000"/>
            <a:ext cx="8504238" cy="4572000"/>
          </a:xfrm>
        </p:spPr>
        <p:txBody>
          <a:bodyPr>
            <a:noAutofit/>
          </a:bodyPr>
          <a:lstStyle/>
          <a:p>
            <a:pPr marL="342900" indent="-342900" fontAlgn="auto">
              <a:spcAft>
                <a:spcPts val="0"/>
              </a:spcAft>
              <a:buFont typeface="Wingdings 2"/>
              <a:buNone/>
              <a:defRPr/>
            </a:pPr>
            <a:r>
              <a:rPr lang="en-US" sz="1100" dirty="0" smtClean="0"/>
              <a:t>Bradfield, A. L., Wells, G.L, &amp; Olson, E.A. (2002). The damaging effect of confirming feedback on the relation between 	eyewitness certainty and identification accuracy. </a:t>
            </a:r>
            <a:r>
              <a:rPr lang="en-US" sz="1100" i="1" dirty="0" smtClean="0"/>
              <a:t>Journal of Applied Psychology, 87,</a:t>
            </a:r>
            <a:r>
              <a:rPr lang="en-US" sz="1100" dirty="0" smtClean="0"/>
              <a:t> 112-120.</a:t>
            </a:r>
          </a:p>
          <a:p>
            <a:pPr marL="274320" indent="-731520" fontAlgn="auto">
              <a:spcBef>
                <a:spcPts val="0"/>
              </a:spcBef>
              <a:spcAft>
                <a:spcPts val="0"/>
              </a:spcAft>
              <a:buFont typeface="Wingdings 2"/>
              <a:buNone/>
              <a:defRPr/>
            </a:pPr>
            <a:r>
              <a:rPr lang="en-US" sz="1100" dirty="0" smtClean="0"/>
              <a:t> Douglass, A. B., &amp; Steblay, N. (2006).  Memory distortion in eyewitnesses: A meta-analysis of the post-identification 	feedback effect.  </a:t>
            </a:r>
            <a:r>
              <a:rPr lang="en-US" sz="1100" i="1" dirty="0" smtClean="0"/>
              <a:t>Applied Cognitive Psychology, 20</a:t>
            </a:r>
            <a:r>
              <a:rPr lang="en-US" sz="1100" dirty="0" smtClean="0"/>
              <a:t>, 859-869. </a:t>
            </a:r>
          </a:p>
          <a:p>
            <a:pPr marL="274320" indent="-731520" fontAlgn="auto">
              <a:spcBef>
                <a:spcPts val="0"/>
              </a:spcBef>
              <a:spcAft>
                <a:spcPts val="0"/>
              </a:spcAft>
              <a:buFont typeface="Wingdings 2"/>
              <a:buNone/>
              <a:defRPr/>
            </a:pPr>
            <a:r>
              <a:rPr lang="en-US" sz="1100" dirty="0" smtClean="0"/>
              <a:t> Dixon, S., &amp; </a:t>
            </a:r>
            <a:r>
              <a:rPr lang="en-US" sz="1100" dirty="0" err="1" smtClean="0"/>
              <a:t>Memon</a:t>
            </a:r>
            <a:r>
              <a:rPr lang="en-US" sz="1100" dirty="0" smtClean="0"/>
              <a:t>, A. (2005). The effect of post-identification feedback on the recall of crime and perpetrator details. </a:t>
            </a:r>
            <a:r>
              <a:rPr lang="en-US" sz="1100" i="1" dirty="0" smtClean="0"/>
              <a:t>Applied Cognitive Psychology, 19</a:t>
            </a:r>
            <a:r>
              <a:rPr lang="en-US" sz="1100" dirty="0" smtClean="0"/>
              <a:t>, 935-951.</a:t>
            </a:r>
          </a:p>
          <a:p>
            <a:pPr marL="274320" indent="-731520" fontAlgn="auto">
              <a:spcBef>
                <a:spcPts val="0"/>
              </a:spcBef>
              <a:spcAft>
                <a:spcPts val="0"/>
              </a:spcAft>
              <a:buFont typeface="Wingdings 2"/>
              <a:buNone/>
              <a:defRPr/>
            </a:pPr>
            <a:r>
              <a:rPr lang="en-US" sz="1100" dirty="0" smtClean="0"/>
              <a:t> </a:t>
            </a:r>
            <a:r>
              <a:rPr lang="en-US" sz="1100" dirty="0" err="1" smtClean="0"/>
              <a:t>Hafstad</a:t>
            </a:r>
            <a:r>
              <a:rPr lang="en-US" sz="1100" dirty="0" smtClean="0"/>
              <a:t>, G. S., </a:t>
            </a:r>
            <a:r>
              <a:rPr lang="en-US" sz="1100" dirty="0" err="1" smtClean="0"/>
              <a:t>Memon</a:t>
            </a:r>
            <a:r>
              <a:rPr lang="en-US" sz="1100" dirty="0" smtClean="0"/>
              <a:t>, A., &amp; </a:t>
            </a:r>
            <a:r>
              <a:rPr lang="en-US" sz="1100" dirty="0" err="1" smtClean="0"/>
              <a:t>Logie</a:t>
            </a:r>
            <a:r>
              <a:rPr lang="en-US" sz="1100" dirty="0" smtClean="0"/>
              <a:t>, R. (2004). Post-identification feedback, confidence and recollections of witnessing conditions in child witnesses. </a:t>
            </a:r>
            <a:r>
              <a:rPr lang="en-US" sz="1100" i="1" dirty="0" smtClean="0"/>
              <a:t>Applied Cognitive Psychology, 18</a:t>
            </a:r>
            <a:r>
              <a:rPr lang="en-US" sz="1100" dirty="0" smtClean="0"/>
              <a:t>, 901-912.</a:t>
            </a:r>
          </a:p>
          <a:p>
            <a:pPr marL="274320" indent="-731520" fontAlgn="auto">
              <a:spcBef>
                <a:spcPts val="0"/>
              </a:spcBef>
              <a:spcAft>
                <a:spcPts val="0"/>
              </a:spcAft>
              <a:buFont typeface="Wingdings 2"/>
              <a:buNone/>
              <a:defRPr/>
            </a:pPr>
            <a:r>
              <a:rPr lang="en-US" sz="1100" dirty="0" err="1" smtClean="0"/>
              <a:t>Neuscahtz</a:t>
            </a:r>
            <a:r>
              <a:rPr lang="en-US" sz="1100" dirty="0" smtClean="0"/>
              <a:t>, J. S., Lawson, D. S., Fairless, A. H., Powers, R. A., </a:t>
            </a:r>
            <a:r>
              <a:rPr lang="en-US" sz="1100" dirty="0" err="1" smtClean="0"/>
              <a:t>Neuscahtz</a:t>
            </a:r>
            <a:r>
              <a:rPr lang="en-US" sz="1100" dirty="0" smtClean="0"/>
              <a:t>, J. S., </a:t>
            </a:r>
            <a:r>
              <a:rPr lang="en-US" sz="1100" dirty="0" err="1" smtClean="0"/>
              <a:t>Goodsell</a:t>
            </a:r>
            <a:r>
              <a:rPr lang="en-US" sz="1100" dirty="0" smtClean="0"/>
              <a:t>, C. A., &amp; </a:t>
            </a:r>
            <a:r>
              <a:rPr lang="en-US" sz="1100" dirty="0" err="1" smtClean="0"/>
              <a:t>Toglia</a:t>
            </a:r>
            <a:r>
              <a:rPr lang="en-US" sz="1100" dirty="0" smtClean="0"/>
              <a:t>, M. P. (2007). The mitigating effects of suspicion on post-identification feedback and on retrospective eyewitness memory. </a:t>
            </a:r>
            <a:r>
              <a:rPr lang="en-US" sz="1100" i="1" dirty="0" smtClean="0"/>
              <a:t>Law 	and Human Behavior, 31</a:t>
            </a:r>
            <a:r>
              <a:rPr lang="en-US" sz="1100" dirty="0" smtClean="0"/>
              <a:t>, 231-247. </a:t>
            </a:r>
          </a:p>
          <a:p>
            <a:pPr marL="274320" indent="-731520" fontAlgn="auto">
              <a:spcBef>
                <a:spcPts val="0"/>
              </a:spcBef>
              <a:spcAft>
                <a:spcPts val="0"/>
              </a:spcAft>
              <a:buFont typeface="Wingdings 2"/>
              <a:buNone/>
              <a:defRPr/>
            </a:pPr>
            <a:r>
              <a:rPr lang="en-US" sz="1100" dirty="0" smtClean="0"/>
              <a:t> </a:t>
            </a:r>
            <a:r>
              <a:rPr lang="en-US" sz="1100" dirty="0" err="1" smtClean="0"/>
              <a:t>Neuschatz</a:t>
            </a:r>
            <a:r>
              <a:rPr lang="en-US" sz="1100" dirty="0" smtClean="0"/>
              <a:t>, J. S., Preston, E. L., Burkett, A. D., </a:t>
            </a:r>
            <a:r>
              <a:rPr lang="en-US" sz="1100" dirty="0" err="1" smtClean="0"/>
              <a:t>Toglia</a:t>
            </a:r>
            <a:r>
              <a:rPr lang="en-US" sz="1100" dirty="0" smtClean="0"/>
              <a:t>, M. R., </a:t>
            </a:r>
            <a:r>
              <a:rPr lang="en-US" sz="1100" dirty="0" err="1" smtClean="0"/>
              <a:t>Lampinen</a:t>
            </a:r>
            <a:r>
              <a:rPr lang="en-US" sz="1100" dirty="0" smtClean="0"/>
              <a:t>, J. M., </a:t>
            </a:r>
            <a:r>
              <a:rPr lang="en-US" sz="1100" dirty="0" err="1" smtClean="0"/>
              <a:t>Neuschatz</a:t>
            </a:r>
            <a:r>
              <a:rPr lang="en-US" sz="1100" dirty="0" smtClean="0"/>
              <a:t>, J. S., Fairless, A. H., Lawson, D. S., Powers, R. A., &amp; </a:t>
            </a:r>
            <a:r>
              <a:rPr lang="en-US" sz="1100" dirty="0" err="1" smtClean="0"/>
              <a:t>Goodsell</a:t>
            </a:r>
            <a:r>
              <a:rPr lang="en-US" sz="1100" dirty="0" smtClean="0"/>
              <a:t>, C. A. (2005). The effects of post-identification feedback and age on retrospective eyewitness memory. </a:t>
            </a:r>
            <a:r>
              <a:rPr lang="en-US" sz="1100" i="1" dirty="0" smtClean="0"/>
              <a:t>Applied Cognitive Psychology, 19</a:t>
            </a:r>
            <a:r>
              <a:rPr lang="en-US" sz="1100" dirty="0" smtClean="0"/>
              <a:t>, 435-453.</a:t>
            </a:r>
          </a:p>
          <a:p>
            <a:pPr marL="274320" indent="-731520" fontAlgn="auto">
              <a:spcBef>
                <a:spcPts val="0"/>
              </a:spcBef>
              <a:spcAft>
                <a:spcPts val="0"/>
              </a:spcAft>
              <a:buFont typeface="Wingdings 2"/>
              <a:buNone/>
              <a:defRPr/>
            </a:pPr>
            <a:r>
              <a:rPr lang="en-US" sz="1100" dirty="0" err="1" smtClean="0"/>
              <a:t>Semmler</a:t>
            </a:r>
            <a:r>
              <a:rPr lang="en-US" sz="1100" dirty="0" smtClean="0"/>
              <a:t>, C., &amp; Brewer, N. (2006). Post-identification feedback effects on face recognition confidence: Evidence for </a:t>
            </a:r>
            <a:r>
              <a:rPr lang="en-US" sz="1100" dirty="0" err="1" smtClean="0"/>
              <a:t>metacognitive</a:t>
            </a:r>
            <a:r>
              <a:rPr lang="en-US" sz="1100" dirty="0" smtClean="0"/>
              <a:t> influences. </a:t>
            </a:r>
            <a:r>
              <a:rPr lang="en-US" sz="1100" i="1" dirty="0" smtClean="0"/>
              <a:t>Applied Cognitive Psychology, 20</a:t>
            </a:r>
            <a:r>
              <a:rPr lang="en-US" sz="1100" dirty="0" smtClean="0"/>
              <a:t>, 895-916.</a:t>
            </a:r>
          </a:p>
          <a:p>
            <a:pPr marL="274320" indent="-731520" fontAlgn="auto">
              <a:spcBef>
                <a:spcPts val="0"/>
              </a:spcBef>
              <a:spcAft>
                <a:spcPts val="0"/>
              </a:spcAft>
              <a:buFont typeface="Wingdings 2"/>
              <a:buNone/>
              <a:defRPr/>
            </a:pPr>
            <a:r>
              <a:rPr lang="en-US" sz="1100" dirty="0" err="1" smtClean="0"/>
              <a:t>Semmler</a:t>
            </a:r>
            <a:r>
              <a:rPr lang="en-US" sz="1100" dirty="0" smtClean="0"/>
              <a:t>, C., Brewer, N., &amp; Wells, G. L. (2004). Effects of </a:t>
            </a:r>
            <a:r>
              <a:rPr lang="en-US" sz="1100" dirty="0" err="1" smtClean="0"/>
              <a:t>postidentification</a:t>
            </a:r>
            <a:r>
              <a:rPr lang="en-US" sz="1100" dirty="0" smtClean="0"/>
              <a:t> feedback on eyewitness identification and </a:t>
            </a:r>
            <a:r>
              <a:rPr lang="en-US" sz="1100" dirty="0" err="1" smtClean="0"/>
              <a:t>nonidentification</a:t>
            </a:r>
            <a:r>
              <a:rPr lang="en-US" sz="1100" dirty="0" smtClean="0"/>
              <a:t>. </a:t>
            </a:r>
            <a:r>
              <a:rPr lang="en-US" sz="1100" i="1" dirty="0" smtClean="0"/>
              <a:t>Journal of Applied Psychology, 89</a:t>
            </a:r>
            <a:r>
              <a:rPr lang="en-US" sz="1100" dirty="0" smtClean="0"/>
              <a:t>, 334-346. </a:t>
            </a:r>
          </a:p>
          <a:p>
            <a:pPr marL="274320" indent="-731520" fontAlgn="auto">
              <a:spcBef>
                <a:spcPts val="0"/>
              </a:spcBef>
              <a:spcAft>
                <a:spcPts val="0"/>
              </a:spcAft>
              <a:buFont typeface="Wingdings 2"/>
              <a:buNone/>
              <a:defRPr/>
            </a:pPr>
            <a:r>
              <a:rPr lang="en-US" sz="1100" dirty="0" err="1" smtClean="0"/>
              <a:t>Skagerberg</a:t>
            </a:r>
            <a:r>
              <a:rPr lang="en-US" sz="1100" dirty="0" smtClean="0"/>
              <a:t>, E. M. (2007). Co-witness feedback in lineups. </a:t>
            </a:r>
            <a:r>
              <a:rPr lang="en-US" sz="1100" i="1" dirty="0" smtClean="0"/>
              <a:t>Applied Cognitive Psychology, 21</a:t>
            </a:r>
            <a:r>
              <a:rPr lang="en-US" sz="1100" dirty="0" smtClean="0"/>
              <a:t>, 489-497. </a:t>
            </a:r>
          </a:p>
          <a:p>
            <a:pPr marL="274320" indent="-731520" fontAlgn="auto">
              <a:spcBef>
                <a:spcPts val="0"/>
              </a:spcBef>
              <a:spcAft>
                <a:spcPts val="0"/>
              </a:spcAft>
              <a:buFont typeface="Wingdings 2"/>
              <a:buNone/>
              <a:defRPr/>
            </a:pPr>
            <a:r>
              <a:rPr lang="en-US" sz="1100" dirty="0" smtClean="0"/>
              <a:t>Smith, S.M., Lindsay, R.C.L., &amp; </a:t>
            </a:r>
            <a:r>
              <a:rPr lang="en-US" sz="1100" dirty="0" err="1" smtClean="0"/>
              <a:t>Pryke</a:t>
            </a:r>
            <a:r>
              <a:rPr lang="en-US" sz="1100" dirty="0" smtClean="0"/>
              <a:t>, S. (2000). </a:t>
            </a:r>
            <a:r>
              <a:rPr lang="en-US" sz="1100" dirty="0" err="1" smtClean="0"/>
              <a:t>Postdictors</a:t>
            </a:r>
            <a:r>
              <a:rPr lang="en-US" sz="1100" dirty="0" smtClean="0"/>
              <a:t> of eyewitness errors: Can false identification be diagnosed? Journal of Applied Psychology, 85, 542-550.</a:t>
            </a:r>
          </a:p>
          <a:p>
            <a:pPr marL="274320" indent="-731520" fontAlgn="auto">
              <a:spcBef>
                <a:spcPts val="0"/>
              </a:spcBef>
              <a:spcAft>
                <a:spcPts val="0"/>
              </a:spcAft>
              <a:buFont typeface="Wingdings 2"/>
              <a:buNone/>
              <a:defRPr/>
            </a:pPr>
            <a:r>
              <a:rPr lang="en-US" sz="1100" dirty="0" smtClean="0"/>
              <a:t>Wells, G.L., &amp; Bradfield, A.L. (1998). “Good, you identified the suspect:” Feedback to eyewitnesses distorts their reports of the witnessing experience. </a:t>
            </a:r>
            <a:r>
              <a:rPr lang="en-US" sz="1100" i="1" dirty="0" smtClean="0"/>
              <a:t>Journal of Applied Psychology, 83</a:t>
            </a:r>
            <a:r>
              <a:rPr lang="en-US" sz="1100" dirty="0" smtClean="0"/>
              <a:t>, 360-376.</a:t>
            </a:r>
          </a:p>
          <a:p>
            <a:pPr marL="274320" indent="-731520" fontAlgn="auto">
              <a:spcBef>
                <a:spcPts val="0"/>
              </a:spcBef>
              <a:spcAft>
                <a:spcPts val="0"/>
              </a:spcAft>
              <a:buFont typeface="Wingdings 2"/>
              <a:buNone/>
              <a:defRPr/>
            </a:pPr>
            <a:r>
              <a:rPr lang="en-US" sz="1100" dirty="0" smtClean="0"/>
              <a:t>Wells, G.L., &amp; Bradfield, A.L. (1999). Distortions in eyewitnesses' recollections: Can the </a:t>
            </a:r>
            <a:r>
              <a:rPr lang="en-US" sz="1100" dirty="0" err="1" smtClean="0"/>
              <a:t>postidentification</a:t>
            </a:r>
            <a:r>
              <a:rPr lang="en-US" sz="1100" dirty="0" smtClean="0"/>
              <a:t> feedback effect be moderated? </a:t>
            </a:r>
            <a:r>
              <a:rPr lang="en-US" sz="1100" i="1" dirty="0" smtClean="0"/>
              <a:t>Psychological Science, 10</a:t>
            </a:r>
            <a:r>
              <a:rPr lang="en-US" sz="1100" dirty="0" smtClean="0"/>
              <a:t>, 138-144.</a:t>
            </a:r>
          </a:p>
          <a:p>
            <a:pPr marL="274320" indent="-731520" fontAlgn="auto">
              <a:spcBef>
                <a:spcPts val="0"/>
              </a:spcBef>
              <a:spcAft>
                <a:spcPts val="0"/>
              </a:spcAft>
              <a:buFont typeface="Wingdings 2"/>
              <a:buNone/>
              <a:defRPr/>
            </a:pPr>
            <a:r>
              <a:rPr lang="en-US" sz="1100" dirty="0" smtClean="0"/>
              <a:t>Wells, G. L., Olson, E., &amp; </a:t>
            </a:r>
            <a:r>
              <a:rPr lang="en-US" sz="1100" dirty="0" err="1" smtClean="0"/>
              <a:t>Charman</a:t>
            </a:r>
            <a:r>
              <a:rPr lang="en-US" sz="1100" dirty="0" smtClean="0"/>
              <a:t>, S. (2003). Distorted retrospective eyewitness reports as functions of feedback and 	delay. </a:t>
            </a:r>
            <a:r>
              <a:rPr lang="en-US" sz="1100" i="1" dirty="0" smtClean="0"/>
              <a:t>Journal of Experimental Psychology: Applied, 9</a:t>
            </a:r>
            <a:r>
              <a:rPr lang="en-US" sz="1100" dirty="0" smtClean="0"/>
              <a:t>, 42-52.</a:t>
            </a:r>
          </a:p>
          <a:p>
            <a:pPr marL="274320" indent="-731520" fontAlgn="auto">
              <a:spcBef>
                <a:spcPts val="0"/>
              </a:spcBef>
              <a:spcAft>
                <a:spcPts val="0"/>
              </a:spcAft>
              <a:buFont typeface="Wingdings 2"/>
              <a:buNone/>
              <a:defRPr/>
            </a:pPr>
            <a:r>
              <a:rPr lang="en-US" sz="1100" dirty="0" smtClean="0"/>
              <a:t>Wright, D. B. &amp; </a:t>
            </a:r>
            <a:r>
              <a:rPr lang="en-US" sz="1100" dirty="0" err="1" smtClean="0"/>
              <a:t>Skagerberg</a:t>
            </a:r>
            <a:r>
              <a:rPr lang="en-US" sz="1100" dirty="0" smtClean="0"/>
              <a:t>, E. M. (2007). Post-identification feedback affects real eyewitnesses. </a:t>
            </a:r>
            <a:r>
              <a:rPr lang="en-US" sz="1100" i="1" dirty="0" smtClean="0"/>
              <a:t>Psychological Science,</a:t>
            </a:r>
            <a:r>
              <a:rPr lang="en-US" sz="1100" dirty="0" smtClean="0"/>
              <a:t> </a:t>
            </a:r>
            <a:r>
              <a:rPr lang="en-US" sz="1100" i="1" dirty="0" smtClean="0"/>
              <a:t>18</a:t>
            </a:r>
            <a:r>
              <a:rPr lang="en-US" sz="1100" dirty="0" smtClean="0"/>
              <a:t>, 172-178.</a:t>
            </a:r>
          </a:p>
          <a:p>
            <a:pPr marL="342900" indent="-342900" fontAlgn="auto">
              <a:spcAft>
                <a:spcPts val="0"/>
              </a:spcAft>
              <a:buFont typeface="Wingdings 2"/>
              <a:buChar char=""/>
              <a:defRPr/>
            </a:pPr>
            <a:endParaRPr lang="en-US" sz="1100" b="1" dirty="0" smtClean="0"/>
          </a:p>
          <a:p>
            <a:pPr marL="274320" indent="-274320" fontAlgn="auto">
              <a:spcAft>
                <a:spcPts val="0"/>
              </a:spcAft>
              <a:buFont typeface="Wingdings 2"/>
              <a:buChar char=""/>
              <a:defRPr/>
            </a:pP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dirty="0" smtClean="0">
                <a:solidFill>
                  <a:schemeClr val="accent1">
                    <a:lumMod val="50000"/>
                  </a:schemeClr>
                </a:solidFill>
              </a:rPr>
              <a:t>Founded at Benjamin N. Cardozo School of Law at Yeshiva University in 1992</a:t>
            </a:r>
          </a:p>
          <a:p>
            <a:pPr marL="274320" indent="-274320" fontAlgn="auto">
              <a:spcAft>
                <a:spcPts val="0"/>
              </a:spcAft>
              <a:buFont typeface="Wingdings 2"/>
              <a:buChar char=""/>
              <a:defRPr/>
            </a:pPr>
            <a:endParaRPr lang="en-US" dirty="0" smtClean="0">
              <a:solidFill>
                <a:schemeClr val="accent1">
                  <a:lumMod val="50000"/>
                </a:schemeClr>
              </a:solidFill>
            </a:endParaRPr>
          </a:p>
          <a:p>
            <a:pPr marL="274320" indent="-274320" fontAlgn="auto">
              <a:spcAft>
                <a:spcPts val="0"/>
              </a:spcAft>
              <a:buFont typeface="Wingdings 2"/>
              <a:buChar char=""/>
              <a:defRPr/>
            </a:pPr>
            <a:r>
              <a:rPr lang="en-US" dirty="0" smtClean="0">
                <a:solidFill>
                  <a:schemeClr val="accent1">
                    <a:lumMod val="50000"/>
                  </a:schemeClr>
                </a:solidFill>
              </a:rPr>
              <a:t>Became an independent nonprofit organization (still closely affiliated with Cardozo) in 2004. </a:t>
            </a:r>
          </a:p>
          <a:p>
            <a:pPr marL="274320" indent="-274320" fontAlgn="auto">
              <a:spcAft>
                <a:spcPts val="0"/>
              </a:spcAft>
              <a:buFont typeface="Wingdings 2"/>
              <a:buChar char=""/>
              <a:defRPr/>
            </a:pPr>
            <a:endParaRPr lang="en-US" dirty="0" smtClean="0">
              <a:solidFill>
                <a:schemeClr val="accent1">
                  <a:lumMod val="50000"/>
                </a:schemeClr>
              </a:solidFill>
            </a:endParaRPr>
          </a:p>
          <a:p>
            <a:pPr marL="274320" indent="-274320" fontAlgn="auto">
              <a:spcAft>
                <a:spcPts val="0"/>
              </a:spcAft>
              <a:buFont typeface="Wingdings 2"/>
              <a:buChar char=""/>
              <a:defRPr/>
            </a:pPr>
            <a:r>
              <a:rPr lang="en-US" dirty="0" smtClean="0">
                <a:solidFill>
                  <a:schemeClr val="accent1">
                    <a:lumMod val="50000"/>
                  </a:schemeClr>
                </a:solidFill>
              </a:rPr>
              <a:t>Since the organization’s founding, more than 250 people have been exonerated through DNA testing in the United States, including 17 who had been sentenced to death.</a:t>
            </a:r>
            <a:endParaRPr lang="en-US" dirty="0">
              <a:solidFill>
                <a:schemeClr val="accent1">
                  <a:lumMod val="50000"/>
                </a:schemeClr>
              </a:solidFill>
            </a:endParaRPr>
          </a:p>
        </p:txBody>
      </p:sp>
      <p:pic>
        <p:nvPicPr>
          <p:cNvPr id="15363" name="Picture 3" descr="IP_Logo_Horiz"/>
          <p:cNvPicPr>
            <a:picLocks noChangeAspect="1" noChangeArrowheads="1"/>
          </p:cNvPicPr>
          <p:nvPr/>
        </p:nvPicPr>
        <p:blipFill>
          <a:blip r:embed="rId2">
            <a:lum contrast="-40000"/>
          </a:blip>
          <a:srcRect/>
          <a:stretch>
            <a:fillRect/>
          </a:stretch>
        </p:blipFill>
        <p:spPr bwMode="auto">
          <a:xfrm>
            <a:off x="1905000" y="228600"/>
            <a:ext cx="5257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7B9899"/>
                </a:solidFill>
              </a:rPr>
              <a:t>Eyewitness Confidence</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Tx/>
              <a:buNone/>
              <a:defRPr/>
            </a:pPr>
            <a:endParaRPr lang="en-US" sz="2400" dirty="0" smtClean="0"/>
          </a:p>
          <a:p>
            <a:pPr marL="274320" indent="-274320" fontAlgn="auto">
              <a:spcAft>
                <a:spcPts val="0"/>
              </a:spcAft>
              <a:buFontTx/>
              <a:buNone/>
              <a:defRPr/>
            </a:pPr>
            <a:r>
              <a:rPr lang="en-US" sz="2800" dirty="0" smtClean="0">
                <a:solidFill>
                  <a:schemeClr val="accent1">
                    <a:lumMod val="50000"/>
                  </a:schemeClr>
                </a:solidFill>
              </a:rPr>
              <a:t>Mistaken identifications do not always result in the conviction of innocent people.</a:t>
            </a:r>
          </a:p>
          <a:p>
            <a:pPr marL="274320" indent="-274320" fontAlgn="auto">
              <a:spcAft>
                <a:spcPts val="0"/>
              </a:spcAft>
              <a:buFontTx/>
              <a:buNone/>
              <a:defRPr/>
            </a:pPr>
            <a:endParaRPr lang="en-US" sz="2800" dirty="0" smtClean="0">
              <a:solidFill>
                <a:schemeClr val="accent1">
                  <a:lumMod val="50000"/>
                </a:schemeClr>
              </a:solidFill>
            </a:endParaRPr>
          </a:p>
          <a:p>
            <a:pPr marL="274320" indent="-274320" fontAlgn="auto">
              <a:spcAft>
                <a:spcPts val="0"/>
              </a:spcAft>
              <a:buFontTx/>
              <a:buNone/>
              <a:defRPr/>
            </a:pPr>
            <a:r>
              <a:rPr lang="en-US" sz="2800" dirty="0" smtClean="0">
                <a:solidFill>
                  <a:schemeClr val="accent1">
                    <a:lumMod val="50000"/>
                  </a:schemeClr>
                </a:solidFill>
              </a:rPr>
              <a:t>Convictions of the innocent more often occur when eyewitnesses are both mistaken </a:t>
            </a:r>
            <a:r>
              <a:rPr lang="en-US" sz="2800" b="1" dirty="0" smtClean="0">
                <a:solidFill>
                  <a:schemeClr val="accent1">
                    <a:lumMod val="50000"/>
                  </a:schemeClr>
                </a:solidFill>
              </a:rPr>
              <a:t>and confident.</a:t>
            </a:r>
          </a:p>
          <a:p>
            <a:pPr marL="274320" indent="-274320" fontAlgn="auto">
              <a:spcAft>
                <a:spcPts val="0"/>
              </a:spcAft>
              <a:buFontTx/>
              <a:buNone/>
              <a:defRPr/>
            </a:pPr>
            <a:endParaRPr lang="en-US" sz="2800" b="1" dirty="0" smtClean="0">
              <a:solidFill>
                <a:schemeClr val="accent1">
                  <a:lumMod val="50000"/>
                </a:schemeClr>
              </a:solidFill>
            </a:endParaRPr>
          </a:p>
          <a:p>
            <a:pPr marL="274320" indent="-274320" fontAlgn="auto">
              <a:spcAft>
                <a:spcPts val="0"/>
              </a:spcAft>
              <a:buFontTx/>
              <a:buNone/>
              <a:defRPr/>
            </a:pPr>
            <a:r>
              <a:rPr lang="en-US" sz="2800" b="1" i="1" dirty="0" smtClean="0">
                <a:solidFill>
                  <a:schemeClr val="accent1">
                    <a:lumMod val="50000"/>
                  </a:schemeClr>
                </a:solidFill>
              </a:rPr>
              <a:t>False certainty: Certain (confident ) and yet mistaken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solidFill>
                  <a:srgbClr val="7B9899"/>
                </a:solidFill>
              </a:rPr>
              <a:t>The Importance of a Confidence Statement</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b="1" dirty="0" smtClean="0"/>
          </a:p>
          <a:p>
            <a:pPr marL="274320" indent="-274320" fontAlgn="auto">
              <a:spcAft>
                <a:spcPts val="0"/>
              </a:spcAft>
              <a:buFont typeface="Wingdings 2"/>
              <a:buNone/>
              <a:defRPr/>
            </a:pPr>
            <a:r>
              <a:rPr lang="en-US" b="1" dirty="0" smtClean="0">
                <a:solidFill>
                  <a:schemeClr val="accent1">
                    <a:lumMod val="50000"/>
                  </a:schemeClr>
                </a:solidFill>
              </a:rPr>
              <a:t>A confidence statement is a declaration provided by the eyewitness </a:t>
            </a:r>
            <a:r>
              <a:rPr lang="en-US" b="1" i="1" dirty="0" smtClean="0">
                <a:solidFill>
                  <a:schemeClr val="accent1">
                    <a:lumMod val="50000"/>
                  </a:schemeClr>
                </a:solidFill>
              </a:rPr>
              <a:t>immediately upon identification and before any feedback is provided,</a:t>
            </a:r>
            <a:r>
              <a:rPr lang="en-US" b="1" dirty="0" smtClean="0">
                <a:solidFill>
                  <a:schemeClr val="accent1">
                    <a:lumMod val="50000"/>
                  </a:schemeClr>
                </a:solidFill>
              </a:rPr>
              <a:t> in which he articulates </a:t>
            </a:r>
            <a:r>
              <a:rPr lang="en-US" b="1" i="1" dirty="0" smtClean="0">
                <a:solidFill>
                  <a:schemeClr val="accent1">
                    <a:lumMod val="50000"/>
                  </a:schemeClr>
                </a:solidFill>
              </a:rPr>
              <a:t>in his own words</a:t>
            </a:r>
            <a:r>
              <a:rPr lang="en-US" b="1" dirty="0" smtClean="0">
                <a:solidFill>
                  <a:schemeClr val="accent1">
                    <a:lumMod val="50000"/>
                  </a:schemeClr>
                </a:solidFill>
              </a:rPr>
              <a:t> the level of confidence he has in the identification he has made.</a:t>
            </a:r>
            <a:endParaRPr lang="en-US" dirty="0" smtClean="0">
              <a:solidFill>
                <a:schemeClr val="accent1">
                  <a:lumMod val="50000"/>
                </a:schemeClr>
              </a:solidFill>
            </a:endParaRP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solidFill>
                  <a:srgbClr val="7B9899"/>
                </a:solidFill>
              </a:rPr>
              <a:t>The Relative Judgment Process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b="1" i="1" dirty="0" smtClean="0">
              <a:solidFill>
                <a:schemeClr val="accent1">
                  <a:lumMod val="50000"/>
                </a:schemeClr>
              </a:solidFill>
            </a:endParaRPr>
          </a:p>
          <a:p>
            <a:pPr marL="274320" indent="-274320" fontAlgn="auto">
              <a:spcAft>
                <a:spcPts val="0"/>
              </a:spcAft>
              <a:buFont typeface="Wingdings 2"/>
              <a:buNone/>
              <a:defRPr/>
            </a:pPr>
            <a:r>
              <a:rPr lang="en-US" b="1" i="1" dirty="0" smtClean="0">
                <a:solidFill>
                  <a:schemeClr val="accent1">
                    <a:lumMod val="50000"/>
                  </a:schemeClr>
                </a:solidFill>
              </a:rPr>
              <a:t>	Eyewitnesses tend to select the person who looks most like the perpetrator </a:t>
            </a:r>
            <a:r>
              <a:rPr lang="en-US" b="1" i="1" u="sng" dirty="0" smtClean="0">
                <a:solidFill>
                  <a:schemeClr val="accent1">
                    <a:lumMod val="50000"/>
                  </a:schemeClr>
                </a:solidFill>
              </a:rPr>
              <a:t>relative</a:t>
            </a:r>
            <a:r>
              <a:rPr lang="en-US" b="1" i="1" dirty="0" smtClean="0">
                <a:solidFill>
                  <a:schemeClr val="accent1">
                    <a:lumMod val="50000"/>
                  </a:schemeClr>
                </a:solidFill>
              </a:rPr>
              <a:t> to the other members of the lineup.</a:t>
            </a:r>
            <a:endParaRPr lang="en-US" dirty="0" smtClean="0">
              <a:solidFill>
                <a:schemeClr val="accent1">
                  <a:lumMod val="50000"/>
                </a:schemeClr>
              </a:solidFill>
            </a:endParaRP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algn="r" fontAlgn="auto">
              <a:spcAft>
                <a:spcPts val="0"/>
              </a:spcAft>
              <a:buFont typeface="Wingdings 2"/>
              <a:buNone/>
              <a:defRPr/>
            </a:pPr>
            <a:r>
              <a:rPr lang="en-US" sz="1800" dirty="0" smtClean="0">
                <a:solidFill>
                  <a:schemeClr val="accent1">
                    <a:lumMod val="50000"/>
                  </a:schemeClr>
                </a:solidFill>
                <a:latin typeface="+mj-lt"/>
              </a:rPr>
              <a:t>From: Wells, </a:t>
            </a:r>
            <a:r>
              <a:rPr lang="en-US" sz="1800" i="1" dirty="0" smtClean="0">
                <a:solidFill>
                  <a:schemeClr val="accent1">
                    <a:lumMod val="50000"/>
                  </a:schemeClr>
                </a:solidFill>
                <a:latin typeface="+mj-lt"/>
              </a:rPr>
              <a:t>The Psychology of Lineup Identifications</a:t>
            </a:r>
            <a:r>
              <a:rPr lang="en-US" sz="1800" dirty="0" smtClean="0">
                <a:solidFill>
                  <a:schemeClr val="accent1">
                    <a:lumMod val="50000"/>
                  </a:schemeClr>
                </a:solidFill>
                <a:latin typeface="+mj-lt"/>
              </a:rPr>
              <a:t> (1984)</a:t>
            </a:r>
            <a:endParaRPr lang="en-US" sz="2000" dirty="0" smtClean="0">
              <a:solidFill>
                <a:schemeClr val="accent1">
                  <a:lumMod val="50000"/>
                </a:schemeClr>
              </a:solidFill>
              <a:latin typeface="+mj-lt"/>
            </a:endParaRPr>
          </a:p>
          <a:p>
            <a:pPr marL="274320" indent="-274320" fontAlgn="auto">
              <a:spcAft>
                <a:spcPts val="0"/>
              </a:spcAft>
              <a:buFont typeface="Wingdings 2"/>
              <a:buNone/>
              <a:defRPr/>
            </a:pPr>
            <a:endParaRPr lang="en-US"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smtClean="0">
                <a:solidFill>
                  <a:srgbClr val="7B9899"/>
                </a:solidFill>
              </a:rPr>
              <a:t>Relative Judgment</a:t>
            </a:r>
          </a:p>
        </p:txBody>
      </p:sp>
      <p:graphicFrame>
        <p:nvGraphicFramePr>
          <p:cNvPr id="20482" name="Object 2"/>
          <p:cNvGraphicFramePr>
            <a:graphicFrameLocks noChangeAspect="1"/>
          </p:cNvGraphicFramePr>
          <p:nvPr>
            <p:ph sz="quarter" idx="1"/>
          </p:nvPr>
        </p:nvGraphicFramePr>
        <p:xfrm>
          <a:off x="1030288" y="1527175"/>
          <a:ext cx="7046912" cy="4572000"/>
        </p:xfrm>
        <a:graphic>
          <a:graphicData uri="http://schemas.openxmlformats.org/presentationml/2006/ole">
            <p:oleObj spid="_x0000_s20482" name="Image" r:id="rId3" imgW="9911754" imgH="6429933" progId="">
              <p:embed/>
            </p:oleObj>
          </a:graphicData>
        </a:graphic>
      </p:graphicFrame>
      <p:sp>
        <p:nvSpPr>
          <p:cNvPr id="5" name="Oval 13"/>
          <p:cNvSpPr>
            <a:spLocks noChangeArrowheads="1"/>
          </p:cNvSpPr>
          <p:nvPr/>
        </p:nvSpPr>
        <p:spPr bwMode="auto">
          <a:xfrm>
            <a:off x="5943600" y="2667000"/>
            <a:ext cx="1371600" cy="990600"/>
          </a:xfrm>
          <a:prstGeom prst="ellipse">
            <a:avLst/>
          </a:prstGeom>
          <a:noFill/>
          <a:ln w="38100">
            <a:solidFill>
              <a:schemeClr val="tx1"/>
            </a:solidFill>
            <a:round/>
            <a:headEnd/>
            <a:tailEnd/>
          </a:ln>
        </p:spPr>
        <p:txBody>
          <a:bodyPr wrap="none" anchor="ctr"/>
          <a:lstStyle/>
          <a:p>
            <a:endParaRPr lang="en-US">
              <a:latin typeface="Georgia" pitchFamily="18" charset="0"/>
            </a:endParaRPr>
          </a:p>
        </p:txBody>
      </p:sp>
      <p:sp>
        <p:nvSpPr>
          <p:cNvPr id="20485" name="Text Box 6"/>
          <p:cNvSpPr txBox="1">
            <a:spLocks noChangeArrowheads="1"/>
          </p:cNvSpPr>
          <p:nvPr/>
        </p:nvSpPr>
        <p:spPr bwMode="auto">
          <a:xfrm>
            <a:off x="6324600" y="2819400"/>
            <a:ext cx="6858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54%</a:t>
            </a:r>
          </a:p>
        </p:txBody>
      </p:sp>
      <p:sp>
        <p:nvSpPr>
          <p:cNvPr id="7" name="Oval 14"/>
          <p:cNvSpPr>
            <a:spLocks noChangeArrowheads="1"/>
          </p:cNvSpPr>
          <p:nvPr/>
        </p:nvSpPr>
        <p:spPr bwMode="auto">
          <a:xfrm>
            <a:off x="6934200" y="5410200"/>
            <a:ext cx="1524000" cy="1295400"/>
          </a:xfrm>
          <a:prstGeom prst="ellipse">
            <a:avLst/>
          </a:prstGeom>
          <a:noFill/>
          <a:ln w="38100">
            <a:solidFill>
              <a:schemeClr val="tx1"/>
            </a:solidFill>
            <a:round/>
            <a:headEnd/>
            <a:tailEnd/>
          </a:ln>
        </p:spPr>
        <p:txBody>
          <a:bodyPr wrap="none" anchor="ctr"/>
          <a:lstStyle/>
          <a:p>
            <a:endParaRPr lang="en-US">
              <a:latin typeface="Georgia" pitchFamily="18" charset="0"/>
            </a:endParaRPr>
          </a:p>
        </p:txBody>
      </p:sp>
      <p:sp>
        <p:nvSpPr>
          <p:cNvPr id="20487" name="Text Box 10"/>
          <p:cNvSpPr txBox="1">
            <a:spLocks noChangeArrowheads="1"/>
          </p:cNvSpPr>
          <p:nvPr/>
        </p:nvSpPr>
        <p:spPr bwMode="auto">
          <a:xfrm>
            <a:off x="7162800" y="5562600"/>
            <a:ext cx="1066800" cy="923925"/>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No choice = 21</a:t>
            </a:r>
            <a:r>
              <a:rPr lang="en-US" i="1">
                <a:latin typeface="Georgia" pitchFamily="18" charset="0"/>
              </a:rPr>
              <a:t>%</a:t>
            </a:r>
          </a:p>
        </p:txBody>
      </p:sp>
      <p:sp>
        <p:nvSpPr>
          <p:cNvPr id="20488" name="Rectangle 8"/>
          <p:cNvSpPr>
            <a:spLocks noChangeArrowheads="1"/>
          </p:cNvSpPr>
          <p:nvPr/>
        </p:nvSpPr>
        <p:spPr bwMode="auto">
          <a:xfrm rot="10800000" flipV="1">
            <a:off x="228600" y="5768975"/>
            <a:ext cx="6629400" cy="646113"/>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From: </a:t>
            </a:r>
            <a:r>
              <a:rPr lang="en-US" i="1">
                <a:latin typeface="Georgia" pitchFamily="18" charset="0"/>
              </a:rPr>
              <a:t>What Do We Know About Eyewitness Identification?</a:t>
            </a:r>
            <a:r>
              <a:rPr lang="en-US">
                <a:latin typeface="Georgia" pitchFamily="18" charset="0"/>
              </a:rPr>
              <a:t> Wells, </a:t>
            </a:r>
            <a:r>
              <a:rPr lang="en-US" i="1">
                <a:latin typeface="Georgia" pitchFamily="18" charset="0"/>
              </a:rPr>
              <a:t>American Psychologist</a:t>
            </a:r>
            <a:r>
              <a:rPr lang="en-US">
                <a:latin typeface="Georgia" pitchFamily="18" charset="0"/>
              </a:rPr>
              <a:t>, 1993.</a:t>
            </a:r>
          </a:p>
        </p:txBody>
      </p:sp>
      <p:sp>
        <p:nvSpPr>
          <p:cNvPr id="20489" name="Text Box 4"/>
          <p:cNvSpPr txBox="1">
            <a:spLocks noChangeArrowheads="1"/>
          </p:cNvSpPr>
          <p:nvPr/>
        </p:nvSpPr>
        <p:spPr bwMode="auto">
          <a:xfrm rot="10800000" flipV="1">
            <a:off x="1981200" y="2819400"/>
            <a:ext cx="7620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0490" name="Text Box 4"/>
          <p:cNvSpPr txBox="1">
            <a:spLocks noChangeArrowheads="1"/>
          </p:cNvSpPr>
          <p:nvPr/>
        </p:nvSpPr>
        <p:spPr bwMode="auto">
          <a:xfrm rot="10800000" flipV="1">
            <a:off x="4343400" y="2805113"/>
            <a:ext cx="609600" cy="369887"/>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3 %</a:t>
            </a:r>
          </a:p>
        </p:txBody>
      </p:sp>
      <p:sp>
        <p:nvSpPr>
          <p:cNvPr id="20491" name="Text Box 4"/>
          <p:cNvSpPr txBox="1">
            <a:spLocks noChangeArrowheads="1"/>
          </p:cNvSpPr>
          <p:nvPr/>
        </p:nvSpPr>
        <p:spPr bwMode="auto">
          <a:xfrm rot="10800000" flipV="1">
            <a:off x="1981200" y="5068888"/>
            <a:ext cx="762000"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13%</a:t>
            </a:r>
          </a:p>
        </p:txBody>
      </p:sp>
      <p:sp>
        <p:nvSpPr>
          <p:cNvPr id="20492" name="Text Box 4"/>
          <p:cNvSpPr txBox="1">
            <a:spLocks noChangeArrowheads="1"/>
          </p:cNvSpPr>
          <p:nvPr/>
        </p:nvSpPr>
        <p:spPr bwMode="auto">
          <a:xfrm rot="10800000" flipV="1">
            <a:off x="4191000" y="5049838"/>
            <a:ext cx="685800" cy="369887"/>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0493" name="Text Box 4"/>
          <p:cNvSpPr txBox="1">
            <a:spLocks noChangeArrowheads="1"/>
          </p:cNvSpPr>
          <p:nvPr/>
        </p:nvSpPr>
        <p:spPr bwMode="auto">
          <a:xfrm rot="10510478" flipV="1">
            <a:off x="6416675" y="5100638"/>
            <a:ext cx="500063"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smtClean="0">
                <a:solidFill>
                  <a:srgbClr val="7B9899"/>
                </a:solidFill>
              </a:rPr>
              <a:t>Removal Without Replacement</a:t>
            </a:r>
          </a:p>
        </p:txBody>
      </p:sp>
      <p:graphicFrame>
        <p:nvGraphicFramePr>
          <p:cNvPr id="21506" name="Object 2"/>
          <p:cNvGraphicFramePr>
            <a:graphicFrameLocks noChangeAspect="1"/>
          </p:cNvGraphicFramePr>
          <p:nvPr>
            <p:ph sz="quarter" idx="1"/>
          </p:nvPr>
        </p:nvGraphicFramePr>
        <p:xfrm>
          <a:off x="990600" y="1524000"/>
          <a:ext cx="7048500" cy="4572000"/>
        </p:xfrm>
        <a:graphic>
          <a:graphicData uri="http://schemas.openxmlformats.org/presentationml/2006/ole">
            <p:oleObj spid="_x0000_s21506" name="Image" r:id="rId3" imgW="9911754" imgH="6429933" progId="">
              <p:embed/>
            </p:oleObj>
          </a:graphicData>
        </a:graphic>
      </p:graphicFrame>
      <p:sp>
        <p:nvSpPr>
          <p:cNvPr id="21508" name="Line 13"/>
          <p:cNvSpPr>
            <a:spLocks noChangeShapeType="1"/>
          </p:cNvSpPr>
          <p:nvPr/>
        </p:nvSpPr>
        <p:spPr bwMode="auto">
          <a:xfrm>
            <a:off x="5943600" y="1676400"/>
            <a:ext cx="1371600" cy="1676400"/>
          </a:xfrm>
          <a:prstGeom prst="line">
            <a:avLst/>
          </a:prstGeom>
          <a:noFill/>
          <a:ln w="76200">
            <a:solidFill>
              <a:schemeClr val="tx1"/>
            </a:solidFill>
            <a:round/>
            <a:headEnd/>
            <a:tailEnd/>
          </a:ln>
        </p:spPr>
        <p:txBody>
          <a:bodyPr wrap="none" anchor="ctr"/>
          <a:lstStyle/>
          <a:p>
            <a:endParaRPr lang="en-US"/>
          </a:p>
        </p:txBody>
      </p:sp>
      <p:sp>
        <p:nvSpPr>
          <p:cNvPr id="21509" name="Line 13"/>
          <p:cNvSpPr>
            <a:spLocks noChangeShapeType="1"/>
          </p:cNvSpPr>
          <p:nvPr/>
        </p:nvSpPr>
        <p:spPr bwMode="auto">
          <a:xfrm flipH="1">
            <a:off x="6019800" y="1676400"/>
            <a:ext cx="1066800" cy="1676400"/>
          </a:xfrm>
          <a:prstGeom prst="line">
            <a:avLst/>
          </a:prstGeom>
          <a:noFill/>
          <a:ln w="76200">
            <a:solidFill>
              <a:schemeClr val="tx1"/>
            </a:solidFill>
            <a:round/>
            <a:headEnd/>
            <a:tailEnd/>
          </a:ln>
        </p:spPr>
        <p:txBody>
          <a:bodyPr wrap="none" anchor="ctr"/>
          <a:lstStyle/>
          <a:p>
            <a:endParaRPr lang="en-US"/>
          </a:p>
        </p:txBody>
      </p:sp>
      <p:sp>
        <p:nvSpPr>
          <p:cNvPr id="21510" name="Freeform 14"/>
          <p:cNvSpPr>
            <a:spLocks/>
          </p:cNvSpPr>
          <p:nvPr/>
        </p:nvSpPr>
        <p:spPr bwMode="auto">
          <a:xfrm>
            <a:off x="6858000" y="2895600"/>
            <a:ext cx="1155700" cy="3403600"/>
          </a:xfrm>
          <a:custGeom>
            <a:avLst/>
            <a:gdLst>
              <a:gd name="T0" fmla="*/ 0 w 728"/>
              <a:gd name="T1" fmla="*/ 2147483647 h 2552"/>
              <a:gd name="T2" fmla="*/ 2147483647 w 728"/>
              <a:gd name="T3" fmla="*/ 2147483647 h 2552"/>
              <a:gd name="T4" fmla="*/ 2147483647 w 728"/>
              <a:gd name="T5" fmla="*/ 2147483647 h 2552"/>
              <a:gd name="T6" fmla="*/ 2147483647 w 728"/>
              <a:gd name="T7" fmla="*/ 2147483647 h 2552"/>
              <a:gd name="T8" fmla="*/ 2147483647 w 728"/>
              <a:gd name="T9" fmla="*/ 2147483647 h 2552"/>
              <a:gd name="T10" fmla="*/ 2147483647 w 728"/>
              <a:gd name="T11" fmla="*/ 2147483647 h 2552"/>
              <a:gd name="T12" fmla="*/ 0 60000 65536"/>
              <a:gd name="T13" fmla="*/ 0 60000 65536"/>
              <a:gd name="T14" fmla="*/ 0 60000 65536"/>
              <a:gd name="T15" fmla="*/ 0 60000 65536"/>
              <a:gd name="T16" fmla="*/ 0 60000 65536"/>
              <a:gd name="T17" fmla="*/ 0 60000 65536"/>
              <a:gd name="T18" fmla="*/ 0 w 728"/>
              <a:gd name="T19" fmla="*/ 0 h 2552"/>
              <a:gd name="T20" fmla="*/ 728 w 728"/>
              <a:gd name="T21" fmla="*/ 2552 h 2552"/>
            </a:gdLst>
            <a:ahLst/>
            <a:cxnLst>
              <a:cxn ang="T12">
                <a:pos x="T0" y="T1"/>
              </a:cxn>
              <a:cxn ang="T13">
                <a:pos x="T2" y="T3"/>
              </a:cxn>
              <a:cxn ang="T14">
                <a:pos x="T4" y="T5"/>
              </a:cxn>
              <a:cxn ang="T15">
                <a:pos x="T6" y="T7"/>
              </a:cxn>
              <a:cxn ang="T16">
                <a:pos x="T8" y="T9"/>
              </a:cxn>
              <a:cxn ang="T17">
                <a:pos x="T10" y="T11"/>
              </a:cxn>
            </a:cxnLst>
            <a:rect l="T18" t="T19" r="T20" b="T21"/>
            <a:pathLst>
              <a:path w="728" h="2552">
                <a:moveTo>
                  <a:pt x="0" y="120"/>
                </a:moveTo>
                <a:cubicBezTo>
                  <a:pt x="216" y="60"/>
                  <a:pt x="432" y="0"/>
                  <a:pt x="528" y="72"/>
                </a:cubicBezTo>
                <a:cubicBezTo>
                  <a:pt x="624" y="144"/>
                  <a:pt x="568" y="368"/>
                  <a:pt x="576" y="552"/>
                </a:cubicBezTo>
                <a:cubicBezTo>
                  <a:pt x="584" y="736"/>
                  <a:pt x="560" y="880"/>
                  <a:pt x="576" y="1176"/>
                </a:cubicBezTo>
                <a:cubicBezTo>
                  <a:pt x="592" y="1472"/>
                  <a:pt x="728" y="2104"/>
                  <a:pt x="672" y="2328"/>
                </a:cubicBezTo>
                <a:cubicBezTo>
                  <a:pt x="616" y="2552"/>
                  <a:pt x="312" y="2488"/>
                  <a:pt x="240" y="2520"/>
                </a:cubicBezTo>
              </a:path>
            </a:pathLst>
          </a:custGeom>
          <a:noFill/>
          <a:ln w="57150">
            <a:solidFill>
              <a:srgbClr val="FF0000"/>
            </a:solidFill>
            <a:round/>
            <a:headEnd/>
            <a:tailEnd type="triangle" w="med" len="med"/>
          </a:ln>
        </p:spPr>
        <p:txBody>
          <a:bodyPr wrap="none" anchor="ctr"/>
          <a:lstStyle/>
          <a:p>
            <a:endParaRPr lang="en-US">
              <a:latin typeface="Georgia" pitchFamily="18" charset="0"/>
            </a:endParaRPr>
          </a:p>
        </p:txBody>
      </p:sp>
      <p:sp>
        <p:nvSpPr>
          <p:cNvPr id="21511" name="Text Box 6"/>
          <p:cNvSpPr txBox="1">
            <a:spLocks noChangeArrowheads="1"/>
          </p:cNvSpPr>
          <p:nvPr/>
        </p:nvSpPr>
        <p:spPr bwMode="auto">
          <a:xfrm rot="10800000" flipV="1">
            <a:off x="6324600" y="2743200"/>
            <a:ext cx="6858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54%</a:t>
            </a:r>
          </a:p>
        </p:txBody>
      </p:sp>
      <p:sp>
        <p:nvSpPr>
          <p:cNvPr id="21512" name="Rectangle 8"/>
          <p:cNvSpPr>
            <a:spLocks noChangeArrowheads="1"/>
          </p:cNvSpPr>
          <p:nvPr/>
        </p:nvSpPr>
        <p:spPr bwMode="auto">
          <a:xfrm>
            <a:off x="6172200" y="5943600"/>
            <a:ext cx="1219200" cy="646113"/>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No choice = 21%</a:t>
            </a:r>
          </a:p>
        </p:txBody>
      </p:sp>
      <p:sp>
        <p:nvSpPr>
          <p:cNvPr id="21513" name="Text Box 4"/>
          <p:cNvSpPr txBox="1">
            <a:spLocks noChangeArrowheads="1"/>
          </p:cNvSpPr>
          <p:nvPr/>
        </p:nvSpPr>
        <p:spPr bwMode="auto">
          <a:xfrm rot="10800000" flipV="1">
            <a:off x="1981200" y="2819400"/>
            <a:ext cx="7620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1514" name="Text Box 4"/>
          <p:cNvSpPr txBox="1">
            <a:spLocks noChangeArrowheads="1"/>
          </p:cNvSpPr>
          <p:nvPr/>
        </p:nvSpPr>
        <p:spPr bwMode="auto">
          <a:xfrm rot="10800000" flipV="1">
            <a:off x="4191000" y="2863850"/>
            <a:ext cx="762000"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1515" name="Text Box 4"/>
          <p:cNvSpPr txBox="1">
            <a:spLocks noChangeArrowheads="1"/>
          </p:cNvSpPr>
          <p:nvPr/>
        </p:nvSpPr>
        <p:spPr bwMode="auto">
          <a:xfrm>
            <a:off x="2133600" y="5105400"/>
            <a:ext cx="7620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13%</a:t>
            </a:r>
          </a:p>
        </p:txBody>
      </p:sp>
      <p:sp>
        <p:nvSpPr>
          <p:cNvPr id="21516" name="Text Box 4"/>
          <p:cNvSpPr txBox="1">
            <a:spLocks noChangeArrowheads="1"/>
          </p:cNvSpPr>
          <p:nvPr/>
        </p:nvSpPr>
        <p:spPr bwMode="auto">
          <a:xfrm>
            <a:off x="4343400" y="5105400"/>
            <a:ext cx="6858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1517" name="Text Box 4"/>
          <p:cNvSpPr txBox="1">
            <a:spLocks noChangeArrowheads="1"/>
          </p:cNvSpPr>
          <p:nvPr/>
        </p:nvSpPr>
        <p:spPr bwMode="auto">
          <a:xfrm rot="10800000" flipV="1">
            <a:off x="6096000" y="5105400"/>
            <a:ext cx="9144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smtClean="0">
                <a:solidFill>
                  <a:srgbClr val="7B9899"/>
                </a:solidFill>
              </a:rPr>
              <a:t>Removal Without Replacement</a:t>
            </a:r>
          </a:p>
        </p:txBody>
      </p:sp>
      <p:graphicFrame>
        <p:nvGraphicFramePr>
          <p:cNvPr id="23554" name="Object 2"/>
          <p:cNvGraphicFramePr>
            <a:graphicFrameLocks noChangeAspect="1"/>
          </p:cNvGraphicFramePr>
          <p:nvPr>
            <p:ph sz="quarter" idx="1"/>
          </p:nvPr>
        </p:nvGraphicFramePr>
        <p:xfrm>
          <a:off x="990600" y="1524000"/>
          <a:ext cx="7048500" cy="4572000"/>
        </p:xfrm>
        <a:graphic>
          <a:graphicData uri="http://schemas.openxmlformats.org/presentationml/2006/ole">
            <p:oleObj spid="_x0000_s23554" name="Image" r:id="rId3" imgW="9911754" imgH="6429933" progId="">
              <p:embed/>
            </p:oleObj>
          </a:graphicData>
        </a:graphic>
      </p:graphicFrame>
      <p:sp>
        <p:nvSpPr>
          <p:cNvPr id="23556" name="Line 13"/>
          <p:cNvSpPr>
            <a:spLocks noChangeShapeType="1"/>
          </p:cNvSpPr>
          <p:nvPr/>
        </p:nvSpPr>
        <p:spPr bwMode="auto">
          <a:xfrm>
            <a:off x="5943600" y="1752600"/>
            <a:ext cx="1371600" cy="1676400"/>
          </a:xfrm>
          <a:prstGeom prst="line">
            <a:avLst/>
          </a:prstGeom>
          <a:noFill/>
          <a:ln w="76200">
            <a:solidFill>
              <a:schemeClr val="tx1"/>
            </a:solidFill>
            <a:round/>
            <a:headEnd/>
            <a:tailEnd/>
          </a:ln>
        </p:spPr>
        <p:txBody>
          <a:bodyPr wrap="none" anchor="ctr"/>
          <a:lstStyle/>
          <a:p>
            <a:endParaRPr lang="en-US"/>
          </a:p>
        </p:txBody>
      </p:sp>
      <p:sp>
        <p:nvSpPr>
          <p:cNvPr id="23557" name="Line 13"/>
          <p:cNvSpPr>
            <a:spLocks noChangeShapeType="1"/>
          </p:cNvSpPr>
          <p:nvPr/>
        </p:nvSpPr>
        <p:spPr bwMode="auto">
          <a:xfrm flipH="1">
            <a:off x="6019800" y="1676400"/>
            <a:ext cx="1066800" cy="1676400"/>
          </a:xfrm>
          <a:prstGeom prst="line">
            <a:avLst/>
          </a:prstGeom>
          <a:noFill/>
          <a:ln w="76200">
            <a:solidFill>
              <a:schemeClr val="tx1"/>
            </a:solidFill>
            <a:round/>
            <a:headEnd/>
            <a:tailEnd/>
          </a:ln>
        </p:spPr>
        <p:txBody>
          <a:bodyPr wrap="none" anchor="ctr"/>
          <a:lstStyle/>
          <a:p>
            <a:endParaRPr lang="en-US"/>
          </a:p>
        </p:txBody>
      </p:sp>
      <p:sp>
        <p:nvSpPr>
          <p:cNvPr id="23558" name="Freeform 14"/>
          <p:cNvSpPr>
            <a:spLocks/>
          </p:cNvSpPr>
          <p:nvPr/>
        </p:nvSpPr>
        <p:spPr bwMode="auto">
          <a:xfrm>
            <a:off x="6858000" y="2895600"/>
            <a:ext cx="1155700" cy="3403600"/>
          </a:xfrm>
          <a:custGeom>
            <a:avLst/>
            <a:gdLst>
              <a:gd name="T0" fmla="*/ 0 w 728"/>
              <a:gd name="T1" fmla="*/ 2147483647 h 2552"/>
              <a:gd name="T2" fmla="*/ 2147483647 w 728"/>
              <a:gd name="T3" fmla="*/ 2147483647 h 2552"/>
              <a:gd name="T4" fmla="*/ 2147483647 w 728"/>
              <a:gd name="T5" fmla="*/ 2147483647 h 2552"/>
              <a:gd name="T6" fmla="*/ 2147483647 w 728"/>
              <a:gd name="T7" fmla="*/ 2147483647 h 2552"/>
              <a:gd name="T8" fmla="*/ 2147483647 w 728"/>
              <a:gd name="T9" fmla="*/ 2147483647 h 2552"/>
              <a:gd name="T10" fmla="*/ 2147483647 w 728"/>
              <a:gd name="T11" fmla="*/ 2147483647 h 2552"/>
              <a:gd name="T12" fmla="*/ 0 60000 65536"/>
              <a:gd name="T13" fmla="*/ 0 60000 65536"/>
              <a:gd name="T14" fmla="*/ 0 60000 65536"/>
              <a:gd name="T15" fmla="*/ 0 60000 65536"/>
              <a:gd name="T16" fmla="*/ 0 60000 65536"/>
              <a:gd name="T17" fmla="*/ 0 60000 65536"/>
              <a:gd name="T18" fmla="*/ 0 w 728"/>
              <a:gd name="T19" fmla="*/ 0 h 2552"/>
              <a:gd name="T20" fmla="*/ 728 w 728"/>
              <a:gd name="T21" fmla="*/ 2552 h 2552"/>
            </a:gdLst>
            <a:ahLst/>
            <a:cxnLst>
              <a:cxn ang="T12">
                <a:pos x="T0" y="T1"/>
              </a:cxn>
              <a:cxn ang="T13">
                <a:pos x="T2" y="T3"/>
              </a:cxn>
              <a:cxn ang="T14">
                <a:pos x="T4" y="T5"/>
              </a:cxn>
              <a:cxn ang="T15">
                <a:pos x="T6" y="T7"/>
              </a:cxn>
              <a:cxn ang="T16">
                <a:pos x="T8" y="T9"/>
              </a:cxn>
              <a:cxn ang="T17">
                <a:pos x="T10" y="T11"/>
              </a:cxn>
            </a:cxnLst>
            <a:rect l="T18" t="T19" r="T20" b="T21"/>
            <a:pathLst>
              <a:path w="728" h="2552">
                <a:moveTo>
                  <a:pt x="0" y="120"/>
                </a:moveTo>
                <a:cubicBezTo>
                  <a:pt x="216" y="60"/>
                  <a:pt x="432" y="0"/>
                  <a:pt x="528" y="72"/>
                </a:cubicBezTo>
                <a:cubicBezTo>
                  <a:pt x="624" y="144"/>
                  <a:pt x="568" y="368"/>
                  <a:pt x="576" y="552"/>
                </a:cubicBezTo>
                <a:cubicBezTo>
                  <a:pt x="584" y="736"/>
                  <a:pt x="560" y="880"/>
                  <a:pt x="576" y="1176"/>
                </a:cubicBezTo>
                <a:cubicBezTo>
                  <a:pt x="592" y="1472"/>
                  <a:pt x="728" y="2104"/>
                  <a:pt x="672" y="2328"/>
                </a:cubicBezTo>
                <a:cubicBezTo>
                  <a:pt x="616" y="2552"/>
                  <a:pt x="312" y="2488"/>
                  <a:pt x="240" y="2520"/>
                </a:cubicBezTo>
              </a:path>
            </a:pathLst>
          </a:custGeom>
          <a:noFill/>
          <a:ln w="57150">
            <a:solidFill>
              <a:srgbClr val="FF0000"/>
            </a:solidFill>
            <a:round/>
            <a:headEnd/>
            <a:tailEnd type="triangle" w="med" len="med"/>
          </a:ln>
        </p:spPr>
        <p:txBody>
          <a:bodyPr wrap="none" anchor="ctr"/>
          <a:lstStyle/>
          <a:p>
            <a:endParaRPr lang="en-US">
              <a:latin typeface="Georgia" pitchFamily="18" charset="0"/>
            </a:endParaRPr>
          </a:p>
        </p:txBody>
      </p:sp>
      <p:sp>
        <p:nvSpPr>
          <p:cNvPr id="23559" name="Text Box 6"/>
          <p:cNvSpPr txBox="1">
            <a:spLocks noChangeArrowheads="1"/>
          </p:cNvSpPr>
          <p:nvPr/>
        </p:nvSpPr>
        <p:spPr bwMode="auto">
          <a:xfrm rot="10800000" flipV="1">
            <a:off x="6324600" y="2743200"/>
            <a:ext cx="6858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54%</a:t>
            </a:r>
          </a:p>
        </p:txBody>
      </p:sp>
      <p:sp>
        <p:nvSpPr>
          <p:cNvPr id="23560" name="Rectangle 8"/>
          <p:cNvSpPr>
            <a:spLocks noChangeArrowheads="1"/>
          </p:cNvSpPr>
          <p:nvPr/>
        </p:nvSpPr>
        <p:spPr bwMode="auto">
          <a:xfrm>
            <a:off x="6172200" y="5943600"/>
            <a:ext cx="1219200" cy="1354138"/>
          </a:xfrm>
          <a:prstGeom prst="rect">
            <a:avLst/>
          </a:prstGeom>
          <a:noFill/>
          <a:ln w="9525">
            <a:noFill/>
            <a:miter lim="800000"/>
            <a:headEnd/>
            <a:tailEnd/>
          </a:ln>
        </p:spPr>
        <p:txBody>
          <a:bodyPr>
            <a:spAutoFit/>
          </a:bodyPr>
          <a:lstStyle/>
          <a:p>
            <a:pPr eaLnBrk="0" hangingPunct="0">
              <a:spcBef>
                <a:spcPct val="50000"/>
              </a:spcBef>
            </a:pPr>
            <a:r>
              <a:rPr lang="en-US" sz="1400">
                <a:latin typeface="Georgia" pitchFamily="18" charset="0"/>
              </a:rPr>
              <a:t>No choice = 21%</a:t>
            </a:r>
          </a:p>
          <a:p>
            <a:pPr eaLnBrk="0" hangingPunct="0">
              <a:spcBef>
                <a:spcPct val="50000"/>
              </a:spcBef>
            </a:pPr>
            <a:r>
              <a:rPr lang="en-US" b="1">
                <a:latin typeface="Georgia" pitchFamily="18" charset="0"/>
              </a:rPr>
              <a:t> 32%</a:t>
            </a:r>
          </a:p>
          <a:p>
            <a:pPr eaLnBrk="0" hangingPunct="0">
              <a:spcBef>
                <a:spcPct val="50000"/>
              </a:spcBef>
            </a:pPr>
            <a:endParaRPr lang="en-US">
              <a:latin typeface="Georgia" pitchFamily="18" charset="0"/>
            </a:endParaRPr>
          </a:p>
        </p:txBody>
      </p:sp>
      <p:sp>
        <p:nvSpPr>
          <p:cNvPr id="23561" name="Text Box 4"/>
          <p:cNvSpPr txBox="1">
            <a:spLocks noChangeArrowheads="1"/>
          </p:cNvSpPr>
          <p:nvPr/>
        </p:nvSpPr>
        <p:spPr bwMode="auto">
          <a:xfrm rot="10800000" flipV="1">
            <a:off x="2209800" y="2819400"/>
            <a:ext cx="685800" cy="369888"/>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3562" name="Text Box 4"/>
          <p:cNvSpPr txBox="1">
            <a:spLocks noChangeArrowheads="1"/>
          </p:cNvSpPr>
          <p:nvPr/>
        </p:nvSpPr>
        <p:spPr bwMode="auto">
          <a:xfrm rot="10800000" flipV="1">
            <a:off x="4419600" y="2825750"/>
            <a:ext cx="762000"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3563" name="Text Box 4"/>
          <p:cNvSpPr txBox="1">
            <a:spLocks noChangeArrowheads="1"/>
          </p:cNvSpPr>
          <p:nvPr/>
        </p:nvSpPr>
        <p:spPr bwMode="auto">
          <a:xfrm rot="10800000" flipV="1">
            <a:off x="2133600" y="5103813"/>
            <a:ext cx="762000"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13%</a:t>
            </a:r>
          </a:p>
        </p:txBody>
      </p:sp>
      <p:sp>
        <p:nvSpPr>
          <p:cNvPr id="23564" name="Text Box 4"/>
          <p:cNvSpPr txBox="1">
            <a:spLocks noChangeArrowheads="1"/>
          </p:cNvSpPr>
          <p:nvPr/>
        </p:nvSpPr>
        <p:spPr bwMode="auto">
          <a:xfrm>
            <a:off x="4343400" y="5180013"/>
            <a:ext cx="685800" cy="3683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3565" name="Text Box 4"/>
          <p:cNvSpPr txBox="1">
            <a:spLocks noChangeArrowheads="1"/>
          </p:cNvSpPr>
          <p:nvPr/>
        </p:nvSpPr>
        <p:spPr bwMode="auto">
          <a:xfrm rot="10800000" flipV="1">
            <a:off x="6143625" y="5113338"/>
            <a:ext cx="1066800" cy="369887"/>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p:txBody>
      </p:sp>
      <p:sp>
        <p:nvSpPr>
          <p:cNvPr id="23566" name="Text Box 13"/>
          <p:cNvSpPr txBox="1">
            <a:spLocks noChangeArrowheads="1"/>
          </p:cNvSpPr>
          <p:nvPr/>
        </p:nvSpPr>
        <p:spPr bwMode="auto">
          <a:xfrm>
            <a:off x="8001000" y="4114800"/>
            <a:ext cx="685800" cy="369888"/>
          </a:xfrm>
          <a:prstGeom prst="rect">
            <a:avLst/>
          </a:prstGeom>
          <a:noFill/>
          <a:ln w="9525">
            <a:noFill/>
            <a:miter lim="800000"/>
            <a:headEnd/>
            <a:tailEnd/>
          </a:ln>
        </p:spPr>
        <p:txBody>
          <a:bodyPr>
            <a:spAutoFit/>
          </a:bodyPr>
          <a:lstStyle/>
          <a:p>
            <a:pPr eaLnBrk="0" hangingPunct="0">
              <a:spcBef>
                <a:spcPct val="50000"/>
              </a:spcBef>
            </a:pPr>
            <a:r>
              <a:rPr lang="en-US" b="1">
                <a:latin typeface="Georgia" pitchFamily="18" charset="0"/>
              </a:rPr>
              <a:t>11</a:t>
            </a:r>
            <a:r>
              <a:rPr lang="en-US">
                <a:latin typeface="Georgia"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p:txBody>
          <a:bodyPr/>
          <a:lstStyle/>
          <a:p>
            <a:r>
              <a:rPr lang="en-US" smtClean="0">
                <a:solidFill>
                  <a:srgbClr val="7B9899"/>
                </a:solidFill>
              </a:rPr>
              <a:t>What happened?</a:t>
            </a:r>
          </a:p>
        </p:txBody>
      </p:sp>
      <p:graphicFrame>
        <p:nvGraphicFramePr>
          <p:cNvPr id="25603" name="Object 2"/>
          <p:cNvGraphicFramePr>
            <a:graphicFrameLocks noChangeAspect="1"/>
          </p:cNvGraphicFramePr>
          <p:nvPr/>
        </p:nvGraphicFramePr>
        <p:xfrm>
          <a:off x="838200" y="1524000"/>
          <a:ext cx="7048500" cy="4572000"/>
        </p:xfrm>
        <a:graphic>
          <a:graphicData uri="http://schemas.openxmlformats.org/presentationml/2006/ole">
            <p:oleObj spid="_x0000_s25603" name="Image" r:id="rId3" imgW="9911754" imgH="6429933" progId="">
              <p:embed/>
            </p:oleObj>
          </a:graphicData>
        </a:graphic>
      </p:graphicFrame>
      <p:sp>
        <p:nvSpPr>
          <p:cNvPr id="25605" name="Line 13"/>
          <p:cNvSpPr>
            <a:spLocks noChangeShapeType="1"/>
          </p:cNvSpPr>
          <p:nvPr/>
        </p:nvSpPr>
        <p:spPr bwMode="auto">
          <a:xfrm>
            <a:off x="6172200" y="1752600"/>
            <a:ext cx="762000" cy="914400"/>
          </a:xfrm>
          <a:prstGeom prst="line">
            <a:avLst/>
          </a:prstGeom>
          <a:noFill/>
          <a:ln w="76200">
            <a:solidFill>
              <a:schemeClr val="tx1"/>
            </a:solidFill>
            <a:round/>
            <a:headEnd/>
            <a:tailEnd/>
          </a:ln>
        </p:spPr>
        <p:txBody>
          <a:bodyPr wrap="none" anchor="ctr"/>
          <a:lstStyle/>
          <a:p>
            <a:endParaRPr lang="en-US"/>
          </a:p>
        </p:txBody>
      </p:sp>
      <p:sp>
        <p:nvSpPr>
          <p:cNvPr id="25606" name="Line 13"/>
          <p:cNvSpPr>
            <a:spLocks noChangeShapeType="1"/>
          </p:cNvSpPr>
          <p:nvPr/>
        </p:nvSpPr>
        <p:spPr bwMode="auto">
          <a:xfrm flipV="1">
            <a:off x="6172200" y="1752600"/>
            <a:ext cx="685800" cy="914400"/>
          </a:xfrm>
          <a:prstGeom prst="line">
            <a:avLst/>
          </a:prstGeom>
          <a:noFill/>
          <a:ln w="76200">
            <a:solidFill>
              <a:schemeClr val="tx1"/>
            </a:solidFill>
            <a:round/>
            <a:headEnd/>
            <a:tailEnd/>
          </a:ln>
        </p:spPr>
        <p:txBody>
          <a:bodyPr wrap="none" anchor="ctr"/>
          <a:lstStyle/>
          <a:p>
            <a:endParaRPr lang="en-US"/>
          </a:p>
        </p:txBody>
      </p:sp>
      <p:sp>
        <p:nvSpPr>
          <p:cNvPr id="25607" name="Line 11"/>
          <p:cNvSpPr>
            <a:spLocks noChangeShapeType="1"/>
          </p:cNvSpPr>
          <p:nvPr/>
        </p:nvSpPr>
        <p:spPr bwMode="auto">
          <a:xfrm flipH="1">
            <a:off x="2590800" y="2971800"/>
            <a:ext cx="3429000" cy="2362200"/>
          </a:xfrm>
          <a:prstGeom prst="line">
            <a:avLst/>
          </a:prstGeom>
          <a:noFill/>
          <a:ln w="57150">
            <a:solidFill>
              <a:srgbClr val="FF0000"/>
            </a:solidFill>
            <a:round/>
            <a:headEnd/>
            <a:tailEnd type="triangle" w="med" len="med"/>
          </a:ln>
        </p:spPr>
        <p:txBody>
          <a:bodyPr wrap="none" anchor="ctr"/>
          <a:lstStyle/>
          <a:p>
            <a:endParaRPr lang="en-US"/>
          </a:p>
        </p:txBody>
      </p:sp>
      <p:sp>
        <p:nvSpPr>
          <p:cNvPr id="25608" name="Text Box 4"/>
          <p:cNvSpPr txBox="1">
            <a:spLocks noChangeArrowheads="1"/>
          </p:cNvSpPr>
          <p:nvPr/>
        </p:nvSpPr>
        <p:spPr bwMode="auto">
          <a:xfrm rot="10800000" flipV="1">
            <a:off x="1981200" y="2636838"/>
            <a:ext cx="762000" cy="64770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 </a:t>
            </a:r>
            <a:r>
              <a:rPr lang="en-US" b="1">
                <a:latin typeface="Georgia" pitchFamily="18" charset="0"/>
              </a:rPr>
              <a:t>6%</a:t>
            </a:r>
          </a:p>
        </p:txBody>
      </p:sp>
      <p:sp>
        <p:nvSpPr>
          <p:cNvPr id="25609" name="Text Box 5"/>
          <p:cNvSpPr txBox="1">
            <a:spLocks noChangeArrowheads="1"/>
          </p:cNvSpPr>
          <p:nvPr/>
        </p:nvSpPr>
        <p:spPr bwMode="auto">
          <a:xfrm>
            <a:off x="4191000" y="2667000"/>
            <a:ext cx="762000" cy="646113"/>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 </a:t>
            </a:r>
            <a:r>
              <a:rPr lang="en-US" b="1">
                <a:latin typeface="Georgia" pitchFamily="18" charset="0"/>
              </a:rPr>
              <a:t>12%</a:t>
            </a:r>
          </a:p>
        </p:txBody>
      </p:sp>
      <p:sp>
        <p:nvSpPr>
          <p:cNvPr id="25610" name="Text Box 7"/>
          <p:cNvSpPr txBox="1">
            <a:spLocks noChangeArrowheads="1"/>
          </p:cNvSpPr>
          <p:nvPr/>
        </p:nvSpPr>
        <p:spPr bwMode="auto">
          <a:xfrm rot="10800000" flipV="1">
            <a:off x="1981200" y="4895850"/>
            <a:ext cx="1524000" cy="784225"/>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13%</a:t>
            </a:r>
          </a:p>
          <a:p>
            <a:pPr eaLnBrk="0" hangingPunct="0">
              <a:spcBef>
                <a:spcPct val="50000"/>
              </a:spcBef>
            </a:pPr>
            <a:r>
              <a:rPr lang="en-US" b="1">
                <a:latin typeface="Georgia" pitchFamily="18" charset="0"/>
              </a:rPr>
              <a:t>38%</a:t>
            </a:r>
          </a:p>
        </p:txBody>
      </p:sp>
      <p:sp>
        <p:nvSpPr>
          <p:cNvPr id="25611" name="Text Box 7"/>
          <p:cNvSpPr txBox="1">
            <a:spLocks noChangeArrowheads="1"/>
          </p:cNvSpPr>
          <p:nvPr/>
        </p:nvSpPr>
        <p:spPr bwMode="auto">
          <a:xfrm rot="10800000" flipV="1">
            <a:off x="4038600" y="4881563"/>
            <a:ext cx="990600" cy="784225"/>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a:p>
            <a:pPr eaLnBrk="0" hangingPunct="0">
              <a:spcBef>
                <a:spcPct val="50000"/>
              </a:spcBef>
            </a:pPr>
            <a:r>
              <a:rPr lang="en-US" b="1">
                <a:latin typeface="Georgia" pitchFamily="18" charset="0"/>
              </a:rPr>
              <a:t>7%</a:t>
            </a:r>
          </a:p>
        </p:txBody>
      </p:sp>
      <p:sp>
        <p:nvSpPr>
          <p:cNvPr id="25612" name="Text Box 7"/>
          <p:cNvSpPr txBox="1">
            <a:spLocks noChangeArrowheads="1"/>
          </p:cNvSpPr>
          <p:nvPr/>
        </p:nvSpPr>
        <p:spPr bwMode="auto">
          <a:xfrm rot="10800000" flipV="1">
            <a:off x="6019800" y="4900613"/>
            <a:ext cx="990600" cy="785812"/>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3%</a:t>
            </a:r>
          </a:p>
          <a:p>
            <a:pPr eaLnBrk="0" hangingPunct="0">
              <a:spcBef>
                <a:spcPct val="50000"/>
              </a:spcBef>
            </a:pPr>
            <a:r>
              <a:rPr lang="en-US" b="1">
                <a:latin typeface="Georgia" pitchFamily="18" charset="0"/>
              </a:rPr>
              <a:t>5%</a:t>
            </a:r>
          </a:p>
        </p:txBody>
      </p:sp>
      <p:sp>
        <p:nvSpPr>
          <p:cNvPr id="25613" name="Rectangle 13"/>
          <p:cNvSpPr>
            <a:spLocks noChangeArrowheads="1"/>
          </p:cNvSpPr>
          <p:nvPr/>
        </p:nvSpPr>
        <p:spPr bwMode="auto">
          <a:xfrm>
            <a:off x="7620000" y="3244850"/>
            <a:ext cx="1143000" cy="1200150"/>
          </a:xfrm>
          <a:prstGeom prst="rect">
            <a:avLst/>
          </a:prstGeom>
          <a:noFill/>
          <a:ln w="9525">
            <a:noFill/>
            <a:miter lim="800000"/>
            <a:headEnd/>
            <a:tailEnd/>
          </a:ln>
        </p:spPr>
        <p:txBody>
          <a:bodyPr>
            <a:spAutoFit/>
          </a:bodyPr>
          <a:lstStyle/>
          <a:p>
            <a:pPr eaLnBrk="0" hangingPunct="0">
              <a:spcBef>
                <a:spcPct val="50000"/>
              </a:spcBef>
            </a:pPr>
            <a:r>
              <a:rPr lang="en-US">
                <a:latin typeface="Georgia" pitchFamily="18" charset="0"/>
              </a:rPr>
              <a:t>No choice = 21%         </a:t>
            </a:r>
            <a:r>
              <a:rPr lang="en-US" b="1">
                <a:latin typeface="Georgia" pitchFamily="18" charset="0"/>
              </a:rPr>
              <a:t>32%</a:t>
            </a:r>
            <a:endParaRPr lang="en-US">
              <a:latin typeface="Georg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solidFill>
                  <a:srgbClr val="7B9899"/>
                </a:solidFill>
              </a:rPr>
              <a:t>What is the problem?</a:t>
            </a:r>
          </a:p>
        </p:txBody>
      </p:sp>
      <p:sp>
        <p:nvSpPr>
          <p:cNvPr id="3" name="Content Placeholder 2"/>
          <p:cNvSpPr>
            <a:spLocks noGrp="1"/>
          </p:cNvSpPr>
          <p:nvPr>
            <p:ph sz="quarter" idx="1"/>
          </p:nvPr>
        </p:nvSpPr>
        <p:spPr>
          <a:xfrm>
            <a:off x="301625" y="2667000"/>
            <a:ext cx="8504238" cy="3432175"/>
          </a:xfrm>
        </p:spPr>
        <p:txBody>
          <a:bodyPr>
            <a:normAutofit/>
          </a:bodyPr>
          <a:lstStyle/>
          <a:p>
            <a:pPr marL="274320" indent="-274320" fontAlgn="auto">
              <a:spcAft>
                <a:spcPts val="0"/>
              </a:spcAft>
              <a:buFont typeface="Wingdings 2"/>
              <a:buNone/>
              <a:defRPr/>
            </a:pPr>
            <a:r>
              <a:rPr lang="en-US" sz="2800" b="1" dirty="0" smtClean="0"/>
              <a:t>   </a:t>
            </a:r>
            <a:r>
              <a:rPr lang="en-US" sz="2800" b="1" i="1" dirty="0" smtClean="0">
                <a:solidFill>
                  <a:schemeClr val="accent1">
                    <a:lumMod val="50000"/>
                  </a:schemeClr>
                </a:solidFill>
              </a:rPr>
              <a:t>The problem with the relative-judgment process is that some member will always look more like the perpetrator than the remaining members of the lineup; even when the actual perpetrator is not in the lineup.</a:t>
            </a:r>
            <a:endParaRPr lang="en-US"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838200"/>
          </a:xfrm>
        </p:spPr>
        <p:txBody>
          <a:bodyPr>
            <a:normAutofit fontScale="90000"/>
          </a:bodyPr>
          <a:lstStyle/>
          <a:p>
            <a:pPr fontAlgn="auto">
              <a:spcAft>
                <a:spcPts val="0"/>
              </a:spcAft>
              <a:defRPr/>
            </a:pPr>
            <a:r>
              <a:rPr lang="en-US" dirty="0" smtClean="0"/>
              <a:t>Systemic Factors Leading to Misidentification Can Be Addressed </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85000" lnSpcReduction="10000"/>
          </a:bodyPr>
          <a:lstStyle/>
          <a:p>
            <a:pPr marL="274320" indent="-274320" fontAlgn="auto">
              <a:spcAft>
                <a:spcPts val="0"/>
              </a:spcAft>
              <a:buFont typeface="Wingdings 2"/>
              <a:buChar char=""/>
              <a:defRPr/>
            </a:pPr>
            <a:r>
              <a:rPr lang="en-US" sz="2800" dirty="0" smtClean="0">
                <a:solidFill>
                  <a:schemeClr val="accent1">
                    <a:lumMod val="50000"/>
                  </a:schemeClr>
                </a:solidFill>
              </a:rPr>
              <a:t>Research shows that eyewitnesses seek and receive unintentional cues from </a:t>
            </a:r>
            <a:r>
              <a:rPr lang="en-US" sz="2800" b="1" dirty="0" smtClean="0">
                <a:solidFill>
                  <a:schemeClr val="accent1">
                    <a:lumMod val="50000"/>
                  </a:schemeClr>
                </a:solidFill>
              </a:rPr>
              <a:t>non-blind lineup</a:t>
            </a:r>
            <a:r>
              <a:rPr lang="en-US" sz="2800" dirty="0" smtClean="0">
                <a:solidFill>
                  <a:schemeClr val="accent1">
                    <a:lumMod val="50000"/>
                  </a:schemeClr>
                </a:solidFill>
              </a:rPr>
              <a:t> administrators about which person to pick from the lineup;</a:t>
            </a:r>
          </a:p>
          <a:p>
            <a:pPr marL="274320" indent="-274320" fontAlgn="auto">
              <a:spcAft>
                <a:spcPts val="0"/>
              </a:spcAft>
              <a:buFont typeface="Wingdings 2"/>
              <a:buChar char=""/>
              <a:defRPr/>
            </a:pPr>
            <a:r>
              <a:rPr lang="en-US" sz="2800" dirty="0" smtClean="0">
                <a:solidFill>
                  <a:schemeClr val="accent1">
                    <a:lumMod val="50000"/>
                  </a:schemeClr>
                </a:solidFill>
              </a:rPr>
              <a:t>Proper </a:t>
            </a:r>
            <a:r>
              <a:rPr lang="en-US" sz="2800" b="1" dirty="0" smtClean="0">
                <a:solidFill>
                  <a:schemeClr val="accent1">
                    <a:lumMod val="50000"/>
                  </a:schemeClr>
                </a:solidFill>
              </a:rPr>
              <a:t>lineup composition</a:t>
            </a:r>
            <a:r>
              <a:rPr lang="en-US" sz="2800" dirty="0" smtClean="0">
                <a:solidFill>
                  <a:schemeClr val="accent1">
                    <a:lumMod val="50000"/>
                  </a:schemeClr>
                </a:solidFill>
              </a:rPr>
              <a:t> (resembling description, not suspect) enhances accuracy;</a:t>
            </a:r>
          </a:p>
          <a:p>
            <a:pPr marL="274320" indent="-274320" fontAlgn="auto">
              <a:spcAft>
                <a:spcPts val="0"/>
              </a:spcAft>
              <a:buFont typeface="Wingdings 2"/>
              <a:buChar char=""/>
              <a:defRPr/>
            </a:pPr>
            <a:r>
              <a:rPr lang="en-US" sz="2800" b="1" dirty="0" smtClean="0">
                <a:solidFill>
                  <a:schemeClr val="accent1">
                    <a:lumMod val="50000"/>
                  </a:schemeClr>
                </a:solidFill>
              </a:rPr>
              <a:t>Instructions</a:t>
            </a:r>
            <a:r>
              <a:rPr lang="en-US" sz="2800" dirty="0" smtClean="0">
                <a:solidFill>
                  <a:schemeClr val="accent1">
                    <a:lumMod val="50000"/>
                  </a:schemeClr>
                </a:solidFill>
              </a:rPr>
              <a:t> reduce pressure on eyewitnesses;</a:t>
            </a:r>
          </a:p>
          <a:p>
            <a:pPr marL="274320" indent="-274320" fontAlgn="auto">
              <a:spcAft>
                <a:spcPts val="0"/>
              </a:spcAft>
              <a:buFont typeface="Wingdings 2"/>
              <a:buChar char=""/>
              <a:defRPr/>
            </a:pPr>
            <a:r>
              <a:rPr lang="en-US" sz="2800" dirty="0" smtClean="0">
                <a:solidFill>
                  <a:schemeClr val="accent1">
                    <a:lumMod val="50000"/>
                  </a:schemeClr>
                </a:solidFill>
              </a:rPr>
              <a:t>Research shows that memory is extremely malleable; immediate </a:t>
            </a:r>
            <a:r>
              <a:rPr lang="en-US" sz="2800" b="1" dirty="0" smtClean="0">
                <a:solidFill>
                  <a:schemeClr val="accent1">
                    <a:lumMod val="50000"/>
                  </a:schemeClr>
                </a:solidFill>
              </a:rPr>
              <a:t>confidence statements</a:t>
            </a:r>
            <a:r>
              <a:rPr lang="en-US" sz="2800" dirty="0" smtClean="0">
                <a:solidFill>
                  <a:schemeClr val="accent1">
                    <a:lumMod val="50000"/>
                  </a:schemeClr>
                </a:solidFill>
              </a:rPr>
              <a:t>, in witnesses’ own words, most reflect witnesses’ actual memory; and</a:t>
            </a:r>
          </a:p>
          <a:p>
            <a:pPr marL="274320" indent="-274320" fontAlgn="auto">
              <a:spcAft>
                <a:spcPts val="0"/>
              </a:spcAft>
              <a:buFont typeface="Wingdings 2"/>
              <a:buChar char=""/>
              <a:defRPr/>
            </a:pPr>
            <a:r>
              <a:rPr lang="en-US" sz="2800" dirty="0" smtClean="0">
                <a:solidFill>
                  <a:schemeClr val="accent1">
                    <a:lumMod val="50000"/>
                  </a:schemeClr>
                </a:solidFill>
              </a:rPr>
              <a:t>In a </a:t>
            </a:r>
            <a:r>
              <a:rPr lang="en-US" sz="2800" b="1" dirty="0" smtClean="0">
                <a:solidFill>
                  <a:schemeClr val="accent1">
                    <a:lumMod val="50000"/>
                  </a:schemeClr>
                </a:solidFill>
              </a:rPr>
              <a:t>simultaneous</a:t>
            </a:r>
            <a:r>
              <a:rPr lang="en-US" sz="2800" dirty="0" smtClean="0">
                <a:solidFill>
                  <a:schemeClr val="accent1">
                    <a:lumMod val="50000"/>
                  </a:schemeClr>
                </a:solidFill>
              </a:rPr>
              <a:t> lineup, eyewitnesses seem to make a relative judgment; </a:t>
            </a:r>
            <a:r>
              <a:rPr lang="en-US" sz="2800" b="1" dirty="0" smtClean="0">
                <a:solidFill>
                  <a:schemeClr val="accent1">
                    <a:lumMod val="50000"/>
                  </a:schemeClr>
                </a:solidFill>
              </a:rPr>
              <a:t>sequential </a:t>
            </a:r>
            <a:r>
              <a:rPr lang="en-US" sz="2800" dirty="0" smtClean="0">
                <a:solidFill>
                  <a:schemeClr val="accent1">
                    <a:lumMod val="50000"/>
                  </a:schemeClr>
                </a:solidFill>
              </a:rPr>
              <a:t>presentation fosters reliance on witnesses’ actual image of the perpetrator.</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solidFill>
                  <a:srgbClr val="7B9899"/>
                </a:solidFill>
              </a:rPr>
              <a:t>Eyewitness Identification Reform in Texas</a:t>
            </a:r>
          </a:p>
        </p:txBody>
      </p:sp>
      <p:sp>
        <p:nvSpPr>
          <p:cNvPr id="3" name="Content Placeholder 2"/>
          <p:cNvSpPr>
            <a:spLocks noGrp="1"/>
          </p:cNvSpPr>
          <p:nvPr>
            <p:ph sz="quarter" idx="1"/>
          </p:nvPr>
        </p:nvSpPr>
        <p:spPr>
          <a:xfrm>
            <a:off x="301625" y="1527175"/>
            <a:ext cx="8504238" cy="4572000"/>
          </a:xfrm>
        </p:spPr>
        <p:txBody>
          <a:bodyPr>
            <a:normAutofit fontScale="32500" lnSpcReduction="20000"/>
          </a:bodyPr>
          <a:lstStyle/>
          <a:p>
            <a:pPr marL="274320" indent="-274320" fontAlgn="auto">
              <a:spcAft>
                <a:spcPts val="0"/>
              </a:spcAft>
              <a:buFont typeface="Wingdings 2"/>
              <a:buNone/>
              <a:defRPr/>
            </a:pPr>
            <a:endParaRPr lang="en-US" sz="3200" dirty="0" smtClean="0">
              <a:solidFill>
                <a:schemeClr val="accent1">
                  <a:lumMod val="50000"/>
                </a:schemeClr>
              </a:solidFill>
            </a:endParaRPr>
          </a:p>
          <a:p>
            <a:pPr marL="274320" indent="-274320" fontAlgn="auto">
              <a:spcAft>
                <a:spcPts val="0"/>
              </a:spcAft>
              <a:buFont typeface="Wingdings 2"/>
              <a:buChar char=""/>
              <a:defRPr/>
            </a:pPr>
            <a:r>
              <a:rPr lang="en-US" sz="6200" dirty="0" smtClean="0">
                <a:solidFill>
                  <a:schemeClr val="accent1">
                    <a:lumMod val="50000"/>
                  </a:schemeClr>
                </a:solidFill>
                <a:latin typeface="+mj-lt"/>
              </a:rPr>
              <a:t>The Dallas Police Department has instituted these reform procedures. </a:t>
            </a:r>
          </a:p>
          <a:p>
            <a:pPr marL="274320" indent="-274320" fontAlgn="auto">
              <a:spcAft>
                <a:spcPts val="0"/>
              </a:spcAft>
              <a:buFont typeface="Wingdings 2"/>
              <a:buNone/>
              <a:defRPr/>
            </a:pPr>
            <a:endParaRPr lang="en-US" sz="6200" dirty="0" smtClean="0">
              <a:solidFill>
                <a:schemeClr val="accent1">
                  <a:lumMod val="50000"/>
                </a:schemeClr>
              </a:solidFill>
              <a:latin typeface="+mj-lt"/>
            </a:endParaRPr>
          </a:p>
          <a:p>
            <a:pPr marL="274320" indent="-274320" fontAlgn="auto">
              <a:spcAft>
                <a:spcPts val="0"/>
              </a:spcAft>
              <a:buFont typeface="Wingdings 2"/>
              <a:buChar char=""/>
              <a:defRPr/>
            </a:pPr>
            <a:r>
              <a:rPr lang="en-US" sz="6200" dirty="0" smtClean="0">
                <a:solidFill>
                  <a:schemeClr val="accent1">
                    <a:lumMod val="50000"/>
                  </a:schemeClr>
                </a:solidFill>
                <a:latin typeface="+mj-lt"/>
              </a:rPr>
              <a:t>Eyewitness identification reform legislation (SB 117) passed the Senate unanimously last session and stalled in the House because of issues unrelated to the bill (i.e. there was a voter identification issue which stymied action in that chamber). </a:t>
            </a:r>
          </a:p>
          <a:p>
            <a:pPr marL="274320" indent="-274320" fontAlgn="auto">
              <a:spcAft>
                <a:spcPts val="0"/>
              </a:spcAft>
              <a:buFont typeface="Wingdings 2"/>
              <a:buNone/>
              <a:defRPr/>
            </a:pPr>
            <a:endParaRPr lang="en-US" sz="6200" dirty="0" smtClean="0">
              <a:solidFill>
                <a:schemeClr val="accent1">
                  <a:lumMod val="50000"/>
                </a:schemeClr>
              </a:solidFill>
              <a:latin typeface="+mj-lt"/>
            </a:endParaRPr>
          </a:p>
          <a:p>
            <a:pPr marL="274320" indent="-274320" fontAlgn="auto">
              <a:spcAft>
                <a:spcPts val="0"/>
              </a:spcAft>
              <a:buFont typeface="Wingdings 2"/>
              <a:buChar char=""/>
              <a:defRPr/>
            </a:pPr>
            <a:r>
              <a:rPr lang="en-US" sz="6200" dirty="0" smtClean="0">
                <a:solidFill>
                  <a:schemeClr val="accent1">
                    <a:lumMod val="50000"/>
                  </a:schemeClr>
                </a:solidFill>
                <a:latin typeface="+mj-lt"/>
              </a:rPr>
              <a:t>The legislation was recently endorsed by the Tim Cole Advisory Panel on Wrongful Convictions (TCAP), which was established by the legislature last session. The TCAP had representatives from the legislature, judiciary, governor's office, law enforcement, prosecutors, the defense bar, and academia. </a:t>
            </a:r>
          </a:p>
          <a:p>
            <a:pPr marL="274320" indent="-274320" fontAlgn="auto">
              <a:spcAft>
                <a:spcPts val="0"/>
              </a:spcAft>
              <a:buFont typeface="Wingdings 2"/>
              <a:buChar char=""/>
              <a:defRPr/>
            </a:pPr>
            <a:endParaRPr lang="en-US" sz="6200" dirty="0" smtClean="0">
              <a:solidFill>
                <a:schemeClr val="accent1">
                  <a:lumMod val="50000"/>
                </a:schemeClr>
              </a:solidFill>
              <a:latin typeface="+mj-lt"/>
            </a:endParaRPr>
          </a:p>
          <a:p>
            <a:pPr marL="274320" indent="-274320" fontAlgn="auto">
              <a:spcAft>
                <a:spcPts val="0"/>
              </a:spcAft>
              <a:buFont typeface="Wingdings 2"/>
              <a:buChar char=""/>
              <a:defRPr/>
            </a:pPr>
            <a:r>
              <a:rPr lang="en-US" sz="6200" dirty="0" smtClean="0">
                <a:solidFill>
                  <a:schemeClr val="accent1">
                    <a:lumMod val="50000"/>
                  </a:schemeClr>
                </a:solidFill>
                <a:latin typeface="+mj-lt"/>
              </a:rPr>
              <a:t>We expect that the consensus about the legislation should help move the bill quickly through the legislative process next session and get it to the governor's desk.</a:t>
            </a:r>
          </a:p>
          <a:p>
            <a:pPr marL="274320" indent="-274320" fontAlgn="auto">
              <a:spcAft>
                <a:spcPts val="0"/>
              </a:spcAft>
              <a:buFont typeface="Wingdings 2"/>
              <a:buChar char=""/>
              <a:defRPr/>
            </a:pPr>
            <a:endParaRPr lang="en-US" sz="6200" dirty="0" smtClean="0">
              <a:latin typeface="+mj-lt"/>
            </a:endParaRPr>
          </a:p>
          <a:p>
            <a:pPr marL="274320" indent="-274320" fontAlgn="auto">
              <a:spcAft>
                <a:spcPts val="0"/>
              </a:spcAft>
              <a:buFont typeface="Wingdings 2"/>
              <a:buChar char=""/>
              <a:defRPr/>
            </a:pPr>
            <a:endParaRPr lang="en-US" sz="62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lumMod val="75000"/>
                  </a:schemeClr>
                </a:solidFill>
              </a:rPr>
              <a:t>DNA EXONERATIONS TO DATE</a:t>
            </a:r>
            <a:endParaRPr lang="en-US" dirty="0">
              <a:solidFill>
                <a:schemeClr val="accent1">
                  <a:lumMod val="75000"/>
                </a:schemeClr>
              </a:solidFill>
            </a:endParaRP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None/>
              <a:defRPr/>
            </a:pPr>
            <a:r>
              <a:rPr lang="en-US" sz="2800" b="1" dirty="0" smtClean="0">
                <a:solidFill>
                  <a:schemeClr val="accent1">
                    <a:lumMod val="50000"/>
                  </a:schemeClr>
                </a:solidFill>
              </a:rPr>
              <a:t>259 DNA Exonerations to Date</a:t>
            </a:r>
          </a:p>
          <a:p>
            <a:pPr marL="274320" indent="-274320" fontAlgn="auto">
              <a:spcAft>
                <a:spcPts val="0"/>
              </a:spcAft>
              <a:buFont typeface="Wingdings 2"/>
              <a:buNone/>
              <a:defRPr/>
            </a:pPr>
            <a:r>
              <a:rPr lang="en-US" sz="2800" dirty="0" smtClean="0">
                <a:solidFill>
                  <a:schemeClr val="accent1">
                    <a:lumMod val="50000"/>
                  </a:schemeClr>
                </a:solidFill>
              </a:rPr>
              <a:t>	- 0 to 100 between 1989 and 2001 (12 years)</a:t>
            </a:r>
          </a:p>
          <a:p>
            <a:pPr marL="274320" indent="-274320" fontAlgn="auto">
              <a:spcAft>
                <a:spcPts val="0"/>
              </a:spcAft>
              <a:buFont typeface="Wingdings 2"/>
              <a:buNone/>
              <a:defRPr/>
            </a:pPr>
            <a:r>
              <a:rPr lang="en-US" sz="2800" dirty="0" smtClean="0">
                <a:solidFill>
                  <a:schemeClr val="accent1">
                    <a:lumMod val="50000"/>
                  </a:schemeClr>
                </a:solidFill>
              </a:rPr>
              <a:t>	- 100-200 between 2001 and 2007 (6 years)</a:t>
            </a:r>
          </a:p>
          <a:p>
            <a:pPr marL="274320" indent="-274320" fontAlgn="auto">
              <a:spcAft>
                <a:spcPts val="0"/>
              </a:spcAft>
              <a:buFont typeface="Wingdings 2"/>
              <a:buNone/>
              <a:defRPr/>
            </a:pPr>
            <a:r>
              <a:rPr lang="en-US" sz="2800" dirty="0" smtClean="0">
                <a:solidFill>
                  <a:schemeClr val="accent1">
                    <a:lumMod val="50000"/>
                  </a:schemeClr>
                </a:solidFill>
              </a:rPr>
              <a:t>   - 200-250 between 2007 and 2010 (3 years)</a:t>
            </a:r>
          </a:p>
          <a:p>
            <a:pPr marL="274320" indent="-274320" fontAlgn="auto">
              <a:spcAft>
                <a:spcPts val="0"/>
              </a:spcAft>
              <a:buFont typeface="Wingdings 2"/>
              <a:buNone/>
              <a:defRPr/>
            </a:pPr>
            <a:r>
              <a:rPr lang="en-US" sz="2800" b="1" dirty="0" smtClean="0">
                <a:solidFill>
                  <a:schemeClr val="accent1">
                    <a:lumMod val="50000"/>
                  </a:schemeClr>
                </a:solidFill>
              </a:rPr>
              <a:t>Average Prison Term = 13 Years</a:t>
            </a:r>
          </a:p>
          <a:p>
            <a:pPr marL="274320" indent="-274320" fontAlgn="auto">
              <a:spcAft>
                <a:spcPts val="0"/>
              </a:spcAft>
              <a:buFont typeface="Wingdings 2"/>
              <a:buNone/>
              <a:defRPr/>
            </a:pPr>
            <a:r>
              <a:rPr lang="en-US" sz="2800" dirty="0" smtClean="0">
                <a:solidFill>
                  <a:schemeClr val="accent1">
                    <a:lumMod val="50000"/>
                  </a:schemeClr>
                </a:solidFill>
              </a:rPr>
              <a:t>* 17 had been on Death Row </a:t>
            </a:r>
          </a:p>
          <a:p>
            <a:pPr marL="274320" indent="-274320" fontAlgn="auto">
              <a:spcAft>
                <a:spcPts val="0"/>
              </a:spcAft>
              <a:buFont typeface="Wingdings 2"/>
              <a:buNone/>
              <a:defRPr/>
            </a:pPr>
            <a:r>
              <a:rPr lang="en-US" sz="2800" dirty="0" smtClean="0">
                <a:solidFill>
                  <a:schemeClr val="accent1">
                    <a:lumMod val="50000"/>
                  </a:schemeClr>
                </a:solidFill>
              </a:rPr>
              <a:t>* 68% are rapes</a:t>
            </a:r>
          </a:p>
          <a:p>
            <a:pPr marL="274320" indent="-274320" fontAlgn="auto">
              <a:spcAft>
                <a:spcPts val="0"/>
              </a:spcAft>
              <a:buFont typeface="Wingdings 2"/>
              <a:buNone/>
              <a:defRPr/>
            </a:pPr>
            <a:r>
              <a:rPr lang="en-US" sz="2800" dirty="0" smtClean="0">
                <a:solidFill>
                  <a:schemeClr val="accent1">
                    <a:lumMod val="50000"/>
                  </a:schemeClr>
                </a:solidFill>
              </a:rPr>
              <a:t>* 24% are rape/murders</a:t>
            </a:r>
          </a:p>
          <a:p>
            <a:pPr marL="274320" indent="-274320" fontAlgn="auto">
              <a:spcAft>
                <a:spcPts val="0"/>
              </a:spcAft>
              <a:buFont typeface="Wingdings 2"/>
              <a:buNone/>
              <a:defRPr/>
            </a:pPr>
            <a:r>
              <a:rPr lang="en-US" sz="2800" dirty="0" smtClean="0">
                <a:solidFill>
                  <a:schemeClr val="accent1">
                    <a:lumMod val="50000"/>
                  </a:schemeClr>
                </a:solidFill>
              </a:rPr>
              <a:t>* 7% are pure murders</a:t>
            </a:r>
          </a:p>
          <a:p>
            <a:pPr marL="274320" indent="-274320" fontAlgn="auto">
              <a:spcAft>
                <a:spcPts val="0"/>
              </a:spcAft>
              <a:buFont typeface="Wingdings 2"/>
              <a:buNone/>
              <a:defRPr/>
            </a:pPr>
            <a:r>
              <a:rPr lang="en-US" sz="2800" dirty="0" smtClean="0">
                <a:solidFill>
                  <a:schemeClr val="accent1">
                    <a:lumMod val="50000"/>
                  </a:schemeClr>
                </a:solidFill>
              </a:rPr>
              <a:t>* 1% are robberies	</a:t>
            </a:r>
            <a:r>
              <a:rPr lang="en-US" sz="2800" dirty="0" smtClean="0">
                <a:solidFill>
                  <a:schemeClr val="accent1">
                    <a:lumMod val="75000"/>
                  </a:schemeClr>
                </a:solidFill>
              </a:rPr>
              <a:t>		</a:t>
            </a:r>
          </a:p>
        </p:txBody>
      </p:sp>
      <p:pic>
        <p:nvPicPr>
          <p:cNvPr id="16387" name="Picture 2" descr="http://www.utne.com/uploadedImages/utne/blogs/Politics/250.jpg"/>
          <p:cNvPicPr>
            <a:picLocks noChangeAspect="1" noChangeArrowheads="1"/>
          </p:cNvPicPr>
          <p:nvPr/>
        </p:nvPicPr>
        <p:blipFill>
          <a:blip r:embed="rId2"/>
          <a:srcRect/>
          <a:stretch>
            <a:fillRect/>
          </a:stretch>
        </p:blipFill>
        <p:spPr bwMode="auto">
          <a:xfrm>
            <a:off x="6248400" y="3276600"/>
            <a:ext cx="2571750" cy="292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914400"/>
          </a:xfrm>
        </p:spPr>
        <p:txBody>
          <a:bodyPr>
            <a:normAutofit fontScale="90000"/>
          </a:bodyPr>
          <a:lstStyle/>
          <a:p>
            <a:pPr fontAlgn="auto">
              <a:spcAft>
                <a:spcPts val="0"/>
              </a:spcAft>
              <a:defRPr/>
            </a:pPr>
            <a:r>
              <a:rPr lang="en-US" dirty="0" smtClean="0"/>
              <a:t>Eyewitness Identification Reform: </a:t>
            </a:r>
            <a:br>
              <a:rPr lang="en-US" dirty="0" smtClean="0"/>
            </a:br>
            <a:r>
              <a:rPr lang="en-US" dirty="0" smtClean="0"/>
              <a:t>Growing Support Across Nation</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endParaRPr lang="en-US" dirty="0" smtClean="0">
              <a:solidFill>
                <a:schemeClr val="accent1">
                  <a:lumMod val="50000"/>
                </a:schemeClr>
              </a:solidFill>
            </a:endParaRPr>
          </a:p>
          <a:p>
            <a:pPr marL="274320" indent="-274320" fontAlgn="auto">
              <a:spcAft>
                <a:spcPts val="0"/>
              </a:spcAft>
              <a:buFont typeface="Wingdings 2"/>
              <a:buChar char=""/>
              <a:defRPr/>
            </a:pPr>
            <a:r>
              <a:rPr lang="en-US" dirty="0" smtClean="0">
                <a:solidFill>
                  <a:schemeClr val="accent1">
                    <a:lumMod val="50000"/>
                  </a:schemeClr>
                </a:solidFill>
              </a:rPr>
              <a:t>The following jurisdictions are among those that have implemented “sequential double-blind” as standard procedure: The states of </a:t>
            </a:r>
            <a:r>
              <a:rPr lang="en-US" b="1" dirty="0" smtClean="0">
                <a:solidFill>
                  <a:schemeClr val="accent1">
                    <a:lumMod val="50000"/>
                  </a:schemeClr>
                </a:solidFill>
              </a:rPr>
              <a:t>New Jersey </a:t>
            </a:r>
            <a:r>
              <a:rPr lang="en-US" dirty="0" smtClean="0">
                <a:solidFill>
                  <a:schemeClr val="accent1">
                    <a:lumMod val="50000"/>
                  </a:schemeClr>
                </a:solidFill>
              </a:rPr>
              <a:t>and </a:t>
            </a:r>
            <a:r>
              <a:rPr lang="en-US" b="1" dirty="0" smtClean="0">
                <a:solidFill>
                  <a:schemeClr val="accent1">
                    <a:lumMod val="50000"/>
                  </a:schemeClr>
                </a:solidFill>
              </a:rPr>
              <a:t>North Carolina</a:t>
            </a:r>
            <a:r>
              <a:rPr lang="en-US" dirty="0" smtClean="0">
                <a:solidFill>
                  <a:schemeClr val="accent1">
                    <a:lumMod val="50000"/>
                  </a:schemeClr>
                </a:solidFill>
              </a:rPr>
              <a:t>; various jurisdictions in </a:t>
            </a:r>
            <a:r>
              <a:rPr lang="en-US" b="1" dirty="0" smtClean="0">
                <a:solidFill>
                  <a:schemeClr val="accent1">
                    <a:lumMod val="50000"/>
                  </a:schemeClr>
                </a:solidFill>
              </a:rPr>
              <a:t>Maryland</a:t>
            </a:r>
            <a:r>
              <a:rPr lang="en-US" dirty="0" smtClean="0">
                <a:solidFill>
                  <a:schemeClr val="accent1">
                    <a:lumMod val="50000"/>
                  </a:schemeClr>
                </a:solidFill>
              </a:rPr>
              <a:t>; </a:t>
            </a:r>
            <a:r>
              <a:rPr lang="en-US" b="1" dirty="0" smtClean="0">
                <a:solidFill>
                  <a:schemeClr val="accent1">
                    <a:lumMod val="50000"/>
                  </a:schemeClr>
                </a:solidFill>
              </a:rPr>
              <a:t>Denver, CO</a:t>
            </a:r>
            <a:r>
              <a:rPr lang="en-US" dirty="0" smtClean="0">
                <a:solidFill>
                  <a:schemeClr val="accent1">
                    <a:lumMod val="50000"/>
                  </a:schemeClr>
                </a:solidFill>
              </a:rPr>
              <a:t>; </a:t>
            </a:r>
            <a:r>
              <a:rPr lang="en-US" b="1" dirty="0" smtClean="0">
                <a:solidFill>
                  <a:schemeClr val="accent1">
                    <a:lumMod val="50000"/>
                  </a:schemeClr>
                </a:solidFill>
              </a:rPr>
              <a:t>Dallas, TX</a:t>
            </a:r>
            <a:r>
              <a:rPr lang="en-US" dirty="0" smtClean="0">
                <a:solidFill>
                  <a:schemeClr val="accent1">
                    <a:lumMod val="50000"/>
                  </a:schemeClr>
                </a:solidFill>
              </a:rPr>
              <a:t>; </a:t>
            </a:r>
            <a:r>
              <a:rPr lang="en-US" b="1" dirty="0" smtClean="0">
                <a:solidFill>
                  <a:schemeClr val="accent1">
                    <a:lumMod val="50000"/>
                  </a:schemeClr>
                </a:solidFill>
              </a:rPr>
              <a:t>Hennepin County, MN (Minneapolis); Ramsey County, MN (St. Paul); Santa Clara County, CA; Suffolk County, MA (Boston); Northampton, MA</a:t>
            </a:r>
            <a:r>
              <a:rPr lang="en-US" dirty="0" smtClean="0">
                <a:solidFill>
                  <a:schemeClr val="accent1">
                    <a:lumMod val="50000"/>
                  </a:schemeClr>
                </a:solidFill>
              </a:rPr>
              <a:t>.</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Char char=""/>
              <a:defRPr/>
            </a:pPr>
            <a:r>
              <a:rPr lang="en-US" dirty="0" smtClean="0">
                <a:solidFill>
                  <a:schemeClr val="accent1">
                    <a:lumMod val="50000"/>
                  </a:schemeClr>
                </a:solidFill>
              </a:rPr>
              <a:t>The states of </a:t>
            </a:r>
            <a:r>
              <a:rPr lang="en-US" b="1" dirty="0" smtClean="0">
                <a:solidFill>
                  <a:schemeClr val="accent1">
                    <a:lumMod val="50000"/>
                  </a:schemeClr>
                </a:solidFill>
              </a:rPr>
              <a:t>Georgia</a:t>
            </a:r>
            <a:r>
              <a:rPr lang="en-US" dirty="0" smtClean="0">
                <a:solidFill>
                  <a:schemeClr val="accent1">
                    <a:lumMod val="50000"/>
                  </a:schemeClr>
                </a:solidFill>
              </a:rPr>
              <a:t> and </a:t>
            </a:r>
            <a:r>
              <a:rPr lang="en-US" b="1" dirty="0" smtClean="0">
                <a:solidFill>
                  <a:schemeClr val="accent1">
                    <a:lumMod val="50000"/>
                  </a:schemeClr>
                </a:solidFill>
              </a:rPr>
              <a:t>Wisconsin</a:t>
            </a:r>
            <a:r>
              <a:rPr lang="en-US" dirty="0" smtClean="0">
                <a:solidFill>
                  <a:schemeClr val="accent1">
                    <a:lumMod val="50000"/>
                  </a:schemeClr>
                </a:solidFill>
              </a:rPr>
              <a:t> have recommended/promulgated “double-blind sequential” voluntary guidelines and incorporated them into law enforcement training. </a:t>
            </a:r>
          </a:p>
          <a:p>
            <a:pPr marL="274320" indent="-274320" fontAlgn="auto">
              <a:spcAft>
                <a:spcPts val="0"/>
              </a:spcAft>
              <a:buFont typeface="Wingdings 2"/>
              <a:buNone/>
              <a:defRPr/>
            </a:pPr>
            <a:r>
              <a:rPr lang="en-US" dirty="0" smtClean="0">
                <a:solidFill>
                  <a:schemeClr val="accent1">
                    <a:lumMod val="50000"/>
                  </a:schemeClr>
                </a:solidFill>
              </a:rPr>
              <a:t> </a:t>
            </a:r>
          </a:p>
          <a:p>
            <a:pPr marL="274320" indent="-274320" fontAlgn="auto">
              <a:spcAft>
                <a:spcPts val="0"/>
              </a:spcAft>
              <a:buFont typeface="Wingdings 2"/>
              <a:buChar char=""/>
              <a:defRPr/>
            </a:pPr>
            <a:r>
              <a:rPr lang="en-US" b="1" dirty="0" smtClean="0">
                <a:solidFill>
                  <a:schemeClr val="accent1">
                    <a:lumMod val="50000"/>
                  </a:schemeClr>
                </a:solidFill>
              </a:rPr>
              <a:t>Ohio</a:t>
            </a:r>
            <a:r>
              <a:rPr lang="en-US" dirty="0" smtClean="0">
                <a:solidFill>
                  <a:schemeClr val="accent1">
                    <a:lumMod val="50000"/>
                  </a:schemeClr>
                </a:solidFill>
              </a:rPr>
              <a:t> recently made history by passing omnibus legislation that mandated the bulk of the recommendations discussed, including blind and “blinded” administration.</a:t>
            </a:r>
          </a:p>
          <a:p>
            <a:pPr marL="274320" indent="-274320" fontAlgn="auto">
              <a:spcAft>
                <a:spcPts val="0"/>
              </a:spcAft>
              <a:buFont typeface="Wingdings 2"/>
              <a:buChar char=""/>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solidFill>
                  <a:srgbClr val="7B9899"/>
                </a:solidFill>
              </a:rPr>
              <a:t>Eyewitness Identification Litigation</a:t>
            </a:r>
          </a:p>
        </p:txBody>
      </p:sp>
      <p:sp>
        <p:nvSpPr>
          <p:cNvPr id="3" name="Content Placeholder 2"/>
          <p:cNvSpPr>
            <a:spLocks noGrp="1"/>
          </p:cNvSpPr>
          <p:nvPr>
            <p:ph sz="quarter" idx="1"/>
          </p:nvPr>
        </p:nvSpPr>
        <p:spPr>
          <a:xfrm>
            <a:off x="301625" y="1527175"/>
            <a:ext cx="8504238" cy="4572000"/>
          </a:xfrm>
        </p:spPr>
        <p:txBody>
          <a:bodyPr>
            <a:noAutofit/>
          </a:bodyPr>
          <a:lstStyle/>
          <a:p>
            <a:pPr marL="274320" indent="-274320" fontAlgn="auto">
              <a:spcAft>
                <a:spcPts val="0"/>
              </a:spcAft>
              <a:buFont typeface="Wingdings 2"/>
              <a:buChar char=""/>
              <a:defRPr/>
            </a:pPr>
            <a:r>
              <a:rPr lang="en-US" sz="3600" dirty="0" smtClean="0">
                <a:solidFill>
                  <a:schemeClr val="accent1">
                    <a:lumMod val="50000"/>
                  </a:schemeClr>
                </a:solidFill>
              </a:rPr>
              <a:t>State v. Henderson, A-8 Sept. Term 2008, 2009 N.J. LEXIS 45 (Feb. 26, 2009)</a:t>
            </a:r>
          </a:p>
          <a:p>
            <a:pPr marL="274320" indent="-274320" fontAlgn="auto">
              <a:spcAft>
                <a:spcPts val="0"/>
              </a:spcAft>
              <a:buFont typeface="Wingdings 2"/>
              <a:buChar char=""/>
              <a:defRPr/>
            </a:pPr>
            <a:r>
              <a:rPr lang="en-US" sz="3600" dirty="0" smtClean="0">
                <a:solidFill>
                  <a:schemeClr val="accent1">
                    <a:lumMod val="50000"/>
                  </a:schemeClr>
                </a:solidFill>
              </a:rPr>
              <a:t>Plenary Hearing (PD, IP, NJACDL, AG, State)</a:t>
            </a:r>
          </a:p>
          <a:p>
            <a:pPr marL="274320" indent="-274320" fontAlgn="auto">
              <a:spcAft>
                <a:spcPts val="0"/>
              </a:spcAft>
              <a:buFont typeface="Wingdings 2"/>
              <a:buChar char=""/>
              <a:defRPr/>
            </a:pPr>
            <a:r>
              <a:rPr lang="en-US" sz="3600" dirty="0" smtClean="0">
                <a:solidFill>
                  <a:schemeClr val="accent1">
                    <a:lumMod val="50000"/>
                  </a:schemeClr>
                </a:solidFill>
              </a:rPr>
              <a:t>Almost 2,000 pages of transcript; 10 days of testimony; 4 days of argument; over 360 exhibits</a:t>
            </a:r>
          </a:p>
          <a:p>
            <a:pPr marL="274320" indent="-274320" fontAlgn="auto">
              <a:spcAft>
                <a:spcPts val="0"/>
              </a:spcAft>
              <a:buFont typeface="Wingdings 2"/>
              <a:buNone/>
              <a:defRPr/>
            </a:pPr>
            <a:endParaRPr lang="en-US"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solidFill>
                  <a:srgbClr val="7B9899"/>
                </a:solidFill>
              </a:rPr>
              <a:t>State v. Henderson</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dirty="0" smtClean="0"/>
          </a:p>
          <a:p>
            <a:pPr fontAlgn="auto">
              <a:spcBef>
                <a:spcPts val="575"/>
              </a:spcBef>
              <a:spcAft>
                <a:spcPts val="0"/>
              </a:spcAft>
              <a:defRPr/>
            </a:pPr>
            <a:r>
              <a:rPr lang="en-US" b="1" dirty="0" smtClean="0">
                <a:solidFill>
                  <a:schemeClr val="accent1">
                    <a:lumMod val="50000"/>
                  </a:schemeClr>
                </a:solidFill>
              </a:rPr>
              <a:t>Almost the Entire Literature and Body of Scientific Data on Eyewitness Identification Procedures Has Been Developed Since </a:t>
            </a:r>
            <a:r>
              <a:rPr lang="en-US" b="1" u="sng" dirty="0" smtClean="0">
                <a:solidFill>
                  <a:schemeClr val="accent1">
                    <a:lumMod val="50000"/>
                  </a:schemeClr>
                </a:solidFill>
              </a:rPr>
              <a:t>Manson</a:t>
            </a:r>
          </a:p>
          <a:p>
            <a:pPr fontAlgn="auto">
              <a:spcBef>
                <a:spcPts val="575"/>
              </a:spcBef>
              <a:spcAft>
                <a:spcPts val="0"/>
              </a:spcAft>
              <a:buFont typeface="Arial" charset="0"/>
              <a:buNone/>
              <a:defRPr/>
            </a:pPr>
            <a:endParaRPr lang="en-US" b="1" u="sng" dirty="0" smtClean="0">
              <a:solidFill>
                <a:schemeClr val="accent1">
                  <a:lumMod val="50000"/>
                </a:schemeClr>
              </a:solidFill>
            </a:endParaRPr>
          </a:p>
          <a:p>
            <a:pPr fontAlgn="auto">
              <a:spcBef>
                <a:spcPts val="575"/>
              </a:spcBef>
              <a:spcAft>
                <a:spcPts val="0"/>
              </a:spcAft>
              <a:defRPr/>
            </a:pPr>
            <a:r>
              <a:rPr lang="en-US" b="1" dirty="0" smtClean="0">
                <a:solidFill>
                  <a:schemeClr val="accent1">
                    <a:lumMod val="50000"/>
                  </a:schemeClr>
                </a:solidFill>
              </a:rPr>
              <a:t>Of all the social science fields, eyewitness identification now contains the largest and most extraordinary body of rigorous scientific research</a:t>
            </a:r>
            <a:endParaRPr lang="en-US" dirty="0" smtClean="0">
              <a:solidFill>
                <a:schemeClr val="accent1">
                  <a:lumMod val="50000"/>
                </a:schemeClr>
              </a:solidFill>
            </a:endParaRP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solidFill>
                  <a:srgbClr val="7B9899"/>
                </a:solidFill>
              </a:rPr>
              <a:t>Key Concepts Highlighted in Henderson</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Bef>
                <a:spcPts val="580"/>
              </a:spcBef>
              <a:spcAft>
                <a:spcPts val="0"/>
              </a:spcAft>
              <a:buFont typeface="Wingdings 2"/>
              <a:buChar char=""/>
              <a:defRPr/>
            </a:pPr>
            <a:r>
              <a:rPr lang="en-US" b="1" dirty="0" smtClean="0">
                <a:solidFill>
                  <a:schemeClr val="accent1">
                    <a:lumMod val="50000"/>
                  </a:schemeClr>
                </a:solidFill>
              </a:rPr>
              <a:t>Memory does not work like a videotape</a:t>
            </a:r>
          </a:p>
          <a:p>
            <a:pPr marL="274320" indent="-274320" fontAlgn="auto">
              <a:spcBef>
                <a:spcPts val="580"/>
              </a:spcBef>
              <a:spcAft>
                <a:spcPts val="0"/>
              </a:spcAft>
              <a:buFont typeface="Wingdings 2"/>
              <a:buChar char=""/>
              <a:defRPr/>
            </a:pPr>
            <a:r>
              <a:rPr lang="en-US" b="1" dirty="0" smtClean="0">
                <a:solidFill>
                  <a:schemeClr val="accent1">
                    <a:lumMod val="50000"/>
                  </a:schemeClr>
                </a:solidFill>
              </a:rPr>
              <a:t>Eyewitness memory is a form of trace evidence</a:t>
            </a:r>
          </a:p>
          <a:p>
            <a:pPr marL="274320" indent="-274320" fontAlgn="auto">
              <a:spcBef>
                <a:spcPts val="580"/>
              </a:spcBef>
              <a:spcAft>
                <a:spcPts val="0"/>
              </a:spcAft>
              <a:buFont typeface="Wingdings 2"/>
              <a:buChar char=""/>
              <a:defRPr/>
            </a:pPr>
            <a:r>
              <a:rPr lang="en-US" b="1" dirty="0" smtClean="0">
                <a:solidFill>
                  <a:schemeClr val="accent1">
                    <a:lumMod val="50000"/>
                  </a:schemeClr>
                </a:solidFill>
              </a:rPr>
              <a:t>Contamination of eyewitness memory is irreparable</a:t>
            </a:r>
          </a:p>
          <a:p>
            <a:pPr marL="274320" indent="-274320" fontAlgn="auto">
              <a:spcBef>
                <a:spcPts val="580"/>
              </a:spcBef>
              <a:spcAft>
                <a:spcPts val="0"/>
              </a:spcAft>
              <a:buFont typeface="Wingdings 2"/>
              <a:buChar char=""/>
              <a:defRPr/>
            </a:pPr>
            <a:r>
              <a:rPr lang="en-US" b="1" dirty="0" smtClean="0">
                <a:solidFill>
                  <a:schemeClr val="accent1">
                    <a:lumMod val="50000"/>
                  </a:schemeClr>
                </a:solidFill>
              </a:rPr>
              <a:t>Contamination can come from non-state actors</a:t>
            </a:r>
          </a:p>
          <a:p>
            <a:pPr marL="274320" indent="-274320" fontAlgn="auto">
              <a:spcBef>
                <a:spcPts val="580"/>
              </a:spcBef>
              <a:spcAft>
                <a:spcPts val="0"/>
              </a:spcAft>
              <a:buFont typeface="Wingdings 2"/>
              <a:buChar char=""/>
              <a:defRPr/>
            </a:pPr>
            <a:r>
              <a:rPr lang="en-US" b="1" dirty="0" smtClean="0">
                <a:solidFill>
                  <a:schemeClr val="accent1">
                    <a:lumMod val="50000"/>
                  </a:schemeClr>
                </a:solidFill>
              </a:rPr>
              <a:t>Lineups are memory experiments</a:t>
            </a:r>
            <a:endParaRPr lang="en-US" dirty="0" smtClean="0">
              <a:solidFill>
                <a:schemeClr val="accent1">
                  <a:lumMod val="50000"/>
                </a:schemeClr>
              </a:solidFill>
            </a:endParaRPr>
          </a:p>
          <a:p>
            <a:pPr marL="274320" indent="-274320" fontAlgn="auto">
              <a:spcBef>
                <a:spcPts val="580"/>
              </a:spcBef>
              <a:spcAft>
                <a:spcPts val="0"/>
              </a:spcAft>
              <a:buFont typeface="Wingdings 2"/>
              <a:buChar char=""/>
              <a:defRPr/>
            </a:pPr>
            <a:r>
              <a:rPr lang="en-US" b="1" dirty="0" smtClean="0">
                <a:solidFill>
                  <a:schemeClr val="accent1">
                    <a:lumMod val="50000"/>
                  </a:schemeClr>
                </a:solidFill>
              </a:rPr>
              <a:t>Relative Judgment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solidFill>
                  <a:srgbClr val="7B9899"/>
                </a:solidFill>
              </a:rPr>
              <a:t>For Court Consideration</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lnSpc>
                <a:spcPct val="80000"/>
              </a:lnSpc>
              <a:spcBef>
                <a:spcPts val="580"/>
              </a:spcBef>
              <a:spcAft>
                <a:spcPts val="0"/>
              </a:spcAft>
              <a:buFont typeface="Wingdings 2"/>
              <a:buNone/>
              <a:defRPr/>
            </a:pPr>
            <a:endParaRPr lang="en-US" sz="2400" dirty="0" smtClean="0">
              <a:solidFill>
                <a:schemeClr val="accent1">
                  <a:lumMod val="50000"/>
                </a:schemeClr>
              </a:solidFill>
            </a:endParaRPr>
          </a:p>
          <a:p>
            <a:pPr marL="274320" indent="-274320" fontAlgn="auto">
              <a:lnSpc>
                <a:spcPct val="80000"/>
              </a:lnSpc>
              <a:spcBef>
                <a:spcPts val="580"/>
              </a:spcBef>
              <a:spcAft>
                <a:spcPts val="0"/>
              </a:spcAft>
              <a:buFont typeface="Wingdings 2"/>
              <a:buChar char=""/>
              <a:defRPr/>
            </a:pPr>
            <a:r>
              <a:rPr lang="en-US" sz="3200" dirty="0" smtClean="0">
                <a:solidFill>
                  <a:schemeClr val="accent1">
                    <a:lumMod val="50000"/>
                  </a:schemeClr>
                </a:solidFill>
              </a:rPr>
              <a:t>Consideration of science by courts</a:t>
            </a:r>
          </a:p>
          <a:p>
            <a:pPr marL="274320" indent="-274320" fontAlgn="auto">
              <a:lnSpc>
                <a:spcPct val="80000"/>
              </a:lnSpc>
              <a:spcBef>
                <a:spcPts val="580"/>
              </a:spcBef>
              <a:spcAft>
                <a:spcPts val="0"/>
              </a:spcAft>
              <a:buFont typeface="Wingdings 2"/>
              <a:buChar char=""/>
              <a:defRPr/>
            </a:pPr>
            <a:r>
              <a:rPr lang="en-US" sz="3200" dirty="0" smtClean="0">
                <a:solidFill>
                  <a:schemeClr val="accent1">
                    <a:lumMod val="50000"/>
                  </a:schemeClr>
                </a:solidFill>
              </a:rPr>
              <a:t>Courts should consider more concrete findings of suggestion and reliability for all levels of remedies</a:t>
            </a:r>
          </a:p>
          <a:p>
            <a:pPr marL="274320" indent="-274320" fontAlgn="auto">
              <a:lnSpc>
                <a:spcPct val="80000"/>
              </a:lnSpc>
              <a:spcBef>
                <a:spcPts val="580"/>
              </a:spcBef>
              <a:spcAft>
                <a:spcPts val="0"/>
              </a:spcAft>
              <a:buFont typeface="Wingdings 2"/>
              <a:buChar char=""/>
              <a:defRPr/>
            </a:pPr>
            <a:r>
              <a:rPr lang="en-US" sz="3200" dirty="0" smtClean="0">
                <a:solidFill>
                  <a:schemeClr val="accent1">
                    <a:lumMod val="50000"/>
                  </a:schemeClr>
                </a:solidFill>
              </a:rPr>
              <a:t>When relevant, expert testimony should be admitted at hearings and trial </a:t>
            </a:r>
          </a:p>
          <a:p>
            <a:pPr marL="274320" indent="-274320" fontAlgn="auto">
              <a:lnSpc>
                <a:spcPct val="80000"/>
              </a:lnSpc>
              <a:spcBef>
                <a:spcPts val="580"/>
              </a:spcBef>
              <a:spcAft>
                <a:spcPts val="0"/>
              </a:spcAft>
              <a:buFont typeface="Wingdings 2"/>
              <a:buChar char=""/>
              <a:defRPr/>
            </a:pPr>
            <a:r>
              <a:rPr lang="en-US" sz="3200" dirty="0" smtClean="0">
                <a:solidFill>
                  <a:schemeClr val="accent1">
                    <a:lumMod val="50000"/>
                  </a:schemeClr>
                </a:solidFill>
              </a:rPr>
              <a:t>Instruct juries about robust findings that increase error and/or impact reliability of evidence  </a:t>
            </a:r>
          </a:p>
          <a:p>
            <a:pPr marL="274320" indent="-274320" fontAlgn="auto">
              <a:lnSpc>
                <a:spcPct val="80000"/>
              </a:lnSpc>
              <a:spcBef>
                <a:spcPts val="580"/>
              </a:spcBef>
              <a:spcAft>
                <a:spcPts val="0"/>
              </a:spcAft>
              <a:buFont typeface="Wingdings 2"/>
              <a:buChar char=""/>
              <a:defRPr/>
            </a:pPr>
            <a:endParaRPr lang="en-US" sz="3200" dirty="0" smtClean="0"/>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solidFill>
                  <a:srgbClr val="7B9899"/>
                </a:solidFill>
              </a:rPr>
              <a:t>DNA Exonerations – Contributing Causes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In more than 25% of the nation’s 259 DNA exonerations (N = 70), the defendant false confessed, provided an admission or took a guilty plea:</a:t>
            </a:r>
          </a:p>
          <a:p>
            <a:pPr marL="274320" indent="-274320" fontAlgn="auto">
              <a:spcAft>
                <a:spcPts val="0"/>
              </a:spcAft>
              <a:buFont typeface="Wingdings 2"/>
              <a:buNone/>
              <a:defRPr/>
            </a:pPr>
            <a:endParaRPr lang="en-US" sz="2800" dirty="0" smtClean="0">
              <a:solidFill>
                <a:schemeClr val="accent1">
                  <a:lumMod val="50000"/>
                </a:schemeClr>
              </a:solidFill>
            </a:endParaRPr>
          </a:p>
          <a:p>
            <a:pPr marL="274320" indent="-274320" fontAlgn="auto">
              <a:spcAft>
                <a:spcPts val="0"/>
              </a:spcAft>
              <a:buFont typeface="Wingdings 2"/>
              <a:buNone/>
              <a:defRPr/>
            </a:pPr>
            <a:r>
              <a:rPr lang="en-US" sz="2800" dirty="0" smtClean="0">
                <a:solidFill>
                  <a:schemeClr val="accent1">
                    <a:lumMod val="50000"/>
                  </a:schemeClr>
                </a:solidFill>
              </a:rPr>
              <a:t>	* 62 individuals provided a confession/admission</a:t>
            </a:r>
          </a:p>
          <a:p>
            <a:pPr marL="274320" indent="-274320" fontAlgn="auto">
              <a:spcAft>
                <a:spcPts val="0"/>
              </a:spcAft>
              <a:buFont typeface="Wingdings 2"/>
              <a:buNone/>
              <a:defRPr/>
            </a:pPr>
            <a:r>
              <a:rPr lang="en-US" sz="2800" dirty="0" smtClean="0">
                <a:solidFill>
                  <a:schemeClr val="accent1">
                    <a:lumMod val="50000"/>
                  </a:schemeClr>
                </a:solidFill>
              </a:rPr>
              <a:t>	* 19 pled guilty</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solidFill>
                  <a:srgbClr val="7B9899"/>
                </a:solidFill>
              </a:rPr>
              <a:t>Texas &amp; False Confessions/Pleas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sz="3600" i="1" dirty="0" smtClean="0">
                <a:solidFill>
                  <a:schemeClr val="accent1">
                    <a:lumMod val="50000"/>
                  </a:schemeClr>
                </a:solidFill>
              </a:rPr>
              <a:t>10% of individuals who were wrongfully convicted – and later exonerated by DNA testing – in Texas either falsely confessed or took a guilty plea to a crime they did not commit.</a:t>
            </a:r>
            <a:endParaRPr lang="en-US" sz="3600"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solidFill>
                  <a:srgbClr val="7B9899"/>
                </a:solidFill>
              </a:rPr>
              <a:t>Case Study: Chris Ochoa</a:t>
            </a:r>
          </a:p>
        </p:txBody>
      </p:sp>
      <p:sp>
        <p:nvSpPr>
          <p:cNvPr id="5" name="Content Placeholder 4"/>
          <p:cNvSpPr>
            <a:spLocks noGrp="1"/>
          </p:cNvSpPr>
          <p:nvPr>
            <p:ph sz="quarter" idx="1"/>
          </p:nvPr>
        </p:nvSpPr>
        <p:spPr>
          <a:xfrm>
            <a:off x="301625" y="1527175"/>
            <a:ext cx="8504238" cy="4572000"/>
          </a:xfrm>
        </p:spPr>
        <p:txBody>
          <a:bodyPr>
            <a:normAutofit fontScale="92500" lnSpcReduction="20000"/>
          </a:bodyPr>
          <a:lstStyle/>
          <a:p>
            <a:pPr marL="274320" indent="-274320" fontAlgn="auto">
              <a:spcAft>
                <a:spcPts val="0"/>
              </a:spcAft>
              <a:buFont typeface="Wingdings 2"/>
              <a:buNone/>
              <a:defRPr/>
            </a:pPr>
            <a:endParaRPr lang="en-US" dirty="0" smtClean="0"/>
          </a:p>
          <a:p>
            <a:pPr marL="274320" indent="-274320" fontAlgn="auto">
              <a:spcAft>
                <a:spcPts val="0"/>
              </a:spcAft>
              <a:buFont typeface="Wingdings 2"/>
              <a:buChar char=""/>
              <a:defRPr/>
            </a:pPr>
            <a:r>
              <a:rPr lang="en-US" dirty="0" smtClean="0"/>
              <a:t>Incident Date: 10/24/88</a:t>
            </a:r>
          </a:p>
          <a:p>
            <a:pPr marL="274320" indent="-274320" fontAlgn="auto">
              <a:spcAft>
                <a:spcPts val="0"/>
              </a:spcAft>
              <a:buFont typeface="Wingdings 2"/>
              <a:buChar char=""/>
              <a:defRPr/>
            </a:pPr>
            <a:r>
              <a:rPr lang="en-US" dirty="0" smtClean="0"/>
              <a:t>Jurisdiction: TX</a:t>
            </a:r>
          </a:p>
          <a:p>
            <a:pPr marL="274320" indent="-274320" fontAlgn="auto">
              <a:spcAft>
                <a:spcPts val="0"/>
              </a:spcAft>
              <a:buFont typeface="Wingdings 2"/>
              <a:buChar char=""/>
              <a:defRPr/>
            </a:pPr>
            <a:r>
              <a:rPr lang="en-US" dirty="0" smtClean="0"/>
              <a:t>Charge: Murder, Sexual Assault </a:t>
            </a:r>
          </a:p>
          <a:p>
            <a:pPr marL="274320" indent="-274320" fontAlgn="auto">
              <a:spcAft>
                <a:spcPts val="0"/>
              </a:spcAft>
              <a:buFont typeface="Wingdings 2"/>
              <a:buChar char=""/>
              <a:defRPr/>
            </a:pPr>
            <a:r>
              <a:rPr lang="en-US" dirty="0" smtClean="0"/>
              <a:t>Conviction: Murder </a:t>
            </a:r>
          </a:p>
          <a:p>
            <a:pPr marL="274320" indent="-274320" fontAlgn="auto">
              <a:spcAft>
                <a:spcPts val="0"/>
              </a:spcAft>
              <a:buFont typeface="Wingdings 2"/>
              <a:buChar char=""/>
              <a:defRPr/>
            </a:pPr>
            <a:r>
              <a:rPr lang="en-US" dirty="0" smtClean="0"/>
              <a:t>Sentence: Life</a:t>
            </a:r>
          </a:p>
          <a:p>
            <a:pPr marL="274320" indent="-274320" fontAlgn="auto">
              <a:spcAft>
                <a:spcPts val="0"/>
              </a:spcAft>
              <a:buFont typeface="Wingdings 2"/>
              <a:buChar char=""/>
              <a:defRPr/>
            </a:pPr>
            <a:r>
              <a:rPr lang="en-US" dirty="0" smtClean="0"/>
              <a:t>Year of Conviction: 1989</a:t>
            </a:r>
          </a:p>
          <a:p>
            <a:pPr marL="274320" indent="-274320" fontAlgn="auto">
              <a:spcAft>
                <a:spcPts val="0"/>
              </a:spcAft>
              <a:buFont typeface="Wingdings 2"/>
              <a:buChar char=""/>
              <a:defRPr/>
            </a:pPr>
            <a:r>
              <a:rPr lang="en-US" dirty="0" smtClean="0"/>
              <a:t>Exoneration Date: 2002</a:t>
            </a:r>
          </a:p>
          <a:p>
            <a:pPr marL="274320" indent="-274320" fontAlgn="auto">
              <a:spcAft>
                <a:spcPts val="0"/>
              </a:spcAft>
              <a:buFont typeface="Wingdings 2"/>
              <a:buChar char=""/>
              <a:defRPr/>
            </a:pPr>
            <a:r>
              <a:rPr lang="en-US" dirty="0" smtClean="0"/>
              <a:t>Sentence Served: 11.5 Years</a:t>
            </a:r>
          </a:p>
          <a:p>
            <a:pPr marL="274320" indent="-274320" fontAlgn="auto">
              <a:spcAft>
                <a:spcPts val="0"/>
              </a:spcAft>
              <a:buFont typeface="Wingdings 2"/>
              <a:buChar char=""/>
              <a:defRPr/>
            </a:pPr>
            <a:r>
              <a:rPr lang="en-US" dirty="0" smtClean="0"/>
              <a:t>Real perpetrator found? Yes</a:t>
            </a:r>
          </a:p>
          <a:p>
            <a:pPr marL="274320" indent="-274320" fontAlgn="auto">
              <a:spcAft>
                <a:spcPts val="0"/>
              </a:spcAft>
              <a:buFont typeface="Wingdings 2"/>
              <a:buChar char=""/>
              <a:defRPr/>
            </a:pPr>
            <a:r>
              <a:rPr lang="en-US" dirty="0" smtClean="0"/>
              <a:t>Contributing Cause: False Confessions</a:t>
            </a:r>
          </a:p>
          <a:p>
            <a:pPr marL="274320" indent="-274320" fontAlgn="auto">
              <a:spcAft>
                <a:spcPts val="0"/>
              </a:spcAft>
              <a:buFont typeface="Wingdings 2"/>
              <a:buNone/>
              <a:defRPr/>
            </a:pPr>
            <a:endParaRPr lang="en-US" dirty="0"/>
          </a:p>
        </p:txBody>
      </p:sp>
      <p:pic>
        <p:nvPicPr>
          <p:cNvPr id="66563" name="Picture 5" descr="0224ochoa2.jpg"/>
          <p:cNvPicPr>
            <a:picLocks noChangeAspect="1"/>
          </p:cNvPicPr>
          <p:nvPr/>
        </p:nvPicPr>
        <p:blipFill>
          <a:blip r:embed="rId2"/>
          <a:srcRect/>
          <a:stretch>
            <a:fillRect/>
          </a:stretch>
        </p:blipFill>
        <p:spPr bwMode="auto">
          <a:xfrm>
            <a:off x="6096000" y="1752600"/>
            <a:ext cx="2133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solidFill>
                  <a:srgbClr val="7B9899"/>
                </a:solidFill>
              </a:rPr>
              <a:t>Research on False Confessions</a:t>
            </a:r>
          </a:p>
        </p:txBody>
      </p:sp>
      <p:sp>
        <p:nvSpPr>
          <p:cNvPr id="3" name="Content Placeholder 2"/>
          <p:cNvSpPr>
            <a:spLocks noGrp="1"/>
          </p:cNvSpPr>
          <p:nvPr>
            <p:ph sz="quarter" idx="1"/>
          </p:nvPr>
        </p:nvSpPr>
        <p:spPr>
          <a:xfrm>
            <a:off x="301625" y="1527175"/>
            <a:ext cx="8504238" cy="4572000"/>
          </a:xfrm>
        </p:spPr>
        <p:txBody>
          <a:bodyPr>
            <a:normAutofit fontScale="70000" lnSpcReduction="20000"/>
          </a:bodyPr>
          <a:lstStyle/>
          <a:p>
            <a:pPr marL="274320" indent="-274320" fontAlgn="auto">
              <a:spcAft>
                <a:spcPts val="0"/>
              </a:spcAft>
              <a:buFont typeface="Wingdings 2"/>
              <a:buNone/>
              <a:defRPr/>
            </a:pPr>
            <a:r>
              <a:rPr lang="en-US" b="1" dirty="0" smtClean="0">
                <a:solidFill>
                  <a:schemeClr val="accent1">
                    <a:lumMod val="50000"/>
                  </a:schemeClr>
                </a:solidFill>
              </a:rPr>
              <a:t>Some false confessions can be explained by the mental state of the confessor.</a:t>
            </a:r>
            <a:r>
              <a:rPr lang="en-US" dirty="0" smtClean="0">
                <a:solidFill>
                  <a:schemeClr val="accent1">
                    <a:lumMod val="50000"/>
                  </a:schemeClr>
                </a:solidFill>
              </a:rPr>
              <a:t> </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•Confessions obtained from juveniles are often unreliable – children can be easy to manipulate and are not always fully aware of their situation. Children and adults both are often convinced that that they can “go home” as soon as they admit guilt. </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•People with mental disabilities have often falsely confessed because they are tempted to accommodate and agree with authority figures. Further, many law enforcement interrogators are not given any special training on questioning suspects with mental disabilities. An impaired mental state due to mental illness, drugs or alcohol may also elicit false admissions of guilt. </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•Mentally capable adults also give false confessions due to a variety of factors like the length of interrogation, exhaustion or a belief that they can be released after confessing and prove their innocence later.</a:t>
            </a:r>
            <a:br>
              <a:rPr lang="en-US" dirty="0" smtClean="0">
                <a:solidFill>
                  <a:schemeClr val="accent1">
                    <a:lumMod val="50000"/>
                  </a:schemeClr>
                </a:solidFill>
              </a:rPr>
            </a:b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solidFill>
                  <a:srgbClr val="7B9899"/>
                </a:solidFill>
              </a:rPr>
              <a:t>Why do Innocent People Confess?</a:t>
            </a:r>
          </a:p>
        </p:txBody>
      </p:sp>
      <p:sp>
        <p:nvSpPr>
          <p:cNvPr id="3" name="Content Placeholder 2"/>
          <p:cNvSpPr>
            <a:spLocks noGrp="1"/>
          </p:cNvSpPr>
          <p:nvPr>
            <p:ph sz="quarter" idx="1"/>
          </p:nvPr>
        </p:nvSpPr>
        <p:spPr>
          <a:xfrm>
            <a:off x="301625" y="1527175"/>
            <a:ext cx="8504238" cy="4572000"/>
          </a:xfrm>
        </p:spPr>
        <p:txBody>
          <a:bodyPr>
            <a:normAutofit fontScale="62500" lnSpcReduction="20000"/>
          </a:bodyPr>
          <a:lstStyle/>
          <a:p>
            <a:pPr marL="274320" indent="-274320" fontAlgn="auto">
              <a:spcAft>
                <a:spcPts val="0"/>
              </a:spcAft>
              <a:buFont typeface="Wingdings 2"/>
              <a:buNone/>
              <a:defRPr/>
            </a:pPr>
            <a:r>
              <a:rPr lang="en-US" sz="4000" b="1" dirty="0" smtClean="0">
                <a:solidFill>
                  <a:schemeClr val="accent1">
                    <a:lumMod val="50000"/>
                  </a:schemeClr>
                </a:solidFill>
              </a:rPr>
              <a:t>Contributing factors include:</a:t>
            </a:r>
            <a:r>
              <a:rPr lang="en-US" sz="2900" b="1" dirty="0" smtClean="0">
                <a:solidFill>
                  <a:schemeClr val="accent1">
                    <a:lumMod val="50000"/>
                  </a:schemeClr>
                </a:solidFill>
              </a:rPr>
              <a:t/>
            </a:r>
            <a:br>
              <a:rPr lang="en-US" sz="2900" b="1" dirty="0" smtClean="0">
                <a:solidFill>
                  <a:schemeClr val="accent1">
                    <a:lumMod val="50000"/>
                  </a:schemeClr>
                </a:solidFill>
              </a:rPr>
            </a:br>
            <a:endParaRPr lang="en-US" sz="2900" b="1" dirty="0" smtClean="0">
              <a:solidFill>
                <a:schemeClr val="accent1">
                  <a:lumMod val="50000"/>
                </a:schemeClr>
              </a:solidFill>
            </a:endParaRPr>
          </a:p>
          <a:p>
            <a:pPr marL="274320" indent="-274320" fontAlgn="auto">
              <a:spcAft>
                <a:spcPts val="0"/>
              </a:spcAft>
              <a:buFont typeface="Wingdings 2"/>
              <a:buNone/>
              <a:defRPr/>
            </a:pPr>
            <a:r>
              <a:rPr lang="en-US" sz="2900" b="1" dirty="0" smtClean="0">
                <a:solidFill>
                  <a:schemeClr val="accent1">
                    <a:lumMod val="50000"/>
                  </a:schemeClr>
                </a:solidFill>
              </a:rPr>
              <a:t/>
            </a:r>
            <a:br>
              <a:rPr lang="en-US" sz="2900" b="1" dirty="0" smtClean="0">
                <a:solidFill>
                  <a:schemeClr val="accent1">
                    <a:lumMod val="50000"/>
                  </a:schemeClr>
                </a:solidFill>
              </a:rPr>
            </a:br>
            <a:r>
              <a:rPr lang="en-US" sz="2900" b="1" dirty="0" smtClean="0">
                <a:solidFill>
                  <a:schemeClr val="accent1">
                    <a:lumMod val="50000"/>
                  </a:schemeClr>
                </a:solidFill>
              </a:rPr>
              <a:t>•duress/fatigue		•ignorance of the law </a:t>
            </a:r>
            <a:br>
              <a:rPr lang="en-US" sz="2900" b="1" dirty="0" smtClean="0">
                <a:solidFill>
                  <a:schemeClr val="accent1">
                    <a:lumMod val="50000"/>
                  </a:schemeClr>
                </a:solidFill>
              </a:rPr>
            </a:br>
            <a:endParaRPr lang="en-US" sz="2900" b="1" dirty="0" smtClean="0">
              <a:solidFill>
                <a:schemeClr val="accent1">
                  <a:lumMod val="50000"/>
                </a:schemeClr>
              </a:solidFill>
            </a:endParaRPr>
          </a:p>
          <a:p>
            <a:pPr marL="274320" indent="-274320" fontAlgn="auto">
              <a:spcAft>
                <a:spcPts val="0"/>
              </a:spcAft>
              <a:buFont typeface="Wingdings 2"/>
              <a:buNone/>
              <a:defRPr/>
            </a:pPr>
            <a:r>
              <a:rPr lang="en-US" sz="2900" b="1" dirty="0" smtClean="0">
                <a:solidFill>
                  <a:schemeClr val="accent1">
                    <a:lumMod val="50000"/>
                  </a:schemeClr>
                </a:solidFill>
              </a:rPr>
              <a:t>	•coercion 			•fear of violence </a:t>
            </a:r>
            <a:br>
              <a:rPr lang="en-US" sz="2900" b="1" dirty="0" smtClean="0">
                <a:solidFill>
                  <a:schemeClr val="accent1">
                    <a:lumMod val="50000"/>
                  </a:schemeClr>
                </a:solidFill>
              </a:rPr>
            </a:br>
            <a:endParaRPr lang="en-US" sz="2900" b="1" dirty="0" smtClean="0">
              <a:solidFill>
                <a:schemeClr val="accent1">
                  <a:lumMod val="50000"/>
                </a:schemeClr>
              </a:solidFill>
            </a:endParaRPr>
          </a:p>
          <a:p>
            <a:pPr marL="274320" indent="-274320" fontAlgn="auto">
              <a:spcAft>
                <a:spcPts val="0"/>
              </a:spcAft>
              <a:buFont typeface="Wingdings 2"/>
              <a:buNone/>
              <a:defRPr/>
            </a:pPr>
            <a:r>
              <a:rPr lang="en-US" sz="2900" b="1" dirty="0" smtClean="0">
                <a:solidFill>
                  <a:schemeClr val="accent1">
                    <a:lumMod val="50000"/>
                  </a:schemeClr>
                </a:solidFill>
              </a:rPr>
              <a:t>	•intoxication 		•the actual infliction of 						harm </a:t>
            </a:r>
          </a:p>
          <a:p>
            <a:pPr marL="274320" indent="-274320" fontAlgn="auto">
              <a:spcAft>
                <a:spcPts val="0"/>
              </a:spcAft>
              <a:buFont typeface="Wingdings 2"/>
              <a:buNone/>
              <a:defRPr/>
            </a:pPr>
            <a:r>
              <a:rPr lang="en-US" sz="2900" b="1" dirty="0" smtClean="0">
                <a:solidFill>
                  <a:schemeClr val="accent1">
                    <a:lumMod val="50000"/>
                  </a:schemeClr>
                </a:solidFill>
              </a:rPr>
              <a:t/>
            </a:r>
            <a:br>
              <a:rPr lang="en-US" sz="2900" b="1" dirty="0" smtClean="0">
                <a:solidFill>
                  <a:schemeClr val="accent1">
                    <a:lumMod val="50000"/>
                  </a:schemeClr>
                </a:solidFill>
              </a:rPr>
            </a:br>
            <a:r>
              <a:rPr lang="en-US" sz="2900" b="1" dirty="0" smtClean="0">
                <a:solidFill>
                  <a:schemeClr val="accent1">
                    <a:lumMod val="50000"/>
                  </a:schemeClr>
                </a:solidFill>
              </a:rPr>
              <a:t>•diminished capacity 	•the threat of a harsh 							sentence </a:t>
            </a:r>
          </a:p>
          <a:p>
            <a:pPr marL="274320" indent="-274320" fontAlgn="auto">
              <a:spcAft>
                <a:spcPts val="0"/>
              </a:spcAft>
              <a:buFont typeface="Wingdings 2"/>
              <a:buNone/>
              <a:defRPr/>
            </a:pPr>
            <a:r>
              <a:rPr lang="en-US" sz="2900" b="1" dirty="0" smtClean="0">
                <a:solidFill>
                  <a:schemeClr val="accent1">
                    <a:lumMod val="50000"/>
                  </a:schemeClr>
                </a:solidFill>
              </a:rPr>
              <a:t/>
            </a:r>
            <a:br>
              <a:rPr lang="en-US" sz="2900" b="1" dirty="0" smtClean="0">
                <a:solidFill>
                  <a:schemeClr val="accent1">
                    <a:lumMod val="50000"/>
                  </a:schemeClr>
                </a:solidFill>
              </a:rPr>
            </a:br>
            <a:r>
              <a:rPr lang="en-US" sz="2900" b="1" dirty="0" smtClean="0">
                <a:solidFill>
                  <a:schemeClr val="accent1">
                    <a:lumMod val="50000"/>
                  </a:schemeClr>
                </a:solidFill>
              </a:rPr>
              <a:t>•mental impairment 		•misunderstanding 							the situation </a:t>
            </a:r>
            <a:br>
              <a:rPr lang="en-US" sz="2900" b="1" dirty="0" smtClean="0">
                <a:solidFill>
                  <a:schemeClr val="accent1">
                    <a:lumMod val="50000"/>
                  </a:schemeClr>
                </a:solidFill>
              </a:rPr>
            </a:br>
            <a:r>
              <a:rPr lang="en-US" sz="2900" b="1" dirty="0" smtClean="0">
                <a:solidFill>
                  <a:schemeClr val="accent1">
                    <a:lumMod val="50000"/>
                  </a:schemeClr>
                </a:solidFill>
              </a:rPr>
              <a:t/>
            </a:r>
            <a:br>
              <a:rPr lang="en-US" sz="2900" b="1" dirty="0" smtClean="0">
                <a:solidFill>
                  <a:schemeClr val="accent1">
                    <a:lumMod val="50000"/>
                  </a:schemeClr>
                </a:solidFill>
              </a:rPr>
            </a:br>
            <a:endParaRPr lang="en-US" sz="2900" b="1" dirty="0" smtClean="0">
              <a:solidFill>
                <a:schemeClr val="accent1">
                  <a:lumMod val="50000"/>
                </a:schemeClr>
              </a:solidFill>
            </a:endParaRP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solidFill>
                  <a:srgbClr val="7B9899"/>
                </a:solidFill>
              </a:rPr>
              <a:t>What can we learn from DNA exonerations?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	</a:t>
            </a:r>
            <a:r>
              <a:rPr lang="en-US" sz="3600" dirty="0" smtClean="0">
                <a:solidFill>
                  <a:schemeClr val="accent1">
                    <a:lumMod val="50000"/>
                  </a:schemeClr>
                </a:solidFill>
              </a:rPr>
              <a:t>Post-conviction DNA testing of claims of wrongful conviction has provided irrefutable proof that wrongful convictions tend to arise not from “bad actors,” but from systemic defects, sometimes in combination.</a:t>
            </a:r>
            <a:endParaRPr lang="en-US"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838200"/>
          </a:xfrm>
        </p:spPr>
        <p:txBody>
          <a:bodyPr>
            <a:normAutofit fontScale="90000"/>
          </a:bodyPr>
          <a:lstStyle/>
          <a:p>
            <a:pPr fontAlgn="auto">
              <a:spcAft>
                <a:spcPts val="0"/>
              </a:spcAft>
              <a:defRPr/>
            </a:pPr>
            <a:r>
              <a:rPr lang="en-US" dirty="0" smtClean="0"/>
              <a:t>Why do people falsely confess or plead guilty when they are innocent?	</a:t>
            </a:r>
            <a:endParaRPr lang="en-US" dirty="0"/>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endParaRPr lang="en-US" sz="3200" dirty="0" smtClean="0">
              <a:solidFill>
                <a:schemeClr val="accent1">
                  <a:lumMod val="50000"/>
                </a:schemeClr>
              </a:solidFill>
            </a:endParaRPr>
          </a:p>
          <a:p>
            <a:pPr marL="274320" indent="-274320" fontAlgn="auto">
              <a:spcAft>
                <a:spcPts val="0"/>
              </a:spcAft>
              <a:buFont typeface="Wingdings 2"/>
              <a:buNone/>
              <a:defRPr/>
            </a:pPr>
            <a:r>
              <a:rPr lang="en-US" sz="3200" i="1" dirty="0" smtClean="0">
                <a:solidFill>
                  <a:schemeClr val="accent1">
                    <a:lumMod val="50000"/>
                  </a:schemeClr>
                </a:solidFill>
              </a:rPr>
              <a:t>Regardless of the age, capacity or state of the confessor, what they often have in common is a decision – at some point during the interrogation process – that </a:t>
            </a:r>
            <a:r>
              <a:rPr lang="en-US" sz="3200" b="1" i="1" dirty="0" smtClean="0">
                <a:solidFill>
                  <a:schemeClr val="accent1">
                    <a:lumMod val="50000"/>
                  </a:schemeClr>
                </a:solidFill>
              </a:rPr>
              <a:t>confessing will be more beneficial to them than continuing to maintain their innocence</a:t>
            </a:r>
            <a:r>
              <a:rPr lang="en-US" sz="3200" i="1" dirty="0" smtClean="0">
                <a:solidFill>
                  <a:schemeClr val="accent1">
                    <a:lumMod val="50000"/>
                  </a:schemeClr>
                </a:solidFill>
              </a:rPr>
              <a:t>.</a:t>
            </a:r>
            <a:br>
              <a:rPr lang="en-US" sz="3200" i="1" dirty="0" smtClean="0">
                <a:solidFill>
                  <a:schemeClr val="accent1">
                    <a:lumMod val="50000"/>
                  </a:schemeClr>
                </a:solidFill>
              </a:rPr>
            </a:br>
            <a:endParaRPr lang="en-US" sz="3200"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838200"/>
          </a:xfrm>
        </p:spPr>
        <p:txBody>
          <a:bodyPr>
            <a:normAutofit fontScale="90000"/>
          </a:bodyPr>
          <a:lstStyle/>
          <a:p>
            <a:pPr fontAlgn="auto">
              <a:spcAft>
                <a:spcPts val="0"/>
              </a:spcAft>
              <a:defRPr/>
            </a:pPr>
            <a:r>
              <a:rPr lang="en-US" dirty="0" smtClean="0"/>
              <a:t>Identifying False Confessions: </a:t>
            </a:r>
            <a:br>
              <a:rPr lang="en-US" dirty="0" smtClean="0"/>
            </a:br>
            <a:r>
              <a:rPr lang="en-US" dirty="0" smtClean="0"/>
              <a:t>What Can Be Done?</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endParaRPr lang="en-US" sz="1800" dirty="0" smtClean="0"/>
          </a:p>
          <a:p>
            <a:pPr marL="274320" indent="-274320" fontAlgn="auto">
              <a:spcAft>
                <a:spcPts val="0"/>
              </a:spcAft>
              <a:buFont typeface="Wingdings 2"/>
              <a:buNone/>
              <a:defRPr/>
            </a:pPr>
            <a:r>
              <a:rPr lang="en-US" sz="3600" dirty="0" smtClean="0">
                <a:solidFill>
                  <a:schemeClr val="accent1">
                    <a:lumMod val="50000"/>
                  </a:schemeClr>
                </a:solidFill>
              </a:rPr>
              <a:t>The </a:t>
            </a:r>
            <a:r>
              <a:rPr lang="en-US" sz="3600" b="1" dirty="0" smtClean="0">
                <a:solidFill>
                  <a:schemeClr val="accent1">
                    <a:lumMod val="50000"/>
                  </a:schemeClr>
                </a:solidFill>
              </a:rPr>
              <a:t>electronic recording of interrogations</a:t>
            </a:r>
            <a:r>
              <a:rPr lang="en-US" sz="3600" dirty="0" smtClean="0">
                <a:solidFill>
                  <a:schemeClr val="accent1">
                    <a:lumMod val="50000"/>
                  </a:schemeClr>
                </a:solidFill>
              </a:rPr>
              <a:t>, from the reading of Miranda rights onward, provides courts with the best possible evidence of what transpired during an interrogation.</a:t>
            </a:r>
          </a:p>
          <a:p>
            <a:pPr marL="274320" indent="-274320" fontAlgn="auto">
              <a:spcAft>
                <a:spcPts val="0"/>
              </a:spcAft>
              <a:buFont typeface="Wingdings 2"/>
              <a:buNone/>
              <a:defRPr/>
            </a:pPr>
            <a:endParaRPr lang="en-US" sz="36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90600"/>
          </a:xfrm>
        </p:spPr>
        <p:txBody>
          <a:bodyPr>
            <a:normAutofit fontScale="90000"/>
          </a:bodyPr>
          <a:lstStyle/>
          <a:p>
            <a:pPr fontAlgn="auto">
              <a:spcAft>
                <a:spcPts val="0"/>
              </a:spcAft>
              <a:defRPr/>
            </a:pPr>
            <a:r>
              <a:rPr lang="en-US" dirty="0" smtClean="0"/>
              <a:t>Recording of Interrogations: Benefits to Law Enforcement</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None/>
              <a:defRPr/>
            </a:pPr>
            <a:r>
              <a:rPr lang="en-US" sz="2800" b="1" dirty="0" smtClean="0">
                <a:solidFill>
                  <a:schemeClr val="accent1">
                    <a:lumMod val="50000"/>
                  </a:schemeClr>
                </a:solidFill>
              </a:rPr>
              <a:t>	Police and prosecutors have become some of the strongest supporters of the practice</a:t>
            </a:r>
            <a:r>
              <a:rPr lang="en-US" sz="2800" dirty="0" smtClean="0">
                <a:solidFill>
                  <a:schemeClr val="accent1">
                    <a:lumMod val="50000"/>
                  </a:schemeClr>
                </a:solidFill>
              </a:rPr>
              <a:t>, as it relieves them from having their version of the interrogation attacked on the stand.</a:t>
            </a:r>
          </a:p>
          <a:p>
            <a:pPr marL="274320" indent="-274320" fontAlgn="auto">
              <a:spcAft>
                <a:spcPts val="0"/>
              </a:spcAft>
              <a:buFont typeface="Wingdings 2"/>
              <a:buChar char=""/>
              <a:defRPr/>
            </a:pPr>
            <a:r>
              <a:rPr lang="en-US" b="1" dirty="0" smtClean="0">
                <a:solidFill>
                  <a:schemeClr val="accent1">
                    <a:lumMod val="50000"/>
                  </a:schemeClr>
                </a:solidFill>
              </a:rPr>
              <a:t>Prevents disputes </a:t>
            </a:r>
            <a:r>
              <a:rPr lang="en-US" dirty="0" smtClean="0">
                <a:solidFill>
                  <a:schemeClr val="accent1">
                    <a:lumMod val="50000"/>
                  </a:schemeClr>
                </a:solidFill>
              </a:rPr>
              <a:t>about how an officer conducted himself or treated a suspect;</a:t>
            </a:r>
          </a:p>
          <a:p>
            <a:pPr marL="274320" indent="-274320" fontAlgn="auto">
              <a:spcAft>
                <a:spcPts val="0"/>
              </a:spcAft>
              <a:buFont typeface="Wingdings 2"/>
              <a:buChar char=""/>
              <a:defRPr/>
            </a:pPr>
            <a:r>
              <a:rPr lang="en-US" b="1" dirty="0" smtClean="0">
                <a:solidFill>
                  <a:schemeClr val="accent1">
                    <a:lumMod val="50000"/>
                  </a:schemeClr>
                </a:solidFill>
              </a:rPr>
              <a:t>Creates a record of statements </a:t>
            </a:r>
            <a:r>
              <a:rPr lang="en-US" dirty="0" smtClean="0">
                <a:solidFill>
                  <a:schemeClr val="accent1">
                    <a:lumMod val="50000"/>
                  </a:schemeClr>
                </a:solidFill>
              </a:rPr>
              <a:t>made by the suspect, making it difficult for a defendant to change an account of events originally provided to law enforcement;</a:t>
            </a:r>
          </a:p>
          <a:p>
            <a:pPr marL="274320" indent="-274320" fontAlgn="auto">
              <a:spcAft>
                <a:spcPts val="0"/>
              </a:spcAft>
              <a:buFont typeface="Wingdings 2"/>
              <a:buChar char=""/>
              <a:defRPr/>
            </a:pPr>
            <a:r>
              <a:rPr lang="en-US" b="1" dirty="0" smtClean="0">
                <a:solidFill>
                  <a:schemeClr val="accent1">
                    <a:lumMod val="50000"/>
                  </a:schemeClr>
                </a:solidFill>
              </a:rPr>
              <a:t>Permits officers to concentrate on the interview</a:t>
            </a:r>
            <a:r>
              <a:rPr lang="en-US" dirty="0" smtClean="0">
                <a:solidFill>
                  <a:schemeClr val="accent1">
                    <a:lumMod val="50000"/>
                  </a:schemeClr>
                </a:solidFill>
              </a:rPr>
              <a:t>, rather than being distracted by copious note-taking during the course of the interrogation;</a:t>
            </a:r>
          </a:p>
          <a:p>
            <a:pPr marL="274320" indent="-274320" fontAlgn="auto">
              <a:spcAft>
                <a:spcPts val="0"/>
              </a:spcAft>
              <a:buFont typeface="Wingdings 2"/>
              <a:buChar char=""/>
              <a:defRPr/>
            </a:pPr>
            <a:r>
              <a:rPr lang="en-US" b="1" dirty="0" smtClean="0">
                <a:solidFill>
                  <a:schemeClr val="accent1">
                    <a:lumMod val="50000"/>
                  </a:schemeClr>
                </a:solidFill>
              </a:rPr>
              <a:t>Captures subtle details </a:t>
            </a:r>
            <a:r>
              <a:rPr lang="en-US" dirty="0" smtClean="0">
                <a:solidFill>
                  <a:schemeClr val="accent1">
                    <a:lumMod val="50000"/>
                  </a:schemeClr>
                </a:solidFill>
              </a:rPr>
              <a:t>that may be lost if unrecorded, which help law enforcement better investigate the crime; and</a:t>
            </a:r>
          </a:p>
          <a:p>
            <a:pPr marL="274320" indent="-274320" fontAlgn="auto">
              <a:spcAft>
                <a:spcPts val="0"/>
              </a:spcAft>
              <a:buFont typeface="Wingdings 2"/>
              <a:buChar char=""/>
              <a:defRPr/>
            </a:pPr>
            <a:r>
              <a:rPr lang="en-US" b="1" dirty="0" smtClean="0">
                <a:solidFill>
                  <a:schemeClr val="accent1">
                    <a:lumMod val="50000"/>
                  </a:schemeClr>
                </a:solidFill>
              </a:rPr>
              <a:t>Enhances public confidence </a:t>
            </a:r>
            <a:r>
              <a:rPr lang="en-US" dirty="0" smtClean="0">
                <a:solidFill>
                  <a:schemeClr val="accent1">
                    <a:lumMod val="50000"/>
                  </a:schemeClr>
                </a:solidFill>
              </a:rPr>
              <a:t>in law enforcement, while reducing the number of citizen complaints against the police.</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Front-end Opposition to Reform Not Uncommon</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n-US" sz="4000" b="1" i="1" dirty="0" smtClean="0">
                <a:solidFill>
                  <a:schemeClr val="accent1">
                    <a:lumMod val="50000"/>
                  </a:schemeClr>
                </a:solidFill>
              </a:rPr>
              <a:t>“It [recording of interrogations protocol] was the best thing we’ve ever had rammed down our throats”</a:t>
            </a:r>
          </a:p>
          <a:p>
            <a:pPr marL="274320" indent="-274320" fontAlgn="auto">
              <a:spcAft>
                <a:spcPts val="0"/>
              </a:spcAft>
              <a:buFont typeface="Wingdings 2"/>
              <a:buNone/>
              <a:defRPr/>
            </a:pPr>
            <a:r>
              <a:rPr lang="en-US" sz="4000" b="1" i="1" dirty="0" smtClean="0">
                <a:solidFill>
                  <a:schemeClr val="accent1">
                    <a:lumMod val="50000"/>
                  </a:schemeClr>
                </a:solidFill>
              </a:rPr>
              <a:t>		-- Veteran Prosecutor Alan Harris (Minnesota)</a:t>
            </a:r>
          </a:p>
          <a:p>
            <a:pPr marL="274320" indent="-274320" fontAlgn="auto">
              <a:spcAft>
                <a:spcPts val="0"/>
              </a:spcAft>
              <a:buFont typeface="Wingdings 2"/>
              <a:buNone/>
              <a:defRPr/>
            </a:pPr>
            <a:endParaRPr lang="en-US" sz="4000" b="1" i="1" dirty="0" smtClean="0">
              <a:solidFill>
                <a:schemeClr val="accent1">
                  <a:lumMod val="50000"/>
                </a:schemeClr>
              </a:solidFill>
            </a:endParaRP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solidFill>
                  <a:srgbClr val="7B9899"/>
                </a:solidFill>
              </a:rPr>
              <a:t>Recording of Interrogations in Texas</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	</a:t>
            </a:r>
            <a:r>
              <a:rPr lang="en-US" dirty="0" smtClean="0">
                <a:solidFill>
                  <a:schemeClr val="accent1">
                    <a:lumMod val="50000"/>
                  </a:schemeClr>
                </a:solidFill>
              </a:rPr>
              <a:t>Although individual police departments such as </a:t>
            </a:r>
            <a:r>
              <a:rPr lang="en-US" b="1" dirty="0" smtClean="0">
                <a:solidFill>
                  <a:schemeClr val="accent1">
                    <a:lumMod val="50000"/>
                  </a:schemeClr>
                </a:solidFill>
              </a:rPr>
              <a:t>Austin, Corpus Christi, Dallas, Plano and Houston have voluntarily opted to record interrogations</a:t>
            </a:r>
            <a:r>
              <a:rPr lang="en-US" dirty="0" smtClean="0">
                <a:solidFill>
                  <a:schemeClr val="accent1">
                    <a:lumMod val="50000"/>
                  </a:schemeClr>
                </a:solidFill>
              </a:rPr>
              <a:t>, the statewide implementation of this reform has not come to pass.  </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	Only nine of Texas’s 200 county sheriff’s offices and approximately 29 local police departments voluntarily electronically record custodial interrogations.  </a:t>
            </a:r>
          </a:p>
          <a:p>
            <a:pPr marL="274320" indent="-274320" fontAlgn="auto">
              <a:spcAft>
                <a:spcPts val="0"/>
              </a:spcAft>
              <a:buFont typeface="Wingdings 2"/>
              <a:buChar char=""/>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normAutofit fontScale="90000"/>
          </a:bodyPr>
          <a:lstStyle/>
          <a:p>
            <a:pPr fontAlgn="auto">
              <a:spcAft>
                <a:spcPts val="0"/>
              </a:spcAft>
              <a:defRPr/>
            </a:pPr>
            <a:r>
              <a:rPr lang="en-US" dirty="0" smtClean="0"/>
              <a:t>Recording of Interrogations Being Adopted Across the Nation</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fontAlgn="auto">
              <a:spcAft>
                <a:spcPts val="0"/>
              </a:spcAft>
              <a:buFont typeface="Wingdings 2"/>
              <a:buNone/>
              <a:defRPr/>
            </a:pPr>
            <a:r>
              <a:rPr lang="en-US" dirty="0" smtClean="0">
                <a:solidFill>
                  <a:schemeClr val="accent1">
                    <a:lumMod val="50000"/>
                  </a:schemeClr>
                </a:solidFill>
              </a:rPr>
              <a:t>To date, </a:t>
            </a:r>
            <a:r>
              <a:rPr lang="en-US" b="1" dirty="0" smtClean="0">
                <a:solidFill>
                  <a:schemeClr val="accent1">
                    <a:lumMod val="50000"/>
                  </a:schemeClr>
                </a:solidFill>
              </a:rPr>
              <a:t>Illinois, Maine, Maryland, Missouri, Montana, Nebraska, New Mexico, North Carolina, Ohio, Oregon, Wisconsin,</a:t>
            </a:r>
            <a:r>
              <a:rPr lang="en-US" dirty="0" smtClean="0">
                <a:solidFill>
                  <a:schemeClr val="accent1">
                    <a:lumMod val="50000"/>
                  </a:schemeClr>
                </a:solidFill>
              </a:rPr>
              <a:t> and the </a:t>
            </a:r>
            <a:r>
              <a:rPr lang="en-US" b="1" dirty="0" smtClean="0">
                <a:solidFill>
                  <a:schemeClr val="accent1">
                    <a:lumMod val="50000"/>
                  </a:schemeClr>
                </a:solidFill>
              </a:rPr>
              <a:t>District of Columbia </a:t>
            </a:r>
            <a:r>
              <a:rPr lang="en-US" dirty="0" smtClean="0">
                <a:solidFill>
                  <a:schemeClr val="accent1">
                    <a:lumMod val="50000"/>
                  </a:schemeClr>
                </a:solidFill>
              </a:rPr>
              <a:t>have enacted legislation regarding the recording of custodial interrogations.  </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State supreme courts have taken action in </a:t>
            </a:r>
            <a:r>
              <a:rPr lang="en-US" b="1" dirty="0" smtClean="0">
                <a:solidFill>
                  <a:schemeClr val="accent1">
                    <a:lumMod val="50000"/>
                  </a:schemeClr>
                </a:solidFill>
              </a:rPr>
              <a:t>Alaska, Indiana, Iowa, Massachusetts, Minnesota, New Hampshire </a:t>
            </a:r>
            <a:r>
              <a:rPr lang="en-US" dirty="0" smtClean="0">
                <a:solidFill>
                  <a:schemeClr val="accent1">
                    <a:lumMod val="50000"/>
                  </a:schemeClr>
                </a:solidFill>
              </a:rPr>
              <a:t>and</a:t>
            </a:r>
            <a:r>
              <a:rPr lang="en-US" b="1" dirty="0" smtClean="0">
                <a:solidFill>
                  <a:schemeClr val="accent1">
                    <a:lumMod val="50000"/>
                  </a:schemeClr>
                </a:solidFill>
              </a:rPr>
              <a:t> New Jersey</a:t>
            </a:r>
            <a:r>
              <a:rPr lang="en-US" dirty="0" smtClean="0">
                <a:solidFill>
                  <a:schemeClr val="accent1">
                    <a:lumMod val="50000"/>
                  </a:schemeClr>
                </a:solidFill>
              </a:rPr>
              <a:t>.  </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Approximately </a:t>
            </a:r>
            <a:r>
              <a:rPr lang="en-US" b="1" dirty="0" smtClean="0">
                <a:solidFill>
                  <a:schemeClr val="accent1">
                    <a:lumMod val="50000"/>
                  </a:schemeClr>
                </a:solidFill>
              </a:rPr>
              <a:t>750 </a:t>
            </a:r>
            <a:r>
              <a:rPr lang="en-US" dirty="0" smtClean="0">
                <a:solidFill>
                  <a:schemeClr val="accent1">
                    <a:lumMod val="50000"/>
                  </a:schemeClr>
                </a:solidFill>
              </a:rPr>
              <a:t>jurisdictions have voluntarily adopted recording policies.</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Will Texas follow suit?</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endParaRPr lang="en-US" smtClean="0">
              <a:solidFill>
                <a:srgbClr val="7B9899"/>
              </a:solidFill>
            </a:endParaRPr>
          </a:p>
        </p:txBody>
      </p:sp>
      <p:sp>
        <p:nvSpPr>
          <p:cNvPr id="3" name="Content Placeholder 2"/>
          <p:cNvSpPr>
            <a:spLocks noGrp="1"/>
          </p:cNvSpPr>
          <p:nvPr>
            <p:ph sz="quarter" idx="1"/>
          </p:nvPr>
        </p:nvSpPr>
        <p:spPr>
          <a:xfrm>
            <a:off x="304800" y="1524000"/>
            <a:ext cx="8504238" cy="4572000"/>
          </a:xfrm>
        </p:spPr>
        <p:txBody>
          <a:bodyPr>
            <a:normAutofit lnSpcReduction="10000"/>
          </a:bodyPr>
          <a:lstStyle/>
          <a:p>
            <a:pPr marL="274320" indent="-274320" fontAlgn="auto">
              <a:spcAft>
                <a:spcPts val="0"/>
              </a:spcAft>
              <a:buFont typeface="Wingdings 2"/>
              <a:buNone/>
              <a:defRPr/>
            </a:pPr>
            <a:r>
              <a:rPr lang="en-US" dirty="0" smtClean="0">
                <a:solidFill>
                  <a:schemeClr val="accent1">
                    <a:lumMod val="50000"/>
                  </a:schemeClr>
                </a:solidFill>
              </a:rPr>
              <a:t>For more information, please contact:</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Rebecca Brown</a:t>
            </a:r>
          </a:p>
          <a:p>
            <a:pPr marL="274320" indent="-274320" fontAlgn="auto">
              <a:spcAft>
                <a:spcPts val="0"/>
              </a:spcAft>
              <a:buFont typeface="Wingdings 2"/>
              <a:buNone/>
              <a:defRPr/>
            </a:pPr>
            <a:r>
              <a:rPr lang="en-US" dirty="0" smtClean="0">
                <a:solidFill>
                  <a:schemeClr val="accent1">
                    <a:lumMod val="50000"/>
                  </a:schemeClr>
                </a:solidFill>
              </a:rPr>
              <a:t>Policy Advocate</a:t>
            </a:r>
          </a:p>
          <a:p>
            <a:pPr marL="274320" indent="-274320" fontAlgn="auto">
              <a:spcAft>
                <a:spcPts val="0"/>
              </a:spcAft>
              <a:buFont typeface="Wingdings 2"/>
              <a:buNone/>
              <a:defRPr/>
            </a:pPr>
            <a:r>
              <a:rPr lang="en-US" dirty="0" smtClean="0">
                <a:solidFill>
                  <a:schemeClr val="accent1">
                    <a:lumMod val="50000"/>
                  </a:schemeClr>
                </a:solidFill>
                <a:hlinkClick r:id="rId2"/>
              </a:rPr>
              <a:t>rbrown@innocenceproject.org</a:t>
            </a:r>
            <a:endParaRPr lang="en-US" dirty="0" smtClean="0">
              <a:solidFill>
                <a:schemeClr val="accent1">
                  <a:lumMod val="50000"/>
                </a:schemeClr>
              </a:solidFill>
            </a:endParaRPr>
          </a:p>
          <a:p>
            <a:pPr marL="274320" indent="-274320" fontAlgn="auto">
              <a:spcAft>
                <a:spcPts val="0"/>
              </a:spcAft>
              <a:buFont typeface="Wingdings 2"/>
              <a:buNone/>
              <a:defRPr/>
            </a:pPr>
            <a:r>
              <a:rPr lang="en-US" dirty="0" smtClean="0">
                <a:solidFill>
                  <a:schemeClr val="accent1">
                    <a:lumMod val="50000"/>
                  </a:schemeClr>
                </a:solidFill>
              </a:rPr>
              <a:t>(212) 364-5360</a:t>
            </a: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fontAlgn="auto">
              <a:spcAft>
                <a:spcPts val="0"/>
              </a:spcAft>
              <a:buFont typeface="Wingdings 2"/>
              <a:buNone/>
              <a:defRPr/>
            </a:pPr>
            <a:endParaRPr lang="en-US" dirty="0" smtClean="0">
              <a:solidFill>
                <a:schemeClr val="accent1">
                  <a:lumMod val="50000"/>
                </a:schemeClr>
              </a:solidFill>
            </a:endParaRPr>
          </a:p>
          <a:p>
            <a:pPr marL="274320" indent="-274320" algn="ctr" fontAlgn="auto">
              <a:spcAft>
                <a:spcPts val="0"/>
              </a:spcAft>
              <a:buFont typeface="Wingdings 2"/>
              <a:buNone/>
              <a:defRPr/>
            </a:pPr>
            <a:r>
              <a:rPr lang="en-US" sz="4000" dirty="0" smtClean="0">
                <a:hlinkClick r:id="rId3"/>
              </a:rPr>
              <a:t>www.innocenceproject.org</a:t>
            </a:r>
            <a:endParaRPr lang="en-US" sz="4000" dirty="0" smtClean="0"/>
          </a:p>
          <a:p>
            <a:pPr marL="274320" indent="-274320" fontAlgn="auto">
              <a:spcAft>
                <a:spcPts val="0"/>
              </a:spcAft>
              <a:buFont typeface="Wingdings 2"/>
              <a:buNone/>
              <a:defRPr/>
            </a:pPr>
            <a:endParaRPr lang="en-US" dirty="0"/>
          </a:p>
        </p:txBody>
      </p:sp>
      <p:pic>
        <p:nvPicPr>
          <p:cNvPr id="75779" name="Picture 3" descr="IP_Logo_Horiz"/>
          <p:cNvPicPr>
            <a:picLocks noChangeAspect="1" noChangeArrowheads="1"/>
          </p:cNvPicPr>
          <p:nvPr/>
        </p:nvPicPr>
        <p:blipFill>
          <a:blip r:embed="rId4">
            <a:lum contrast="-40000"/>
          </a:blip>
          <a:srcRect/>
          <a:stretch>
            <a:fillRect/>
          </a:stretch>
        </p:blipFill>
        <p:spPr bwMode="auto">
          <a:xfrm>
            <a:off x="2346325" y="228600"/>
            <a:ext cx="420687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solidFill>
                  <a:srgbClr val="7B9899"/>
                </a:solidFill>
              </a:rPr>
              <a:t>Contributing Causes of Wrongful Conviction</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r>
              <a:rPr lang="en-US" sz="2800" dirty="0" smtClean="0">
                <a:solidFill>
                  <a:schemeClr val="accent1">
                    <a:lumMod val="50000"/>
                  </a:schemeClr>
                </a:solidFill>
              </a:rPr>
              <a:t>The Innocence Project dissects each DNA exoneration to learn the contributing causes of wrongful convictions.</a:t>
            </a:r>
          </a:p>
          <a:p>
            <a:pPr marL="274320" indent="-274320" fontAlgn="auto">
              <a:spcAft>
                <a:spcPts val="0"/>
              </a:spcAft>
              <a:buFont typeface="Wingdings 2"/>
              <a:buChar char=""/>
              <a:defRPr/>
            </a:pPr>
            <a:endParaRPr lang="en-US" sz="2800" dirty="0" smtClean="0">
              <a:solidFill>
                <a:schemeClr val="accent1">
                  <a:lumMod val="50000"/>
                </a:schemeClr>
              </a:solidFill>
            </a:endParaRPr>
          </a:p>
          <a:p>
            <a:pPr marL="274320" indent="-274320" fontAlgn="auto">
              <a:spcAft>
                <a:spcPts val="0"/>
              </a:spcAft>
              <a:buFont typeface="Wingdings 2"/>
              <a:buChar char=""/>
              <a:defRPr/>
            </a:pPr>
            <a:r>
              <a:rPr lang="en-US" sz="2800" dirty="0" smtClean="0">
                <a:solidFill>
                  <a:schemeClr val="accent1">
                    <a:lumMod val="50000"/>
                  </a:schemeClr>
                </a:solidFill>
              </a:rPr>
              <a:t>This group of cases is but a snapshot of all cases</a:t>
            </a:r>
          </a:p>
          <a:p>
            <a:pPr marL="548640" lvl="1" indent="-274320" fontAlgn="auto">
              <a:spcAft>
                <a:spcPts val="0"/>
              </a:spcAft>
              <a:buFont typeface="Wingdings"/>
              <a:buChar char=""/>
              <a:defRPr/>
            </a:pPr>
            <a:r>
              <a:rPr lang="en-US" sz="2400" dirty="0" smtClean="0"/>
              <a:t>DNA only probative in &lt; than 10% of cases</a:t>
            </a:r>
          </a:p>
          <a:p>
            <a:pPr marL="548640" lvl="1" indent="-274320" fontAlgn="auto">
              <a:spcAft>
                <a:spcPts val="0"/>
              </a:spcAft>
              <a:buFont typeface="Wingdings"/>
              <a:buChar char=""/>
              <a:defRPr/>
            </a:pPr>
            <a:r>
              <a:rPr lang="en-US" sz="2400" dirty="0" smtClean="0"/>
              <a:t>Post-conviction evidence often can’t be found</a:t>
            </a:r>
          </a:p>
          <a:p>
            <a:pPr marL="548640" lvl="1" indent="-274320" fontAlgn="auto">
              <a:spcAft>
                <a:spcPts val="0"/>
              </a:spcAft>
              <a:buFont typeface="Wingdings"/>
              <a:buChar char=""/>
              <a:defRPr/>
            </a:pPr>
            <a:r>
              <a:rPr lang="en-US" sz="2400" dirty="0" smtClean="0"/>
              <a:t>Post-conviction testing is not always allowed</a:t>
            </a:r>
          </a:p>
          <a:p>
            <a:pPr marL="274320" indent="-274320" fontAlgn="auto">
              <a:spcAft>
                <a:spcPts val="0"/>
              </a:spcAft>
              <a:buFont typeface="Arial" charset="0"/>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Contributing Causes of Wrongful Convictions</a:t>
            </a:r>
            <a:endParaRPr lang="en-US" dirty="0"/>
          </a:p>
        </p:txBody>
      </p:sp>
      <p:graphicFrame>
        <p:nvGraphicFramePr>
          <p:cNvPr id="1026" name="Object 3"/>
          <p:cNvGraphicFramePr>
            <a:graphicFrameLocks noChangeAspect="1"/>
          </p:cNvGraphicFramePr>
          <p:nvPr>
            <p:ph sz="quarter" idx="1"/>
          </p:nvPr>
        </p:nvGraphicFramePr>
        <p:xfrm>
          <a:off x="1462088" y="1527175"/>
          <a:ext cx="6538912" cy="4835525"/>
        </p:xfrm>
        <a:graphic>
          <a:graphicData uri="http://schemas.openxmlformats.org/presentationml/2006/ole">
            <p:oleObj spid="_x0000_s1026" r:id="rId3" imgW="8565622" imgH="6334293"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solidFill>
                  <a:srgbClr val="7B9899"/>
                </a:solidFill>
              </a:rPr>
              <a:t>DNA Exonerations in Texas</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i="1" dirty="0" smtClean="0">
                <a:solidFill>
                  <a:schemeClr val="accent1">
                    <a:lumMod val="50000"/>
                  </a:schemeClr>
                </a:solidFill>
              </a:rPr>
              <a:t>40 of the nation’s 259 DNA exonerations (~15%) have been in Texas</a:t>
            </a:r>
            <a:endParaRPr lang="en-US" dirty="0" smtClean="0">
              <a:solidFill>
                <a:schemeClr val="accent1">
                  <a:lumMod val="50000"/>
                </a:schemeClr>
              </a:solidFill>
            </a:endParaRPr>
          </a:p>
          <a:p>
            <a:pPr marL="548640" lvl="1" indent="-274320" fontAlgn="auto">
              <a:spcAft>
                <a:spcPts val="0"/>
              </a:spcAft>
              <a:buFont typeface="Wingdings"/>
              <a:buChar char=""/>
              <a:defRPr/>
            </a:pPr>
            <a:r>
              <a:rPr lang="en-US" dirty="0" smtClean="0">
                <a:solidFill>
                  <a:schemeClr val="accent1">
                    <a:lumMod val="50000"/>
                  </a:schemeClr>
                </a:solidFill>
              </a:rPr>
              <a:t>80% involved a misidentification</a:t>
            </a:r>
          </a:p>
          <a:p>
            <a:pPr marL="548640" lvl="1" indent="-274320" fontAlgn="auto">
              <a:spcAft>
                <a:spcPts val="0"/>
              </a:spcAft>
              <a:buFont typeface="Wingdings"/>
              <a:buChar char=""/>
              <a:defRPr/>
            </a:pPr>
            <a:r>
              <a:rPr lang="en-US" dirty="0" smtClean="0">
                <a:solidFill>
                  <a:schemeClr val="accent1">
                    <a:lumMod val="50000"/>
                  </a:schemeClr>
                </a:solidFill>
              </a:rPr>
              <a:t>10% involved a false confession</a:t>
            </a:r>
          </a:p>
          <a:p>
            <a:pPr marL="548640" lvl="1" indent="-274320" fontAlgn="auto">
              <a:spcAft>
                <a:spcPts val="0"/>
              </a:spcAft>
              <a:buFont typeface="Wingdings"/>
              <a:buNone/>
              <a:defRPr/>
            </a:pPr>
            <a:endParaRPr lang="en-US" dirty="0" smtClean="0">
              <a:solidFill>
                <a:schemeClr val="accent1">
                  <a:lumMod val="50000"/>
                </a:schemeClr>
              </a:solidFill>
            </a:endParaRPr>
          </a:p>
          <a:p>
            <a:pPr marL="274320" indent="-274320" fontAlgn="auto">
              <a:spcAft>
                <a:spcPts val="0"/>
              </a:spcAft>
              <a:buFont typeface="Wingdings 2"/>
              <a:buChar char=""/>
              <a:defRPr/>
            </a:pPr>
            <a:r>
              <a:rPr lang="en-US" i="1" dirty="0" smtClean="0">
                <a:solidFill>
                  <a:schemeClr val="accent1">
                    <a:lumMod val="50000"/>
                  </a:schemeClr>
                </a:solidFill>
              </a:rPr>
              <a:t>The 40 DNA exonerations in Texas have been from across the state – including Austin, Dallas, El Paso, Houston and Waco. </a:t>
            </a:r>
            <a:endParaRPr lang="en-US" dirty="0" smtClean="0">
              <a:solidFill>
                <a:schemeClr val="accent1">
                  <a:lumMod val="50000"/>
                </a:schemeClr>
              </a:solidFill>
            </a:endParaRPr>
          </a:p>
          <a:p>
            <a:pPr marL="274320" indent="-274320" fontAlgn="auto">
              <a:spcAft>
                <a:spcPts val="0"/>
              </a:spcAft>
              <a:buFont typeface="Wingdings 2"/>
              <a:buNone/>
              <a:defRPr/>
            </a:pPr>
            <a:r>
              <a:rPr lang="en-US" i="1" dirty="0" smtClean="0">
                <a:solidFill>
                  <a:schemeClr val="accent1">
                    <a:lumMod val="50000"/>
                  </a:schemeClr>
                </a:solidFill>
              </a:rPr>
              <a:t> </a:t>
            </a:r>
            <a:endParaRPr lang="en-US" dirty="0" smtClean="0">
              <a:solidFill>
                <a:schemeClr val="accent1">
                  <a:lumMod val="50000"/>
                </a:schemeClr>
              </a:solidFill>
            </a:endParaRPr>
          </a:p>
          <a:p>
            <a:pPr marL="274320" indent="-274320" fontAlgn="auto">
              <a:spcAft>
                <a:spcPts val="0"/>
              </a:spcAft>
              <a:buFont typeface="Wingdings 2"/>
              <a:buChar char=""/>
              <a:defRPr/>
            </a:pPr>
            <a:r>
              <a:rPr lang="en-US" i="1" dirty="0" smtClean="0">
                <a:solidFill>
                  <a:schemeClr val="accent1">
                    <a:lumMod val="50000"/>
                  </a:schemeClr>
                </a:solidFill>
              </a:rPr>
              <a:t>In 14 of Texas’s 40 DNA exoneration cases, recognizing the wrongful conviction enabled identification of  the actual perpetrator </a:t>
            </a:r>
            <a:endParaRPr lang="en-US" dirty="0" smtClean="0">
              <a:solidFill>
                <a:schemeClr val="accent1">
                  <a:lumMod val="50000"/>
                </a:schemeClr>
              </a:solidFill>
            </a:endParaRP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solidFill>
                  <a:srgbClr val="7B9899"/>
                </a:solidFill>
              </a:rPr>
              <a:t>DNA Exonerations – Contributing Causes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3600" dirty="0" smtClean="0">
                <a:solidFill>
                  <a:schemeClr val="accent1">
                    <a:lumMod val="50000"/>
                  </a:schemeClr>
                </a:solidFill>
              </a:rPr>
              <a:t>Eyewitness misidentification was a contributing factor in more than 75% of these 259 DNA exonerations (N = 194)</a:t>
            </a:r>
          </a:p>
          <a:p>
            <a:pPr marL="274320" indent="-274320" fontAlgn="auto">
              <a:spcAft>
                <a:spcPts val="0"/>
              </a:spcAft>
              <a:buFont typeface="Wingdings 2"/>
              <a:buNone/>
              <a:defRPr/>
            </a:pPr>
            <a:endParaRPr lang="en-US" sz="3600" dirty="0" smtClean="0">
              <a:solidFill>
                <a:schemeClr val="accent1">
                  <a:lumMod val="50000"/>
                </a:schemeClr>
              </a:solidFill>
            </a:endParaRPr>
          </a:p>
          <a:p>
            <a:pPr marL="274320" indent="-274320" fontAlgn="auto">
              <a:spcAft>
                <a:spcPts val="0"/>
              </a:spcAft>
              <a:buFont typeface="Wingdings 2"/>
              <a:buChar char=""/>
              <a:defRPr/>
            </a:pPr>
            <a:r>
              <a:rPr lang="en-US" sz="3600" dirty="0" smtClean="0">
                <a:solidFill>
                  <a:schemeClr val="accent1">
                    <a:lumMod val="50000"/>
                  </a:schemeClr>
                </a:solidFill>
              </a:rPr>
              <a:t>Archival studies indicate that in real cases, 35% of eyewitnesses make identifications that are wrong.</a:t>
            </a:r>
            <a:endParaRPr lang="en-US"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4665</TotalTime>
  <Words>3302</Words>
  <Application>Microsoft Office PowerPoint</Application>
  <PresentationFormat>On-screen Show (4:3)</PresentationFormat>
  <Paragraphs>353</Paragraphs>
  <Slides>56</Slides>
  <Notes>0</Notes>
  <HiddenSlides>0</HiddenSlides>
  <MMClips>0</MMClips>
  <ScaleCrop>false</ScaleCrop>
  <HeadingPairs>
    <vt:vector size="8" baseType="variant">
      <vt:variant>
        <vt:lpstr>Fonts Used</vt:lpstr>
      </vt:variant>
      <vt:variant>
        <vt:i4>6</vt:i4>
      </vt:variant>
      <vt:variant>
        <vt:lpstr>Design Template</vt:lpstr>
      </vt:variant>
      <vt:variant>
        <vt:i4>12</vt:i4>
      </vt:variant>
      <vt:variant>
        <vt:lpstr>Embedded OLE Servers</vt:lpstr>
      </vt:variant>
      <vt:variant>
        <vt:i4>3</vt:i4>
      </vt:variant>
      <vt:variant>
        <vt:lpstr>Slide Titles</vt:lpstr>
      </vt:variant>
      <vt:variant>
        <vt:i4>56</vt:i4>
      </vt:variant>
    </vt:vector>
  </HeadingPairs>
  <TitlesOfParts>
    <vt:vector size="77" baseType="lpstr">
      <vt:lpstr>Georgia</vt:lpstr>
      <vt:lpstr>Arial</vt:lpstr>
      <vt:lpstr>Wingdings 2</vt:lpstr>
      <vt:lpstr>Wingdings</vt:lpstr>
      <vt:lpstr>Calibri</vt:lpstr>
      <vt:lpstr>Cambria</vt:lpstr>
      <vt:lpstr>Civic</vt:lpstr>
      <vt:lpstr>Civic</vt:lpstr>
      <vt:lpstr>Civic</vt:lpstr>
      <vt:lpstr>Civic</vt:lpstr>
      <vt:lpstr>Civic</vt:lpstr>
      <vt:lpstr>Civic</vt:lpstr>
      <vt:lpstr>Civic</vt:lpstr>
      <vt:lpstr>Civic</vt:lpstr>
      <vt:lpstr>Civic</vt:lpstr>
      <vt:lpstr>Civic</vt:lpstr>
      <vt:lpstr>Civic</vt:lpstr>
      <vt:lpstr>Civic</vt:lpstr>
      <vt:lpstr>Microsoft Excel Worksheet</vt:lpstr>
      <vt:lpstr>Chart</vt:lpstr>
      <vt:lpstr>Image</vt:lpstr>
      <vt:lpstr>Texas Forensic Science Seminar</vt:lpstr>
      <vt:lpstr>Slide 2</vt:lpstr>
      <vt:lpstr>Slide 3</vt:lpstr>
      <vt:lpstr>DNA EXONERATIONS TO DATE</vt:lpstr>
      <vt:lpstr>What can we learn from DNA exonerations?</vt:lpstr>
      <vt:lpstr>Contributing Causes of Wrongful Conviction</vt:lpstr>
      <vt:lpstr>Contributing Causes of Wrongful Convictions</vt:lpstr>
      <vt:lpstr>DNA Exonerations in Texas</vt:lpstr>
      <vt:lpstr>DNA Exonerations – Contributing Causes</vt:lpstr>
      <vt:lpstr>Misidentification in Texas</vt:lpstr>
      <vt:lpstr>What causes misidentifications?</vt:lpstr>
      <vt:lpstr>What can be done to curb the power of misidentification?</vt:lpstr>
      <vt:lpstr>Blind Administration of Lineups</vt:lpstr>
      <vt:lpstr>Why is blind administration necessary?</vt:lpstr>
      <vt:lpstr>What Blind Administration Can Prevent</vt:lpstr>
      <vt:lpstr>Blind Administration is Scientifically Supported</vt:lpstr>
      <vt:lpstr>More Scientific Support for Blind Administration</vt:lpstr>
      <vt:lpstr>Line-up Composition: Proper Selection of Fillers</vt:lpstr>
      <vt:lpstr>Proper Composition of Lineup</vt:lpstr>
      <vt:lpstr>Instructing the Eyewitness</vt:lpstr>
      <vt:lpstr>Instructing the Witness</vt:lpstr>
      <vt:lpstr>Instructing the Witness: Scientific Support</vt:lpstr>
      <vt:lpstr>Instructing the Witness: Scientific Support</vt:lpstr>
      <vt:lpstr>Recommended Instructions</vt:lpstr>
      <vt:lpstr>The Value of Confidence Statements</vt:lpstr>
      <vt:lpstr>False Certainty Can Be Created  (And Can Never Be Undone)</vt:lpstr>
      <vt:lpstr>After identification, participants were asked:</vt:lpstr>
      <vt:lpstr>The Power of Confirming Feedback</vt:lpstr>
      <vt:lpstr>Post-Identification Feedback Articles</vt:lpstr>
      <vt:lpstr>Eyewitness Confidence</vt:lpstr>
      <vt:lpstr>The Importance of a Confidence Statement</vt:lpstr>
      <vt:lpstr>The Relative Judgment Process</vt:lpstr>
      <vt:lpstr>Relative Judgment</vt:lpstr>
      <vt:lpstr>Removal Without Replacement</vt:lpstr>
      <vt:lpstr>Removal Without Replacement</vt:lpstr>
      <vt:lpstr>What happened?</vt:lpstr>
      <vt:lpstr>What is the problem?</vt:lpstr>
      <vt:lpstr>Systemic Factors Leading to Misidentification Can Be Addressed </vt:lpstr>
      <vt:lpstr>Eyewitness Identification Reform in Texas</vt:lpstr>
      <vt:lpstr>Eyewitness Identification Reform:  Growing Support Across Nation</vt:lpstr>
      <vt:lpstr>Eyewitness Identification Litigation</vt:lpstr>
      <vt:lpstr>State v. Henderson</vt:lpstr>
      <vt:lpstr>Key Concepts Highlighted in Henderson</vt:lpstr>
      <vt:lpstr>For Court Consideration</vt:lpstr>
      <vt:lpstr>DNA Exonerations – Contributing Causes</vt:lpstr>
      <vt:lpstr>Texas &amp; False Confessions/Pleas</vt:lpstr>
      <vt:lpstr>Case Study: Chris Ochoa</vt:lpstr>
      <vt:lpstr>Research on False Confessions</vt:lpstr>
      <vt:lpstr>Why do Innocent People Confess?</vt:lpstr>
      <vt:lpstr>Why do people falsely confess or plead guilty when they are innocent? </vt:lpstr>
      <vt:lpstr>Identifying False Confessions:  What Can Be Done?</vt:lpstr>
      <vt:lpstr>Recording of Interrogations: Benefits to Law Enforcement</vt:lpstr>
      <vt:lpstr>Front-end Opposition to Reform Not Uncommon</vt:lpstr>
      <vt:lpstr>Recording of Interrogations in Texas</vt:lpstr>
      <vt:lpstr>Recording of Interrogations Being Adopted Across the Nation</vt:lpstr>
      <vt:lpstr>Slide 56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Forensic Science Seminar</dc:title>
  <dc:creator>Rebecca Brown</dc:creator>
  <cp:lastModifiedBy>KBetts</cp:lastModifiedBy>
  <cp:revision>316</cp:revision>
  <dcterms:created xsi:type="dcterms:W3CDTF">2010-08-09T20:54:25Z</dcterms:created>
  <dcterms:modified xsi:type="dcterms:W3CDTF">2010-10-01T14:36:28Z</dcterms:modified>
</cp:coreProperties>
</file>