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4"/>
  </p:handoutMasterIdLst>
  <p:sldIdLst>
    <p:sldId id="256" r:id="rId2"/>
    <p:sldId id="289" r:id="rId3"/>
    <p:sldId id="257" r:id="rId4"/>
    <p:sldId id="260" r:id="rId5"/>
    <p:sldId id="274" r:id="rId6"/>
    <p:sldId id="290" r:id="rId7"/>
    <p:sldId id="287" r:id="rId8"/>
    <p:sldId id="272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8" r:id="rId20"/>
    <p:sldId id="285" r:id="rId21"/>
    <p:sldId id="262" r:id="rId22"/>
    <p:sldId id="266" r:id="rId23"/>
    <p:sldId id="261" r:id="rId24"/>
    <p:sldId id="264" r:id="rId25"/>
    <p:sldId id="293" r:id="rId26"/>
    <p:sldId id="265" r:id="rId27"/>
    <p:sldId id="294" r:id="rId28"/>
    <p:sldId id="292" r:id="rId29"/>
    <p:sldId id="291" r:id="rId30"/>
    <p:sldId id="295" r:id="rId31"/>
    <p:sldId id="296" r:id="rId32"/>
    <p:sldId id="297" r:id="rId3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6EC1C81-9939-4DC5-80C3-5FD549EE1553}" type="datetimeFigureOut">
              <a:rPr lang="en-US"/>
              <a:pPr>
                <a:defRPr/>
              </a:pPr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17D17C4-A13B-4C51-861B-E556C21E1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7AAA9-CA61-4E17-8296-5E853A750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5C1C1-4885-4588-B452-E0A3EA7D4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6FD6D-19C1-494D-BC63-27748F515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0F9EE-96D7-4967-82C8-CA010AC1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4EC6-1F61-4189-A0CC-65F52DD43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D1556-300B-49EB-998D-CE673E6B5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8105-FEC0-4456-9411-0A0797452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F0CF8-FA7C-477D-B7E2-4EEB46982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47584-5AB5-45C0-B045-8FA8D2629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E5126-1931-41A5-9D0A-C93A7CC49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F366-808B-4FE8-B6A6-1900F1015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0B5E70D-FEB4-4DA7-86CB-C7B186575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72400" cy="1736725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Eye Witness Identification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2209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Policy and Guidelines</a:t>
            </a:r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2400" dirty="0" smtClean="0"/>
              <a:t>Chief James McLaughlin, Jr. (Ret)</a:t>
            </a:r>
          </a:p>
          <a:p>
            <a:pPr eaLnBrk="1" hangingPunct="1">
              <a:defRPr/>
            </a:pPr>
            <a:r>
              <a:rPr lang="en-US" sz="2400" dirty="0" smtClean="0"/>
              <a:t>Texas Police Chiefs Association</a:t>
            </a:r>
          </a:p>
          <a:p>
            <a:pPr eaLnBrk="1" hangingPunct="1">
              <a:defRPr/>
            </a:pPr>
            <a:r>
              <a:rPr lang="en-US" sz="2400" dirty="0" smtClean="0"/>
              <a:t>Phillip Lyons, Jr., J.D., Ph.D.</a:t>
            </a:r>
          </a:p>
          <a:p>
            <a:pPr eaLnBrk="1" hangingPunct="1">
              <a:defRPr/>
            </a:pPr>
            <a:r>
              <a:rPr lang="en-US" sz="2400" dirty="0" smtClean="0"/>
              <a:t>Sam Houston State University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June 5,2012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LE agencies may adopt the model policy developed by the Law Enforcement Management Institute of Texas (LEMIT) </a:t>
            </a:r>
            <a:r>
              <a:rPr lang="en-US" sz="3600" u="sng" dirty="0" smtClean="0"/>
              <a:t>or</a:t>
            </a:r>
          </a:p>
          <a:p>
            <a:pPr>
              <a:defRPr/>
            </a:pPr>
            <a:endParaRPr lang="en-US" sz="3600" u="sng" dirty="0"/>
          </a:p>
          <a:p>
            <a:pPr>
              <a:defRPr/>
            </a:pPr>
            <a:r>
              <a:rPr lang="en-US" sz="3600" dirty="0" smtClean="0"/>
              <a:t> create their own as long as they properly address the following issues: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LE Agency policy must address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lvl="6" indent="-342900" eaLnBrk="0" hangingPunct="0">
              <a:buSzPct val="80000"/>
              <a:buFont typeface="Wingdings" pitchFamily="2" charset="2"/>
              <a:buChar char="Ø"/>
              <a:defRPr/>
            </a:pPr>
            <a:r>
              <a:rPr lang="en-US" sz="3600" dirty="0" smtClean="0"/>
              <a:t>Selection </a:t>
            </a:r>
            <a:r>
              <a:rPr lang="en-US" sz="3600" dirty="0"/>
              <a:t>of photographs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Instructions given to witness before conducting lineup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Documentation and preservation of the results of lineup, including witness statements</a:t>
            </a:r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Procedures for administering the lineup to the illiterate and persons with limited English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In a live lineup, if practical, assign an administrator who is unaware of who the suspect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For photo lineups, have procedures for assigning an administrator who is capable of administering a photo lineup in a blind manner, or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 smtClean="0"/>
              <a:t>In a manner consistent with other proven or supported best practices, designed to prevent influencing the witness</a:t>
            </a:r>
          </a:p>
          <a:p>
            <a:pPr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LEMIT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In consultation with large, medium, and small LE agencies and LE associations, and with scientific experts in eyewitness memory research shall develop, adopt, and disseminate to all LE agencies a model policy and training materials.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/>
              <a:t>LEMIT shall review the model policy and modify as necessary every two years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/>
              <a:t>LEMIT must complete development of model policy by December 31, 2011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36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/>
              <a:t>Each agency must adopt appropriate policy by September 1, 2012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sz="4000" u="sng" dirty="0" smtClean="0"/>
              <a:t>Perry v. New Hampshire</a:t>
            </a:r>
            <a:endParaRPr lang="en-US" sz="40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Decided January 11 2012</a:t>
            </a:r>
          </a:p>
          <a:p>
            <a:pPr>
              <a:defRPr/>
            </a:pPr>
            <a:r>
              <a:rPr lang="en-US" dirty="0" smtClean="0"/>
              <a:t>Suspect committing BMVs</a:t>
            </a:r>
          </a:p>
          <a:p>
            <a:pPr>
              <a:defRPr/>
            </a:pPr>
            <a:r>
              <a:rPr lang="en-US" dirty="0" smtClean="0"/>
              <a:t>Officer asked eyewitness to describe suspect</a:t>
            </a:r>
          </a:p>
          <a:p>
            <a:pPr>
              <a:defRPr/>
            </a:pPr>
            <a:r>
              <a:rPr lang="en-US" dirty="0" smtClean="0"/>
              <a:t>She pointed out her kitchen window to a man in the parking lot</a:t>
            </a:r>
          </a:p>
          <a:p>
            <a:pPr>
              <a:defRPr/>
            </a:pPr>
            <a:r>
              <a:rPr lang="en-US" dirty="0" smtClean="0"/>
              <a:t>Perry said court should do a judicial review of reliability of eyewitness identification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Supreme Court held “no need for judicial inquiry into reliability of eyewitness ID if not procured under unnecessary suggestive circumstances arranged by law enforcement.”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“Due process concerns arise only when law enforcement use identification procedure that is both suggestive and unnecessary.”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Only when such conduct creates a substantial likelihood of misidentification is suppression of evidence required.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“Defendant must establish improper police conduct. </a:t>
            </a:r>
            <a:r>
              <a:rPr lang="en-US" smtClean="0"/>
              <a:t>“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LEMIT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 smtClean="0"/>
              <a:t>Texas Police Chiefs Association</a:t>
            </a:r>
            <a:endParaRPr lang="en-US" sz="3600" dirty="0"/>
          </a:p>
          <a:p>
            <a:pPr>
              <a:defRPr/>
            </a:pPr>
            <a:r>
              <a:rPr lang="en-US" sz="3600" dirty="0" smtClean="0"/>
              <a:t>Texas Police Chiefs Association Foundation “Best Practices”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 smtClean="0"/>
              <a:t>Houston</a:t>
            </a:r>
            <a:endParaRPr lang="en-US" sz="3600" dirty="0"/>
          </a:p>
          <a:p>
            <a:pPr>
              <a:defRPr/>
            </a:pPr>
            <a:r>
              <a:rPr lang="en-US" sz="3600" dirty="0" smtClean="0"/>
              <a:t>Dallas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The Innocence Project reports out of 254 DNA exonerations 75% were misidentified by eye witness.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Innocent by Trial (jury-error)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Actual Innocence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en-US" smtClean="0">
              <a:effectLst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4000" smtClean="0">
                <a:effectLst/>
              </a:rPr>
              <a:t>Advice is like castor oil  -  easy enough to give but dreadfully uneasy to take</a:t>
            </a:r>
          </a:p>
          <a:p>
            <a:endParaRPr lang="en-US" sz="4000" smtClean="0">
              <a:effectLst/>
            </a:endParaRPr>
          </a:p>
          <a:p>
            <a:r>
              <a:rPr lang="en-US" smtClean="0">
                <a:effectLst/>
              </a:rPr>
              <a:t>Josh Billings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01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</a:t>
            </a:r>
            <a:r>
              <a:rPr lang="en-US" sz="3600" u="sng" dirty="0" smtClean="0"/>
              <a:t>Estimator variables</a:t>
            </a:r>
            <a:r>
              <a:rPr lang="en-US" sz="3600" dirty="0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Variables affecting eyewitness reliability that are beyond the control of the justice system.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Estimator Variables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Eye witness stress level</a:t>
            </a:r>
          </a:p>
          <a:p>
            <a:pPr eaLnBrk="1" hangingPunct="1">
              <a:defRPr/>
            </a:pPr>
            <a:r>
              <a:rPr lang="en-US" sz="3600" dirty="0" smtClean="0"/>
              <a:t>Weapon focus effect</a:t>
            </a:r>
          </a:p>
          <a:p>
            <a:pPr eaLnBrk="1" hangingPunct="1">
              <a:defRPr/>
            </a:pPr>
            <a:r>
              <a:rPr lang="en-US" sz="3600" dirty="0" smtClean="0"/>
              <a:t>Cross-racial identification</a:t>
            </a:r>
          </a:p>
          <a:p>
            <a:pPr eaLnBrk="1" hangingPunct="1">
              <a:defRPr/>
            </a:pPr>
            <a:r>
              <a:rPr lang="en-US" sz="3600" dirty="0" smtClean="0"/>
              <a:t>Duration of the witnessed event</a:t>
            </a:r>
          </a:p>
          <a:p>
            <a:pPr eaLnBrk="1" hangingPunct="1">
              <a:defRPr/>
            </a:pPr>
            <a:r>
              <a:rPr lang="en-US" sz="3600" dirty="0" smtClean="0"/>
              <a:t>Distance and lighting</a:t>
            </a:r>
          </a:p>
          <a:p>
            <a:pPr eaLnBrk="1" hangingPunct="1">
              <a:defRPr/>
            </a:pPr>
            <a:r>
              <a:rPr lang="en-US" sz="3600" dirty="0" smtClean="0"/>
              <a:t>Memory decay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4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</a:t>
            </a:r>
            <a:r>
              <a:rPr lang="en-US" sz="3600" u="sng" dirty="0" smtClean="0"/>
              <a:t>System variables</a:t>
            </a:r>
            <a:r>
              <a:rPr lang="en-US" sz="3600" dirty="0" smtClean="0"/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Variables that affect eye witness identification accuracy over which the justice system has control such as line-up procedures.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System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Line up administration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Instructions to witness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Construction of line-up array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Multiple identification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Show up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Feedback to witness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Pre identification stage setting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Accuracy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0" y="2438400"/>
          <a:ext cx="3200400" cy="16510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800100"/>
                <a:gridCol w="1244600"/>
                <a:gridCol w="1155700"/>
              </a:tblGrid>
              <a:tr h="370840">
                <a:tc>
                  <a:txBody>
                    <a:bodyPr/>
                    <a:lstStyle/>
                    <a:p>
                      <a:endParaRPr lang="en-US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Yes</a:t>
                      </a:r>
                      <a:endParaRPr lang="en-US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</a:p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</a:p>
                    <a:p>
                      <a:r>
                        <a:rPr lang="en-US" dirty="0" smtClean="0"/>
                        <a:t>Negative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en-US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</a:p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</a:p>
                    <a:p>
                      <a:r>
                        <a:rPr lang="en-US" dirty="0" smtClean="0"/>
                        <a:t>Negative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73" name="TextBox 6"/>
          <p:cNvSpPr txBox="1">
            <a:spLocks noChangeArrowheads="1"/>
          </p:cNvSpPr>
          <p:nvPr/>
        </p:nvSpPr>
        <p:spPr bwMode="auto">
          <a:xfrm>
            <a:off x="4038600" y="17732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Predicted</a:t>
            </a:r>
          </a:p>
        </p:txBody>
      </p:sp>
      <p:sp>
        <p:nvSpPr>
          <p:cNvPr id="27674" name="TextBox 7"/>
          <p:cNvSpPr txBox="1">
            <a:spLocks noChangeArrowheads="1"/>
          </p:cNvSpPr>
          <p:nvPr/>
        </p:nvSpPr>
        <p:spPr bwMode="auto">
          <a:xfrm>
            <a:off x="2209800" y="2266950"/>
            <a:ext cx="2809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Actual</a:t>
            </a:r>
          </a:p>
        </p:txBody>
      </p:sp>
      <p:sp>
        <p:nvSpPr>
          <p:cNvPr id="9" name="Left-Right Arrow 8"/>
          <p:cNvSpPr/>
          <p:nvPr/>
        </p:nvSpPr>
        <p:spPr bwMode="auto">
          <a:xfrm>
            <a:off x="4267200" y="3222618"/>
            <a:ext cx="1066800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3600000" lon="0" rev="54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Left-Right Arrow 9"/>
          <p:cNvSpPr/>
          <p:nvPr/>
        </p:nvSpPr>
        <p:spPr bwMode="auto">
          <a:xfrm>
            <a:off x="5638800" y="3203127"/>
            <a:ext cx="1066800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3600000" lon="0" rev="54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eft-Right Arrow 10"/>
          <p:cNvSpPr/>
          <p:nvPr/>
        </p:nvSpPr>
        <p:spPr bwMode="auto">
          <a:xfrm>
            <a:off x="4593336" y="3193662"/>
            <a:ext cx="1066800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3600000" lon="0" rev="24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54102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Sensitivity  (low false negative) vs. specificity (low false positive)</a:t>
            </a:r>
          </a:p>
        </p:txBody>
      </p:sp>
      <p:sp>
        <p:nvSpPr>
          <p:cNvPr id="13" name="Left-Right Arrow 12"/>
          <p:cNvSpPr/>
          <p:nvPr/>
        </p:nvSpPr>
        <p:spPr bwMode="auto">
          <a:xfrm>
            <a:off x="4593336" y="3178743"/>
            <a:ext cx="1066800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3600000" lon="0" rev="900000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7924800" cy="5486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Improve the specificity of our techniques over existing ones to lower the rate of </a:t>
            </a:r>
            <a:r>
              <a:rPr lang="en-US" smtClean="0"/>
              <a:t>false </a:t>
            </a:r>
            <a:r>
              <a:rPr lang="en-US" smtClean="0"/>
              <a:t>positives, </a:t>
            </a:r>
            <a:r>
              <a:rPr lang="en-US" dirty="0" smtClean="0"/>
              <a:t>without unduly sacrificing sensitivity, that is, while maintaining our true positives.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dirty="0" smtClean="0"/>
              <a:t>Focus group at Sam Houston State University on 9-23-11</a:t>
            </a:r>
          </a:p>
          <a:p>
            <a:pPr lvl="1" eaLnBrk="1" hangingPunct="1">
              <a:defRPr/>
            </a:pPr>
            <a:r>
              <a:rPr lang="en-US" dirty="0" smtClean="0"/>
              <a:t>Advocacy, Attorneys, Law Enforcement</a:t>
            </a:r>
          </a:p>
          <a:p>
            <a:pPr eaLnBrk="1" hangingPunct="1">
              <a:defRPr/>
            </a:pPr>
            <a:r>
              <a:rPr lang="en-US" dirty="0" smtClean="0"/>
              <a:t>Public Comment</a:t>
            </a:r>
          </a:p>
          <a:p>
            <a:pPr eaLnBrk="1" hangingPunct="1">
              <a:defRPr/>
            </a:pPr>
            <a:r>
              <a:rPr lang="en-US" dirty="0" smtClean="0"/>
              <a:t>Public Hearings in Austin on 12-1-11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Policy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Blind Administration</a:t>
            </a:r>
          </a:p>
          <a:p>
            <a:pPr>
              <a:defRPr/>
            </a:pPr>
            <a:r>
              <a:rPr lang="en-US" dirty="0" smtClean="0"/>
              <a:t>Blinded Administration</a:t>
            </a:r>
          </a:p>
          <a:p>
            <a:pPr>
              <a:defRPr/>
            </a:pPr>
            <a:r>
              <a:rPr lang="en-US" dirty="0" smtClean="0"/>
              <a:t>Double Blind Administration</a:t>
            </a:r>
          </a:p>
          <a:p>
            <a:pPr>
              <a:defRPr/>
            </a:pPr>
            <a:r>
              <a:rPr lang="en-US" dirty="0" smtClean="0"/>
              <a:t>Witness/victim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08113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Simultaneous vs. </a:t>
            </a:r>
            <a:r>
              <a:rPr lang="en-US" b="1" u="sng" dirty="0" smtClean="0"/>
              <a:t>Sequential</a:t>
            </a:r>
            <a:r>
              <a:rPr lang="en-US" dirty="0" smtClean="0"/>
              <a:t> (decreases false positives by 33% with little, if any, sacrifice to true positives)</a:t>
            </a:r>
          </a:p>
          <a:p>
            <a:pPr eaLnBrk="1" hangingPunct="1">
              <a:defRPr/>
            </a:pPr>
            <a:r>
              <a:rPr lang="en-US" b="1" u="sng" dirty="0" smtClean="0"/>
              <a:t>Blind</a:t>
            </a:r>
            <a:r>
              <a:rPr lang="en-US" dirty="0" smtClean="0"/>
              <a:t> vs. </a:t>
            </a:r>
            <a:r>
              <a:rPr lang="en-US" u="sng" dirty="0" smtClean="0"/>
              <a:t>Blinded</a:t>
            </a:r>
            <a:r>
              <a:rPr lang="en-US" dirty="0" smtClean="0"/>
              <a:t> vs. Standard</a:t>
            </a:r>
          </a:p>
          <a:p>
            <a:pPr eaLnBrk="1" hangingPunct="1">
              <a:defRPr/>
            </a:pPr>
            <a:r>
              <a:rPr lang="en-US" dirty="0" smtClean="0"/>
              <a:t>Selection/placement of fillers and blanks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 There have been over 2000 studies of eye witness procedures and results in the last 30 years.  Many of these are “laboratory” but a significant number were conducted in the field.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08113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Instruct witness:</a:t>
            </a:r>
          </a:p>
          <a:p>
            <a:pPr lvl="1" eaLnBrk="1" hangingPunct="1">
              <a:defRPr/>
            </a:pPr>
            <a:r>
              <a:rPr lang="en-US" sz="3200" dirty="0" smtClean="0"/>
              <a:t>Suspect may or may not be present</a:t>
            </a:r>
          </a:p>
          <a:p>
            <a:pPr lvl="1" eaLnBrk="1" hangingPunct="1">
              <a:defRPr/>
            </a:pPr>
            <a:r>
              <a:rPr lang="en-US" sz="3200" dirty="0" smtClean="0"/>
              <a:t>Administrator does not know the identity of the suspect</a:t>
            </a:r>
          </a:p>
          <a:p>
            <a:pPr eaLnBrk="1" hangingPunct="1">
              <a:defRPr/>
            </a:pPr>
            <a:r>
              <a:rPr lang="en-US" dirty="0" smtClean="0"/>
              <a:t>Multiple Identification Procedures</a:t>
            </a:r>
          </a:p>
          <a:p>
            <a:pPr eaLnBrk="1" hangingPunct="1">
              <a:defRPr/>
            </a:pPr>
            <a:r>
              <a:rPr lang="en-US" dirty="0" smtClean="0"/>
              <a:t>Post identification feedback</a:t>
            </a:r>
          </a:p>
          <a:p>
            <a:pPr eaLnBrk="1" hangingPunct="1">
              <a:defRPr/>
            </a:pPr>
            <a:r>
              <a:rPr lang="en-US" dirty="0" smtClean="0"/>
              <a:t>Procedures for Persons with LEP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08113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LEMIT is delivering four training of trainers sessions, two of which have been completed already</a:t>
            </a:r>
          </a:p>
          <a:p>
            <a:pPr eaLnBrk="1" hangingPunct="1">
              <a:defRPr/>
            </a:pPr>
            <a:r>
              <a:rPr lang="en-US" dirty="0" smtClean="0"/>
              <a:t>Texas Police Chiefs Association is delivering seven trainings.</a:t>
            </a:r>
          </a:p>
          <a:p>
            <a:pPr eaLnBrk="1" hangingPunct="1">
              <a:defRPr/>
            </a:pPr>
            <a:r>
              <a:rPr lang="en-US" dirty="0" smtClean="0"/>
              <a:t>Judge Barbara Hervey of the Texas Court of Criminal Appeals provided financial assistance in the form of a grant to facilitate LEMIT’s implementation of this unfunded mandate.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Policy Dissemination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2667000"/>
            <a:ext cx="8229600" cy="42275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And maybe answers.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7038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/>
              <a:t>  Studies have shown misidentification rates to be between 35-50% at times.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/>
              <a:t>“Memory does not function like a video tape but rather is a constructed, dynamic and selective process that can be distorted, contaminated, and even falsely imagined”.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en-US" sz="4000" u="sng" dirty="0" smtClean="0"/>
              <a:t>Mason v </a:t>
            </a:r>
            <a:r>
              <a:rPr lang="en-US" sz="4000" u="sng" dirty="0" err="1" smtClean="0"/>
              <a:t>Brathwaite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U. S. Supreme Court 1977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Opportunity to view the criminal</a:t>
            </a:r>
          </a:p>
          <a:p>
            <a:pPr>
              <a:defRPr/>
            </a:pPr>
            <a:r>
              <a:rPr lang="en-US" sz="3600" dirty="0" smtClean="0"/>
              <a:t>Witness’s degree of attention</a:t>
            </a:r>
          </a:p>
          <a:p>
            <a:pPr>
              <a:defRPr/>
            </a:pPr>
            <a:r>
              <a:rPr lang="en-US" sz="3600" dirty="0" smtClean="0"/>
              <a:t>The accuracy of witness’s description of criminal</a:t>
            </a:r>
          </a:p>
          <a:p>
            <a:pPr>
              <a:defRPr/>
            </a:pPr>
            <a:r>
              <a:rPr lang="en-US" sz="3600" dirty="0" smtClean="0"/>
              <a:t>Level of certainty</a:t>
            </a:r>
          </a:p>
          <a:p>
            <a:pPr>
              <a:defRPr/>
            </a:pPr>
            <a:r>
              <a:rPr lang="en-US" sz="3600" dirty="0" smtClean="0"/>
              <a:t>The time between the crime and confrontation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u="sng" dirty="0" smtClean="0"/>
              <a:t>Tillman v. State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Texas Court of Criminal Appeals 2011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Home invasion</a:t>
            </a:r>
          </a:p>
          <a:p>
            <a:pPr>
              <a:defRPr/>
            </a:pPr>
            <a:r>
              <a:rPr lang="en-US" sz="3600" dirty="0" smtClean="0"/>
              <a:t>Murder</a:t>
            </a:r>
          </a:p>
          <a:p>
            <a:pPr>
              <a:defRPr/>
            </a:pPr>
            <a:r>
              <a:rPr lang="en-US" sz="3600" dirty="0" smtClean="0"/>
              <a:t>Several eyewitnesses</a:t>
            </a:r>
          </a:p>
          <a:p>
            <a:pPr>
              <a:defRPr/>
            </a:pPr>
            <a:r>
              <a:rPr lang="en-US" sz="3600" dirty="0" smtClean="0"/>
              <a:t>“Suggestive” photo line ups</a:t>
            </a:r>
          </a:p>
          <a:p>
            <a:pPr>
              <a:defRPr/>
            </a:pPr>
            <a:r>
              <a:rPr lang="en-US" sz="3600" dirty="0" smtClean="0"/>
              <a:t>Expert witness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219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Legislative History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81st. Session (2009)</a:t>
            </a:r>
            <a:endParaRPr lang="en-US" dirty="0"/>
          </a:p>
          <a:p>
            <a:pPr lvl="1">
              <a:defRPr/>
            </a:pPr>
            <a:r>
              <a:rPr lang="en-US" sz="3200" dirty="0"/>
              <a:t> SB 117 &amp; HB </a:t>
            </a:r>
            <a:r>
              <a:rPr lang="en-US" sz="3200" dirty="0" smtClean="0"/>
              <a:t>3583</a:t>
            </a:r>
          </a:p>
          <a:p>
            <a:pPr lvl="1">
              <a:defRPr/>
            </a:pPr>
            <a:r>
              <a:rPr lang="en-US" sz="3200" dirty="0" smtClean="0"/>
              <a:t>TCLEOSE</a:t>
            </a:r>
          </a:p>
          <a:p>
            <a:pPr lvl="1"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HB 498</a:t>
            </a:r>
          </a:p>
          <a:p>
            <a:pPr lvl="1">
              <a:defRPr/>
            </a:pPr>
            <a:r>
              <a:rPr lang="en-US" sz="3200" dirty="0"/>
              <a:t>Timothy Cole Advisory Committee on Wrongful </a:t>
            </a:r>
            <a:r>
              <a:rPr lang="en-US" sz="3200" dirty="0" smtClean="0"/>
              <a:t>Convictions</a:t>
            </a:r>
          </a:p>
          <a:p>
            <a:pPr lvl="1"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Texas Court of Criminal Appeals Criminal Justice Integrity </a:t>
            </a:r>
            <a:r>
              <a:rPr lang="en-US" dirty="0" smtClean="0"/>
              <a:t>Unit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840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House Bill 215</a:t>
            </a:r>
            <a:br>
              <a:rPr lang="en-US" dirty="0" smtClean="0"/>
            </a:br>
            <a:r>
              <a:rPr lang="en-US" dirty="0" smtClean="0"/>
              <a:t>82</a:t>
            </a:r>
            <a:r>
              <a:rPr lang="en-US" baseline="30000" dirty="0" smtClean="0"/>
              <a:t>nd</a:t>
            </a:r>
            <a:r>
              <a:rPr lang="en-US" dirty="0" smtClean="0"/>
              <a:t>. Texas Legislature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638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Amends Chap. 33 of the Code of Criminal Procedure by adding Art. 38.20</a:t>
            </a:r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/>
              <a:t>Photograph and Live Lineup Procedures—each LE agency </a:t>
            </a:r>
            <a:r>
              <a:rPr lang="en-US" sz="3600" u="sng" dirty="0" smtClean="0"/>
              <a:t>shall </a:t>
            </a:r>
            <a:r>
              <a:rPr lang="en-US" sz="3600" dirty="0" smtClean="0"/>
              <a:t>adopt and implement and as necessary amend a detailed written policy regarding the administration of photograph and live lineup procedures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545</TotalTime>
  <Words>937</Words>
  <Application>Microsoft Office PowerPoint</Application>
  <PresentationFormat>On-screen Show (4:3)</PresentationFormat>
  <Paragraphs>161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Tahoma</vt:lpstr>
      <vt:lpstr>Arial</vt:lpstr>
      <vt:lpstr>Wingdings</vt:lpstr>
      <vt:lpstr>Calibri</vt:lpstr>
      <vt:lpstr>Slit</vt:lpstr>
      <vt:lpstr>Eye Witness Identification</vt:lpstr>
      <vt:lpstr>Slide 2</vt:lpstr>
      <vt:lpstr>Slide 3</vt:lpstr>
      <vt:lpstr>Slide 4</vt:lpstr>
      <vt:lpstr>Mason v Brathwaite U. S. Supreme Court 1977</vt:lpstr>
      <vt:lpstr>Tillman v. State Texas Court of Criminal Appeals 2011</vt:lpstr>
      <vt:lpstr>  Legislative History </vt:lpstr>
      <vt:lpstr>  House Bill 215 82nd. Texas Legislature</vt:lpstr>
      <vt:lpstr>Slide 9</vt:lpstr>
      <vt:lpstr>Slide 10</vt:lpstr>
      <vt:lpstr>LE Agency policy must address </vt:lpstr>
      <vt:lpstr>Slide 12</vt:lpstr>
      <vt:lpstr>Slide 13</vt:lpstr>
      <vt:lpstr>LEMIT</vt:lpstr>
      <vt:lpstr>Slide 15</vt:lpstr>
      <vt:lpstr>Perry v. New Hampshire</vt:lpstr>
      <vt:lpstr>Slide 17</vt:lpstr>
      <vt:lpstr>Slide 18</vt:lpstr>
      <vt:lpstr>POLICIES</vt:lpstr>
      <vt:lpstr>Slide 20</vt:lpstr>
      <vt:lpstr>Slide 21</vt:lpstr>
      <vt:lpstr>Estimator Variables</vt:lpstr>
      <vt:lpstr>Slide 23</vt:lpstr>
      <vt:lpstr>System variables</vt:lpstr>
      <vt:lpstr>Accuracy</vt:lpstr>
      <vt:lpstr>Slide 26</vt:lpstr>
      <vt:lpstr>Slide 27</vt:lpstr>
      <vt:lpstr>Definitions</vt:lpstr>
      <vt:lpstr>Slide 29</vt:lpstr>
      <vt:lpstr>Slide 30</vt:lpstr>
      <vt:lpstr>Slide 31</vt:lpstr>
      <vt:lpstr>Slide 32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</dc:creator>
  <cp:lastModifiedBy>Gregory Smith</cp:lastModifiedBy>
  <cp:revision>97</cp:revision>
  <cp:lastPrinted>2011-10-08T20:03:49Z</cp:lastPrinted>
  <dcterms:created xsi:type="dcterms:W3CDTF">2011-10-05T16:05:08Z</dcterms:created>
  <dcterms:modified xsi:type="dcterms:W3CDTF">2012-06-01T19:12:39Z</dcterms:modified>
</cp:coreProperties>
</file>