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94" r:id="rId4"/>
    <p:sldId id="274" r:id="rId5"/>
    <p:sldId id="279" r:id="rId6"/>
    <p:sldId id="289" r:id="rId7"/>
    <p:sldId id="290" r:id="rId8"/>
    <p:sldId id="291" r:id="rId9"/>
    <p:sldId id="292" r:id="rId10"/>
    <p:sldId id="286" r:id="rId11"/>
    <p:sldId id="287" r:id="rId12"/>
    <p:sldId id="288" r:id="rId13"/>
    <p:sldId id="262" r:id="rId14"/>
    <p:sldId id="258" r:id="rId15"/>
    <p:sldId id="263" r:id="rId16"/>
    <p:sldId id="264" r:id="rId17"/>
    <p:sldId id="265" r:id="rId18"/>
    <p:sldId id="259" r:id="rId19"/>
    <p:sldId id="260" r:id="rId20"/>
    <p:sldId id="261" r:id="rId21"/>
    <p:sldId id="266" r:id="rId22"/>
    <p:sldId id="267" r:id="rId23"/>
    <p:sldId id="268" r:id="rId24"/>
    <p:sldId id="269" r:id="rId25"/>
    <p:sldId id="270" r:id="rId26"/>
    <p:sldId id="271" r:id="rId27"/>
    <p:sldId id="272" r:id="rId28"/>
    <p:sldId id="273" r:id="rId29"/>
    <p:sldId id="296" r:id="rId30"/>
    <p:sldId id="29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250" autoAdjust="0"/>
  </p:normalViewPr>
  <p:slideViewPr>
    <p:cSldViewPr>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02DE4-F3DE-4EA9-BEE6-A62D1E271BDE}" type="doc">
      <dgm:prSet loTypeId="urn:microsoft.com/office/officeart/2005/8/layout/chevron1" loCatId="process" qsTypeId="urn:microsoft.com/office/officeart/2005/8/quickstyle/simple1#2" qsCatId="simple" csTypeId="urn:microsoft.com/office/officeart/2005/8/colors/colorful1" csCatId="colorful" phldr="1"/>
      <dgm:spPr/>
    </dgm:pt>
    <dgm:pt modelId="{0D4A22C2-7888-4F44-B2B8-A59399D4996A}">
      <dgm:prSet phldrT="[Text]"/>
      <dgm:spPr/>
      <dgm:t>
        <a:bodyPr/>
        <a:lstStyle/>
        <a:p>
          <a:r>
            <a:rPr lang="en-US" b="1" dirty="0" smtClean="0"/>
            <a:t>Identify Problem</a:t>
          </a:r>
          <a:endParaRPr lang="en-US" b="1" dirty="0"/>
        </a:p>
      </dgm:t>
    </dgm:pt>
    <dgm:pt modelId="{F035E02B-4768-4297-BDCD-50CAA1AD8333}" type="parTrans" cxnId="{A0DD92B8-097B-49BD-9AD7-FCA86674A67A}">
      <dgm:prSet/>
      <dgm:spPr/>
      <dgm:t>
        <a:bodyPr/>
        <a:lstStyle/>
        <a:p>
          <a:endParaRPr lang="en-US"/>
        </a:p>
      </dgm:t>
    </dgm:pt>
    <dgm:pt modelId="{4DD190AA-987B-43E6-B309-0AD403138481}" type="sibTrans" cxnId="{A0DD92B8-097B-49BD-9AD7-FCA86674A67A}">
      <dgm:prSet/>
      <dgm:spPr/>
      <dgm:t>
        <a:bodyPr/>
        <a:lstStyle/>
        <a:p>
          <a:endParaRPr lang="en-US"/>
        </a:p>
      </dgm:t>
    </dgm:pt>
    <dgm:pt modelId="{BBBC2FE3-8DDA-4C78-A016-BDE3E9DEA6E4}">
      <dgm:prSet phldrT="[Text]"/>
      <dgm:spPr/>
      <dgm:t>
        <a:bodyPr/>
        <a:lstStyle/>
        <a:p>
          <a:r>
            <a:rPr lang="en-US" b="1" dirty="0" smtClean="0"/>
            <a:t>Do Background Research</a:t>
          </a:r>
          <a:endParaRPr lang="en-US" b="1" dirty="0"/>
        </a:p>
      </dgm:t>
    </dgm:pt>
    <dgm:pt modelId="{E3934A54-64FC-4402-A377-A0D8E50CCA1F}" type="parTrans" cxnId="{10BD316F-9D77-4A36-80F8-DBC4C2E8B960}">
      <dgm:prSet/>
      <dgm:spPr/>
      <dgm:t>
        <a:bodyPr/>
        <a:lstStyle/>
        <a:p>
          <a:endParaRPr lang="en-US"/>
        </a:p>
      </dgm:t>
    </dgm:pt>
    <dgm:pt modelId="{F5282EA2-810A-49A3-AE35-C48A4B1C4149}" type="sibTrans" cxnId="{10BD316F-9D77-4A36-80F8-DBC4C2E8B960}">
      <dgm:prSet/>
      <dgm:spPr/>
      <dgm:t>
        <a:bodyPr/>
        <a:lstStyle/>
        <a:p>
          <a:endParaRPr lang="en-US"/>
        </a:p>
      </dgm:t>
    </dgm:pt>
    <dgm:pt modelId="{AC9346CA-6B93-430C-BC98-EE06F8E65369}">
      <dgm:prSet phldrT="[Text]"/>
      <dgm:spPr/>
      <dgm:t>
        <a:bodyPr/>
        <a:lstStyle/>
        <a:p>
          <a:r>
            <a:rPr lang="en-US" b="1" dirty="0" smtClean="0"/>
            <a:t>Construct Hypothesis</a:t>
          </a:r>
          <a:endParaRPr lang="en-US" b="1" dirty="0"/>
        </a:p>
      </dgm:t>
    </dgm:pt>
    <dgm:pt modelId="{CCB41F09-29C6-4F7B-94FA-0D4795947826}" type="parTrans" cxnId="{2F48E514-386B-4F56-B87F-B5E4FD4A7693}">
      <dgm:prSet/>
      <dgm:spPr/>
      <dgm:t>
        <a:bodyPr/>
        <a:lstStyle/>
        <a:p>
          <a:endParaRPr lang="en-US"/>
        </a:p>
      </dgm:t>
    </dgm:pt>
    <dgm:pt modelId="{24E3FE5F-BBA1-4B0F-AB28-F670F6D92F43}" type="sibTrans" cxnId="{2F48E514-386B-4F56-B87F-B5E4FD4A7693}">
      <dgm:prSet/>
      <dgm:spPr/>
      <dgm:t>
        <a:bodyPr/>
        <a:lstStyle/>
        <a:p>
          <a:endParaRPr lang="en-US"/>
        </a:p>
      </dgm:t>
    </dgm:pt>
    <dgm:pt modelId="{29906B2C-B91E-4B80-87C6-82CF5A230875}">
      <dgm:prSet phldrT="[Text]"/>
      <dgm:spPr/>
      <dgm:t>
        <a:bodyPr/>
        <a:lstStyle/>
        <a:p>
          <a:r>
            <a:rPr lang="en-US" dirty="0" smtClean="0"/>
            <a:t>Was this bullet fired from this gun?</a:t>
          </a:r>
          <a:endParaRPr lang="en-US" dirty="0"/>
        </a:p>
      </dgm:t>
    </dgm:pt>
    <dgm:pt modelId="{A332A3DB-CA5D-4F5E-9851-F9CB136754FA}" type="parTrans" cxnId="{262CF78D-B524-4FBF-A967-985B0459A284}">
      <dgm:prSet/>
      <dgm:spPr/>
      <dgm:t>
        <a:bodyPr/>
        <a:lstStyle/>
        <a:p>
          <a:endParaRPr lang="en-US"/>
        </a:p>
      </dgm:t>
    </dgm:pt>
    <dgm:pt modelId="{23942E4A-73D3-4913-BD3B-9D811B3FA79D}" type="sibTrans" cxnId="{262CF78D-B524-4FBF-A967-985B0459A284}">
      <dgm:prSet/>
      <dgm:spPr/>
      <dgm:t>
        <a:bodyPr/>
        <a:lstStyle/>
        <a:p>
          <a:endParaRPr lang="en-US"/>
        </a:p>
      </dgm:t>
    </dgm:pt>
    <dgm:pt modelId="{6824A36A-3C85-4D53-90A4-157FC6A15D67}">
      <dgm:prSet phldrT="[Text]"/>
      <dgm:spPr/>
      <dgm:t>
        <a:bodyPr/>
        <a:lstStyle/>
        <a:p>
          <a:r>
            <a:rPr lang="en-US" dirty="0" smtClean="0"/>
            <a:t>Test Firearm for functionality</a:t>
          </a:r>
          <a:endParaRPr lang="en-US" dirty="0"/>
        </a:p>
      </dgm:t>
    </dgm:pt>
    <dgm:pt modelId="{856F2030-6910-437A-AF31-97194524A6B8}" type="parTrans" cxnId="{9B65D11D-EA3B-49F9-8D42-D44FA5D08A3D}">
      <dgm:prSet/>
      <dgm:spPr/>
      <dgm:t>
        <a:bodyPr/>
        <a:lstStyle/>
        <a:p>
          <a:endParaRPr lang="en-US"/>
        </a:p>
      </dgm:t>
    </dgm:pt>
    <dgm:pt modelId="{4064EA21-EF09-4BCC-8EC2-8B6C8AC80269}" type="sibTrans" cxnId="{9B65D11D-EA3B-49F9-8D42-D44FA5D08A3D}">
      <dgm:prSet/>
      <dgm:spPr/>
      <dgm:t>
        <a:bodyPr/>
        <a:lstStyle/>
        <a:p>
          <a:endParaRPr lang="en-US"/>
        </a:p>
      </dgm:t>
    </dgm:pt>
    <dgm:pt modelId="{1C4A0BAD-DC8F-4E01-BB9F-E591A2FE7AFB}">
      <dgm:prSet phldrT="[Text]"/>
      <dgm:spPr/>
      <dgm:t>
        <a:bodyPr/>
        <a:lstStyle/>
        <a:p>
          <a:r>
            <a:rPr lang="en-US" dirty="0" smtClean="0"/>
            <a:t>Do class characteristics match?</a:t>
          </a:r>
          <a:endParaRPr lang="en-US" dirty="0"/>
        </a:p>
      </dgm:t>
    </dgm:pt>
    <dgm:pt modelId="{638AEEAF-2022-4AFC-85A2-69F0B6F161B9}" type="parTrans" cxnId="{39082987-12C5-4B30-8C3F-DF75F402C640}">
      <dgm:prSet/>
      <dgm:spPr/>
      <dgm:t>
        <a:bodyPr/>
        <a:lstStyle/>
        <a:p>
          <a:endParaRPr lang="en-US"/>
        </a:p>
      </dgm:t>
    </dgm:pt>
    <dgm:pt modelId="{7A2680E7-F78B-4E1C-82CC-A92EF2365B7C}" type="sibTrans" cxnId="{39082987-12C5-4B30-8C3F-DF75F402C640}">
      <dgm:prSet/>
      <dgm:spPr/>
      <dgm:t>
        <a:bodyPr/>
        <a:lstStyle/>
        <a:p>
          <a:endParaRPr lang="en-US"/>
        </a:p>
      </dgm:t>
    </dgm:pt>
    <dgm:pt modelId="{F5A2A21C-FBC4-4284-8461-DE2C0236733A}">
      <dgm:prSet phldrT="[Text]"/>
      <dgm:spPr/>
      <dgm:t>
        <a:bodyPr/>
        <a:lstStyle/>
        <a:p>
          <a:r>
            <a:rPr lang="en-US" b="1" dirty="0" smtClean="0"/>
            <a:t>Test With an Experiment</a:t>
          </a:r>
        </a:p>
      </dgm:t>
    </dgm:pt>
    <dgm:pt modelId="{795E03D5-2DF1-442B-8C76-AC9C3CED7EC5}" type="parTrans" cxnId="{1C6A7913-E9C3-4600-90C8-8B149BE61D23}">
      <dgm:prSet/>
      <dgm:spPr/>
      <dgm:t>
        <a:bodyPr/>
        <a:lstStyle/>
        <a:p>
          <a:endParaRPr lang="en-US"/>
        </a:p>
      </dgm:t>
    </dgm:pt>
    <dgm:pt modelId="{AC3FC9DF-AA1A-4168-A047-C728E4A49FD9}" type="sibTrans" cxnId="{1C6A7913-E9C3-4600-90C8-8B149BE61D23}">
      <dgm:prSet/>
      <dgm:spPr/>
      <dgm:t>
        <a:bodyPr/>
        <a:lstStyle/>
        <a:p>
          <a:endParaRPr lang="en-US"/>
        </a:p>
      </dgm:t>
    </dgm:pt>
    <dgm:pt modelId="{414071AD-C19D-4963-A0A9-93959B9B508F}">
      <dgm:prSet phldrT="[Text]"/>
      <dgm:spPr/>
      <dgm:t>
        <a:bodyPr/>
        <a:lstStyle/>
        <a:p>
          <a:r>
            <a:rPr lang="en-US" b="1" dirty="0" smtClean="0"/>
            <a:t>Report Results</a:t>
          </a:r>
        </a:p>
      </dgm:t>
    </dgm:pt>
    <dgm:pt modelId="{1B36F80A-ACD1-4C2E-A024-7A2B501BF898}" type="parTrans" cxnId="{05A3B7A5-7D64-4B2E-87E3-90CC7A7943B7}">
      <dgm:prSet/>
      <dgm:spPr/>
      <dgm:t>
        <a:bodyPr/>
        <a:lstStyle/>
        <a:p>
          <a:endParaRPr lang="en-US"/>
        </a:p>
      </dgm:t>
    </dgm:pt>
    <dgm:pt modelId="{11766C15-13D8-4468-876E-2CADB3ED2CC2}" type="sibTrans" cxnId="{05A3B7A5-7D64-4B2E-87E3-90CC7A7943B7}">
      <dgm:prSet/>
      <dgm:spPr/>
      <dgm:t>
        <a:bodyPr/>
        <a:lstStyle/>
        <a:p>
          <a:endParaRPr lang="en-US"/>
        </a:p>
      </dgm:t>
    </dgm:pt>
    <dgm:pt modelId="{73EEB01E-73E9-475E-8CCE-6AE29472E908}">
      <dgm:prSet phldrT="[Text]"/>
      <dgm:spPr/>
      <dgm:t>
        <a:bodyPr/>
        <a:lstStyle/>
        <a:p>
          <a:r>
            <a:rPr lang="en-US" dirty="0" smtClean="0"/>
            <a:t>Class characteristics agree; bullet was fired from gun</a:t>
          </a:r>
          <a:endParaRPr lang="en-US" dirty="0"/>
        </a:p>
      </dgm:t>
    </dgm:pt>
    <dgm:pt modelId="{E0606E8B-D54C-4AB2-BC68-455A7E258AAA}" type="parTrans" cxnId="{F6181570-D47C-4583-A2C2-CC89D784290F}">
      <dgm:prSet/>
      <dgm:spPr/>
      <dgm:t>
        <a:bodyPr/>
        <a:lstStyle/>
        <a:p>
          <a:endParaRPr lang="en-US"/>
        </a:p>
      </dgm:t>
    </dgm:pt>
    <dgm:pt modelId="{142168D9-CD9C-4103-8476-CF26F21386FE}" type="sibTrans" cxnId="{F6181570-D47C-4583-A2C2-CC89D784290F}">
      <dgm:prSet/>
      <dgm:spPr/>
      <dgm:t>
        <a:bodyPr/>
        <a:lstStyle/>
        <a:p>
          <a:endParaRPr lang="en-US"/>
        </a:p>
      </dgm:t>
    </dgm:pt>
    <dgm:pt modelId="{C6E672A1-9098-4BF1-8609-ECE22A6153B3}">
      <dgm:prSet phldrT="[Text]"/>
      <dgm:spPr/>
      <dgm:t>
        <a:bodyPr/>
        <a:lstStyle/>
        <a:p>
          <a:r>
            <a:rPr lang="en-US" dirty="0" smtClean="0"/>
            <a:t>Class characteristics do not agree, bullet was not fired from gun</a:t>
          </a:r>
          <a:endParaRPr lang="en-US" dirty="0"/>
        </a:p>
      </dgm:t>
    </dgm:pt>
    <dgm:pt modelId="{7DD90127-8C87-4B72-9E3F-626B1EC4FC76}" type="parTrans" cxnId="{49574873-396A-4095-B06F-2800E78486DC}">
      <dgm:prSet/>
      <dgm:spPr/>
      <dgm:t>
        <a:bodyPr/>
        <a:lstStyle/>
        <a:p>
          <a:endParaRPr lang="en-US"/>
        </a:p>
      </dgm:t>
    </dgm:pt>
    <dgm:pt modelId="{DA6BC053-6ACA-4BFE-9C77-0FA71E844147}" type="sibTrans" cxnId="{49574873-396A-4095-B06F-2800E78486DC}">
      <dgm:prSet/>
      <dgm:spPr/>
      <dgm:t>
        <a:bodyPr/>
        <a:lstStyle/>
        <a:p>
          <a:endParaRPr lang="en-US"/>
        </a:p>
      </dgm:t>
    </dgm:pt>
    <dgm:pt modelId="{4722D438-4AFB-472C-8EC5-C775A347875D}">
      <dgm:prSet phldrT="[Text]"/>
      <dgm:spPr/>
      <dgm:t>
        <a:bodyPr/>
        <a:lstStyle/>
        <a:p>
          <a:r>
            <a:rPr lang="en-US" dirty="0" smtClean="0"/>
            <a:t>Microscopically compare with test fires made from submitted weapon</a:t>
          </a:r>
        </a:p>
      </dgm:t>
    </dgm:pt>
    <dgm:pt modelId="{A1CB6994-4E3C-42CC-B518-BF106A503A6B}" type="parTrans" cxnId="{26DA7A29-0822-40EC-A85C-CDF76DABB320}">
      <dgm:prSet/>
      <dgm:spPr/>
      <dgm:t>
        <a:bodyPr/>
        <a:lstStyle/>
        <a:p>
          <a:endParaRPr lang="en-US"/>
        </a:p>
      </dgm:t>
    </dgm:pt>
    <dgm:pt modelId="{31517C13-DA05-4D6F-A632-68688E4BF066}" type="sibTrans" cxnId="{26DA7A29-0822-40EC-A85C-CDF76DABB320}">
      <dgm:prSet/>
      <dgm:spPr/>
      <dgm:t>
        <a:bodyPr/>
        <a:lstStyle/>
        <a:p>
          <a:endParaRPr lang="en-US"/>
        </a:p>
      </dgm:t>
    </dgm:pt>
    <dgm:pt modelId="{6CA7949F-6AC3-4FC6-BBEB-849B91258D92}">
      <dgm:prSet phldrT="[Text]"/>
      <dgm:spPr/>
      <dgm:t>
        <a:bodyPr/>
        <a:lstStyle/>
        <a:p>
          <a:r>
            <a:rPr lang="en-US" b="1" dirty="0" smtClean="0"/>
            <a:t>Draw Conclusion</a:t>
          </a:r>
        </a:p>
      </dgm:t>
    </dgm:pt>
    <dgm:pt modelId="{76FBC86E-02A2-4B37-AEDA-884E21CFB54E}" type="parTrans" cxnId="{0219A61C-BFAE-4B21-B7CC-8E922E37B99B}">
      <dgm:prSet/>
      <dgm:spPr/>
      <dgm:t>
        <a:bodyPr/>
        <a:lstStyle/>
        <a:p>
          <a:endParaRPr lang="en-US"/>
        </a:p>
      </dgm:t>
    </dgm:pt>
    <dgm:pt modelId="{08EB4C78-B45B-48E1-AC14-1A16F02B8BEC}" type="sibTrans" cxnId="{0219A61C-BFAE-4B21-B7CC-8E922E37B99B}">
      <dgm:prSet/>
      <dgm:spPr/>
      <dgm:t>
        <a:bodyPr/>
        <a:lstStyle/>
        <a:p>
          <a:endParaRPr lang="en-US"/>
        </a:p>
      </dgm:t>
    </dgm:pt>
    <dgm:pt modelId="{73181187-6296-4B18-9332-03139AB50E89}">
      <dgm:prSet phldrT="[Text]"/>
      <dgm:spPr/>
      <dgm:t>
        <a:bodyPr/>
        <a:lstStyle/>
        <a:p>
          <a:r>
            <a:rPr lang="en-US" dirty="0" smtClean="0"/>
            <a:t>Microscopic marks agree that exceeds best known non-match; bullet was fired from gun</a:t>
          </a:r>
        </a:p>
      </dgm:t>
    </dgm:pt>
    <dgm:pt modelId="{8B311A83-F7BC-421B-B99E-4AC93A13A51C}" type="parTrans" cxnId="{A532FE1E-4C97-42A8-89DD-D8368846C793}">
      <dgm:prSet/>
      <dgm:spPr/>
      <dgm:t>
        <a:bodyPr/>
        <a:lstStyle/>
        <a:p>
          <a:endParaRPr lang="en-US"/>
        </a:p>
      </dgm:t>
    </dgm:pt>
    <dgm:pt modelId="{6AC2EDF5-C569-4375-971E-02F2AD9326AD}" type="sibTrans" cxnId="{A532FE1E-4C97-42A8-89DD-D8368846C793}">
      <dgm:prSet/>
      <dgm:spPr/>
      <dgm:t>
        <a:bodyPr/>
        <a:lstStyle/>
        <a:p>
          <a:endParaRPr lang="en-US"/>
        </a:p>
      </dgm:t>
    </dgm:pt>
    <dgm:pt modelId="{077806A5-74B5-4751-B5D0-608ECDA61445}">
      <dgm:prSet phldrT="[Text]"/>
      <dgm:spPr/>
      <dgm:t>
        <a:bodyPr/>
        <a:lstStyle/>
        <a:p>
          <a:r>
            <a:rPr lang="en-US" dirty="0" smtClean="0"/>
            <a:t>Issue Report</a:t>
          </a:r>
        </a:p>
      </dgm:t>
    </dgm:pt>
    <dgm:pt modelId="{1D70F0B0-6933-4094-9C2D-312B8BA6CA24}" type="parTrans" cxnId="{62040801-9107-4C48-B5B1-BC3DE4FE8C4D}">
      <dgm:prSet/>
      <dgm:spPr/>
      <dgm:t>
        <a:bodyPr/>
        <a:lstStyle/>
        <a:p>
          <a:endParaRPr lang="en-US"/>
        </a:p>
      </dgm:t>
    </dgm:pt>
    <dgm:pt modelId="{095E6F5E-D1BA-4D34-9C42-24F8C203CEA9}" type="sibTrans" cxnId="{62040801-9107-4C48-B5B1-BC3DE4FE8C4D}">
      <dgm:prSet/>
      <dgm:spPr/>
      <dgm:t>
        <a:bodyPr/>
        <a:lstStyle/>
        <a:p>
          <a:endParaRPr lang="en-US"/>
        </a:p>
      </dgm:t>
    </dgm:pt>
    <dgm:pt modelId="{E67404B3-569B-47AE-B9C0-87E5D9D38347}">
      <dgm:prSet phldrT="[Text]"/>
      <dgm:spPr/>
      <dgm:t>
        <a:bodyPr/>
        <a:lstStyle/>
        <a:p>
          <a:r>
            <a:rPr lang="en-US" dirty="0" smtClean="0"/>
            <a:t>Testify in court</a:t>
          </a:r>
        </a:p>
      </dgm:t>
    </dgm:pt>
    <dgm:pt modelId="{1AC9954A-8208-4329-B0F1-56BF80C3CA26}" type="parTrans" cxnId="{092B77C2-88A1-4E55-AA32-D6116B1943AD}">
      <dgm:prSet/>
      <dgm:spPr/>
      <dgm:t>
        <a:bodyPr/>
        <a:lstStyle/>
        <a:p>
          <a:endParaRPr lang="en-US"/>
        </a:p>
      </dgm:t>
    </dgm:pt>
    <dgm:pt modelId="{B3AC95CF-FE94-4EC5-8ADA-8110A7BCE49F}" type="sibTrans" cxnId="{092B77C2-88A1-4E55-AA32-D6116B1943AD}">
      <dgm:prSet/>
      <dgm:spPr/>
      <dgm:t>
        <a:bodyPr/>
        <a:lstStyle/>
        <a:p>
          <a:endParaRPr lang="en-US"/>
        </a:p>
      </dgm:t>
    </dgm:pt>
    <dgm:pt modelId="{66A1A52E-CC8C-49AA-8AA7-3E2CBD526E91}" type="pres">
      <dgm:prSet presAssocID="{CC202DE4-F3DE-4EA9-BEE6-A62D1E271BDE}" presName="Name0" presStyleCnt="0">
        <dgm:presLayoutVars>
          <dgm:dir/>
          <dgm:animLvl val="lvl"/>
          <dgm:resizeHandles val="exact"/>
        </dgm:presLayoutVars>
      </dgm:prSet>
      <dgm:spPr/>
    </dgm:pt>
    <dgm:pt modelId="{FD6AA452-963D-49E9-AE92-BF12B7325C5D}" type="pres">
      <dgm:prSet presAssocID="{0D4A22C2-7888-4F44-B2B8-A59399D4996A}" presName="composite" presStyleCnt="0"/>
      <dgm:spPr/>
    </dgm:pt>
    <dgm:pt modelId="{C32E88E7-9E14-4766-B11C-5B3921B869D2}" type="pres">
      <dgm:prSet presAssocID="{0D4A22C2-7888-4F44-B2B8-A59399D4996A}" presName="parTx" presStyleLbl="node1" presStyleIdx="0" presStyleCnt="6">
        <dgm:presLayoutVars>
          <dgm:chMax val="0"/>
          <dgm:chPref val="0"/>
          <dgm:bulletEnabled val="1"/>
        </dgm:presLayoutVars>
      </dgm:prSet>
      <dgm:spPr/>
      <dgm:t>
        <a:bodyPr/>
        <a:lstStyle/>
        <a:p>
          <a:endParaRPr lang="en-US"/>
        </a:p>
      </dgm:t>
    </dgm:pt>
    <dgm:pt modelId="{8B8CBF4B-C944-42B7-9F51-B1F22E17B726}" type="pres">
      <dgm:prSet presAssocID="{0D4A22C2-7888-4F44-B2B8-A59399D4996A}" presName="desTx" presStyleLbl="revTx" presStyleIdx="0" presStyleCnt="6">
        <dgm:presLayoutVars>
          <dgm:bulletEnabled val="1"/>
        </dgm:presLayoutVars>
      </dgm:prSet>
      <dgm:spPr/>
      <dgm:t>
        <a:bodyPr/>
        <a:lstStyle/>
        <a:p>
          <a:endParaRPr lang="en-US"/>
        </a:p>
      </dgm:t>
    </dgm:pt>
    <dgm:pt modelId="{CA04641D-045C-430E-A90F-6022EDCB8BE7}" type="pres">
      <dgm:prSet presAssocID="{4DD190AA-987B-43E6-B309-0AD403138481}" presName="space" presStyleCnt="0"/>
      <dgm:spPr/>
    </dgm:pt>
    <dgm:pt modelId="{E581978B-4170-4524-89AC-B40B5CAC2059}" type="pres">
      <dgm:prSet presAssocID="{BBBC2FE3-8DDA-4C78-A016-BDE3E9DEA6E4}" presName="composite" presStyleCnt="0"/>
      <dgm:spPr/>
    </dgm:pt>
    <dgm:pt modelId="{19E8824B-FD9B-4B46-ABF2-EAEB43397B65}" type="pres">
      <dgm:prSet presAssocID="{BBBC2FE3-8DDA-4C78-A016-BDE3E9DEA6E4}" presName="parTx" presStyleLbl="node1" presStyleIdx="1" presStyleCnt="6">
        <dgm:presLayoutVars>
          <dgm:chMax val="0"/>
          <dgm:chPref val="0"/>
          <dgm:bulletEnabled val="1"/>
        </dgm:presLayoutVars>
      </dgm:prSet>
      <dgm:spPr/>
      <dgm:t>
        <a:bodyPr/>
        <a:lstStyle/>
        <a:p>
          <a:endParaRPr lang="en-US"/>
        </a:p>
      </dgm:t>
    </dgm:pt>
    <dgm:pt modelId="{AFCF27E4-AA03-42FE-9A4E-3F9D5FE3081D}" type="pres">
      <dgm:prSet presAssocID="{BBBC2FE3-8DDA-4C78-A016-BDE3E9DEA6E4}" presName="desTx" presStyleLbl="revTx" presStyleIdx="1" presStyleCnt="6">
        <dgm:presLayoutVars>
          <dgm:bulletEnabled val="1"/>
        </dgm:presLayoutVars>
      </dgm:prSet>
      <dgm:spPr/>
      <dgm:t>
        <a:bodyPr/>
        <a:lstStyle/>
        <a:p>
          <a:endParaRPr lang="en-US"/>
        </a:p>
      </dgm:t>
    </dgm:pt>
    <dgm:pt modelId="{3FC4C4D3-A9BA-47A4-8B89-0224981AA451}" type="pres">
      <dgm:prSet presAssocID="{F5282EA2-810A-49A3-AE35-C48A4B1C4149}" presName="space" presStyleCnt="0"/>
      <dgm:spPr/>
    </dgm:pt>
    <dgm:pt modelId="{158A71A4-C346-41AA-A1FF-C2CF1659D571}" type="pres">
      <dgm:prSet presAssocID="{AC9346CA-6B93-430C-BC98-EE06F8E65369}" presName="composite" presStyleCnt="0"/>
      <dgm:spPr/>
    </dgm:pt>
    <dgm:pt modelId="{1013D312-36A6-465B-ACC7-6BDB78A9DA2B}" type="pres">
      <dgm:prSet presAssocID="{AC9346CA-6B93-430C-BC98-EE06F8E65369}" presName="parTx" presStyleLbl="node1" presStyleIdx="2" presStyleCnt="6">
        <dgm:presLayoutVars>
          <dgm:chMax val="0"/>
          <dgm:chPref val="0"/>
          <dgm:bulletEnabled val="1"/>
        </dgm:presLayoutVars>
      </dgm:prSet>
      <dgm:spPr/>
      <dgm:t>
        <a:bodyPr/>
        <a:lstStyle/>
        <a:p>
          <a:endParaRPr lang="en-US"/>
        </a:p>
      </dgm:t>
    </dgm:pt>
    <dgm:pt modelId="{C3108248-AE2A-4256-84C9-A7F3FD1352E9}" type="pres">
      <dgm:prSet presAssocID="{AC9346CA-6B93-430C-BC98-EE06F8E65369}" presName="desTx" presStyleLbl="revTx" presStyleIdx="2" presStyleCnt="6">
        <dgm:presLayoutVars>
          <dgm:bulletEnabled val="1"/>
        </dgm:presLayoutVars>
      </dgm:prSet>
      <dgm:spPr/>
      <dgm:t>
        <a:bodyPr/>
        <a:lstStyle/>
        <a:p>
          <a:endParaRPr lang="en-US"/>
        </a:p>
      </dgm:t>
    </dgm:pt>
    <dgm:pt modelId="{8240D8D8-1EBB-4F75-AF54-5B75F8C0B924}" type="pres">
      <dgm:prSet presAssocID="{24E3FE5F-BBA1-4B0F-AB28-F670F6D92F43}" presName="space" presStyleCnt="0"/>
      <dgm:spPr/>
    </dgm:pt>
    <dgm:pt modelId="{F88A59FB-54C4-47B2-AD89-D3FBDA94CDD7}" type="pres">
      <dgm:prSet presAssocID="{F5A2A21C-FBC4-4284-8461-DE2C0236733A}" presName="composite" presStyleCnt="0"/>
      <dgm:spPr/>
    </dgm:pt>
    <dgm:pt modelId="{136116B7-2558-45A7-9565-18DCC9C2F374}" type="pres">
      <dgm:prSet presAssocID="{F5A2A21C-FBC4-4284-8461-DE2C0236733A}" presName="parTx" presStyleLbl="node1" presStyleIdx="3" presStyleCnt="6">
        <dgm:presLayoutVars>
          <dgm:chMax val="0"/>
          <dgm:chPref val="0"/>
          <dgm:bulletEnabled val="1"/>
        </dgm:presLayoutVars>
      </dgm:prSet>
      <dgm:spPr/>
      <dgm:t>
        <a:bodyPr/>
        <a:lstStyle/>
        <a:p>
          <a:endParaRPr lang="en-US"/>
        </a:p>
      </dgm:t>
    </dgm:pt>
    <dgm:pt modelId="{D12A0B9B-93BE-4072-995B-9D6E70F4C68E}" type="pres">
      <dgm:prSet presAssocID="{F5A2A21C-FBC4-4284-8461-DE2C0236733A}" presName="desTx" presStyleLbl="revTx" presStyleIdx="3" presStyleCnt="6">
        <dgm:presLayoutVars>
          <dgm:bulletEnabled val="1"/>
        </dgm:presLayoutVars>
      </dgm:prSet>
      <dgm:spPr/>
      <dgm:t>
        <a:bodyPr/>
        <a:lstStyle/>
        <a:p>
          <a:endParaRPr lang="en-US"/>
        </a:p>
      </dgm:t>
    </dgm:pt>
    <dgm:pt modelId="{3329FA99-FF0F-4008-B9F1-01ECA8478EDB}" type="pres">
      <dgm:prSet presAssocID="{AC3FC9DF-AA1A-4168-A047-C728E4A49FD9}" presName="space" presStyleCnt="0"/>
      <dgm:spPr/>
    </dgm:pt>
    <dgm:pt modelId="{C947D29A-0615-4184-9A45-139EB7450496}" type="pres">
      <dgm:prSet presAssocID="{6CA7949F-6AC3-4FC6-BBEB-849B91258D92}" presName="composite" presStyleCnt="0"/>
      <dgm:spPr/>
    </dgm:pt>
    <dgm:pt modelId="{FE13EB04-B8A2-46C5-BEDC-5177E6014444}" type="pres">
      <dgm:prSet presAssocID="{6CA7949F-6AC3-4FC6-BBEB-849B91258D92}" presName="parTx" presStyleLbl="node1" presStyleIdx="4" presStyleCnt="6">
        <dgm:presLayoutVars>
          <dgm:chMax val="0"/>
          <dgm:chPref val="0"/>
          <dgm:bulletEnabled val="1"/>
        </dgm:presLayoutVars>
      </dgm:prSet>
      <dgm:spPr/>
      <dgm:t>
        <a:bodyPr/>
        <a:lstStyle/>
        <a:p>
          <a:endParaRPr lang="en-US"/>
        </a:p>
      </dgm:t>
    </dgm:pt>
    <dgm:pt modelId="{56B7EA4A-128B-42A6-B91A-0C67791C401A}" type="pres">
      <dgm:prSet presAssocID="{6CA7949F-6AC3-4FC6-BBEB-849B91258D92}" presName="desTx" presStyleLbl="revTx" presStyleIdx="4" presStyleCnt="6">
        <dgm:presLayoutVars>
          <dgm:bulletEnabled val="1"/>
        </dgm:presLayoutVars>
      </dgm:prSet>
      <dgm:spPr/>
      <dgm:t>
        <a:bodyPr/>
        <a:lstStyle/>
        <a:p>
          <a:endParaRPr lang="en-US"/>
        </a:p>
      </dgm:t>
    </dgm:pt>
    <dgm:pt modelId="{BCBB9300-5D36-4760-B46C-538577BB642F}" type="pres">
      <dgm:prSet presAssocID="{08EB4C78-B45B-48E1-AC14-1A16F02B8BEC}" presName="space" presStyleCnt="0"/>
      <dgm:spPr/>
    </dgm:pt>
    <dgm:pt modelId="{738C0463-CEB3-40D3-9988-2832645C2941}" type="pres">
      <dgm:prSet presAssocID="{414071AD-C19D-4963-A0A9-93959B9B508F}" presName="composite" presStyleCnt="0"/>
      <dgm:spPr/>
    </dgm:pt>
    <dgm:pt modelId="{BEAE924C-C671-425D-BB55-9FC1A2AEBBE6}" type="pres">
      <dgm:prSet presAssocID="{414071AD-C19D-4963-A0A9-93959B9B508F}" presName="parTx" presStyleLbl="node1" presStyleIdx="5" presStyleCnt="6">
        <dgm:presLayoutVars>
          <dgm:chMax val="0"/>
          <dgm:chPref val="0"/>
          <dgm:bulletEnabled val="1"/>
        </dgm:presLayoutVars>
      </dgm:prSet>
      <dgm:spPr/>
      <dgm:t>
        <a:bodyPr/>
        <a:lstStyle/>
        <a:p>
          <a:endParaRPr lang="en-US"/>
        </a:p>
      </dgm:t>
    </dgm:pt>
    <dgm:pt modelId="{90D2AAD0-08F8-4239-8DFE-E4333E777528}" type="pres">
      <dgm:prSet presAssocID="{414071AD-C19D-4963-A0A9-93959B9B508F}" presName="desTx" presStyleLbl="revTx" presStyleIdx="5" presStyleCnt="6">
        <dgm:presLayoutVars>
          <dgm:bulletEnabled val="1"/>
        </dgm:presLayoutVars>
      </dgm:prSet>
      <dgm:spPr/>
      <dgm:t>
        <a:bodyPr/>
        <a:lstStyle/>
        <a:p>
          <a:endParaRPr lang="en-US"/>
        </a:p>
      </dgm:t>
    </dgm:pt>
  </dgm:ptLst>
  <dgm:cxnLst>
    <dgm:cxn modelId="{E1FC357B-7AD0-49BF-8D60-37D7F9674BA0}" type="presOf" srcId="{73EEB01E-73E9-475E-8CCE-6AE29472E908}" destId="{C3108248-AE2A-4256-84C9-A7F3FD1352E9}" srcOrd="0" destOrd="0" presId="urn:microsoft.com/office/officeart/2005/8/layout/chevron1"/>
    <dgm:cxn modelId="{9B65D11D-EA3B-49F9-8D42-D44FA5D08A3D}" srcId="{BBBC2FE3-8DDA-4C78-A016-BDE3E9DEA6E4}" destId="{6824A36A-3C85-4D53-90A4-157FC6A15D67}" srcOrd="0" destOrd="0" parTransId="{856F2030-6910-437A-AF31-97194524A6B8}" sibTransId="{4064EA21-EF09-4BCC-8EC2-8B6C8AC80269}"/>
    <dgm:cxn modelId="{3214A1C4-D48B-44B1-A512-5142CAD9AA7B}" type="presOf" srcId="{0D4A22C2-7888-4F44-B2B8-A59399D4996A}" destId="{C32E88E7-9E14-4766-B11C-5B3921B869D2}" srcOrd="0" destOrd="0" presId="urn:microsoft.com/office/officeart/2005/8/layout/chevron1"/>
    <dgm:cxn modelId="{916CF782-3DA1-47BA-BFB1-7016BB55B54A}" type="presOf" srcId="{4722D438-4AFB-472C-8EC5-C775A347875D}" destId="{D12A0B9B-93BE-4072-995B-9D6E70F4C68E}" srcOrd="0" destOrd="0" presId="urn:microsoft.com/office/officeart/2005/8/layout/chevron1"/>
    <dgm:cxn modelId="{39082987-12C5-4B30-8C3F-DF75F402C640}" srcId="{BBBC2FE3-8DDA-4C78-A016-BDE3E9DEA6E4}" destId="{1C4A0BAD-DC8F-4E01-BB9F-E591A2FE7AFB}" srcOrd="1" destOrd="0" parTransId="{638AEEAF-2022-4AFC-85A2-69F0B6F161B9}" sibTransId="{7A2680E7-F78B-4E1C-82CC-A92EF2365B7C}"/>
    <dgm:cxn modelId="{365FB52F-22FC-43B6-8966-350A02E9DF0D}" type="presOf" srcId="{CC202DE4-F3DE-4EA9-BEE6-A62D1E271BDE}" destId="{66A1A52E-CC8C-49AA-8AA7-3E2CBD526E91}" srcOrd="0" destOrd="0" presId="urn:microsoft.com/office/officeart/2005/8/layout/chevron1"/>
    <dgm:cxn modelId="{F8759A2B-64E6-4F4E-8145-4550388DABF3}" type="presOf" srcId="{E67404B3-569B-47AE-B9C0-87E5D9D38347}" destId="{90D2AAD0-08F8-4239-8DFE-E4333E777528}" srcOrd="0" destOrd="1" presId="urn:microsoft.com/office/officeart/2005/8/layout/chevron1"/>
    <dgm:cxn modelId="{A35C95C8-2986-4588-9ADA-703DAC44A80C}" type="presOf" srcId="{29906B2C-B91E-4B80-87C6-82CF5A230875}" destId="{8B8CBF4B-C944-42B7-9F51-B1F22E17B726}" srcOrd="0" destOrd="0" presId="urn:microsoft.com/office/officeart/2005/8/layout/chevron1"/>
    <dgm:cxn modelId="{10BD316F-9D77-4A36-80F8-DBC4C2E8B960}" srcId="{CC202DE4-F3DE-4EA9-BEE6-A62D1E271BDE}" destId="{BBBC2FE3-8DDA-4C78-A016-BDE3E9DEA6E4}" srcOrd="1" destOrd="0" parTransId="{E3934A54-64FC-4402-A377-A0D8E50CCA1F}" sibTransId="{F5282EA2-810A-49A3-AE35-C48A4B1C4149}"/>
    <dgm:cxn modelId="{C7510FB9-0B94-44C0-B4E2-4837DBF87D2B}" type="presOf" srcId="{6CA7949F-6AC3-4FC6-BBEB-849B91258D92}" destId="{FE13EB04-B8A2-46C5-BEDC-5177E6014444}" srcOrd="0" destOrd="0" presId="urn:microsoft.com/office/officeart/2005/8/layout/chevron1"/>
    <dgm:cxn modelId="{0219A61C-BFAE-4B21-B7CC-8E922E37B99B}" srcId="{CC202DE4-F3DE-4EA9-BEE6-A62D1E271BDE}" destId="{6CA7949F-6AC3-4FC6-BBEB-849B91258D92}" srcOrd="4" destOrd="0" parTransId="{76FBC86E-02A2-4B37-AEDA-884E21CFB54E}" sibTransId="{08EB4C78-B45B-48E1-AC14-1A16F02B8BEC}"/>
    <dgm:cxn modelId="{A532FE1E-4C97-42A8-89DD-D8368846C793}" srcId="{6CA7949F-6AC3-4FC6-BBEB-849B91258D92}" destId="{73181187-6296-4B18-9332-03139AB50E89}" srcOrd="0" destOrd="0" parTransId="{8B311A83-F7BC-421B-B99E-4AC93A13A51C}" sibTransId="{6AC2EDF5-C569-4375-971E-02F2AD9326AD}"/>
    <dgm:cxn modelId="{49574873-396A-4095-B06F-2800E78486DC}" srcId="{AC9346CA-6B93-430C-BC98-EE06F8E65369}" destId="{C6E672A1-9098-4BF1-8609-ECE22A6153B3}" srcOrd="1" destOrd="0" parTransId="{7DD90127-8C87-4B72-9E3F-626B1EC4FC76}" sibTransId="{DA6BC053-6ACA-4BFE-9C77-0FA71E844147}"/>
    <dgm:cxn modelId="{092B77C2-88A1-4E55-AA32-D6116B1943AD}" srcId="{414071AD-C19D-4963-A0A9-93959B9B508F}" destId="{E67404B3-569B-47AE-B9C0-87E5D9D38347}" srcOrd="1" destOrd="0" parTransId="{1AC9954A-8208-4329-B0F1-56BF80C3CA26}" sibTransId="{B3AC95CF-FE94-4EC5-8ADA-8110A7BCE49F}"/>
    <dgm:cxn modelId="{73DC2FA7-EDB3-406A-82BF-24813150BB4D}" type="presOf" srcId="{1C4A0BAD-DC8F-4E01-BB9F-E591A2FE7AFB}" destId="{AFCF27E4-AA03-42FE-9A4E-3F9D5FE3081D}" srcOrd="0" destOrd="1" presId="urn:microsoft.com/office/officeart/2005/8/layout/chevron1"/>
    <dgm:cxn modelId="{26DA7A29-0822-40EC-A85C-CDF76DABB320}" srcId="{F5A2A21C-FBC4-4284-8461-DE2C0236733A}" destId="{4722D438-4AFB-472C-8EC5-C775A347875D}" srcOrd="0" destOrd="0" parTransId="{A1CB6994-4E3C-42CC-B518-BF106A503A6B}" sibTransId="{31517C13-DA05-4D6F-A632-68688E4BF066}"/>
    <dgm:cxn modelId="{21E23957-A987-4FA4-ABAA-D7EECA13E677}" type="presOf" srcId="{73181187-6296-4B18-9332-03139AB50E89}" destId="{56B7EA4A-128B-42A6-B91A-0C67791C401A}" srcOrd="0" destOrd="0" presId="urn:microsoft.com/office/officeart/2005/8/layout/chevron1"/>
    <dgm:cxn modelId="{1C6A7913-E9C3-4600-90C8-8B149BE61D23}" srcId="{CC202DE4-F3DE-4EA9-BEE6-A62D1E271BDE}" destId="{F5A2A21C-FBC4-4284-8461-DE2C0236733A}" srcOrd="3" destOrd="0" parTransId="{795E03D5-2DF1-442B-8C76-AC9C3CED7EC5}" sibTransId="{AC3FC9DF-AA1A-4168-A047-C728E4A49FD9}"/>
    <dgm:cxn modelId="{E104FC5F-7231-4A5E-99CE-49ED2AEF1B19}" type="presOf" srcId="{AC9346CA-6B93-430C-BC98-EE06F8E65369}" destId="{1013D312-36A6-465B-ACC7-6BDB78A9DA2B}" srcOrd="0" destOrd="0" presId="urn:microsoft.com/office/officeart/2005/8/layout/chevron1"/>
    <dgm:cxn modelId="{F6181570-D47C-4583-A2C2-CC89D784290F}" srcId="{AC9346CA-6B93-430C-BC98-EE06F8E65369}" destId="{73EEB01E-73E9-475E-8CCE-6AE29472E908}" srcOrd="0" destOrd="0" parTransId="{E0606E8B-D54C-4AB2-BC68-455A7E258AAA}" sibTransId="{142168D9-CD9C-4103-8476-CF26F21386FE}"/>
    <dgm:cxn modelId="{B94CC1FA-6E13-4948-A9BF-79A52B4BC287}" type="presOf" srcId="{C6E672A1-9098-4BF1-8609-ECE22A6153B3}" destId="{C3108248-AE2A-4256-84C9-A7F3FD1352E9}" srcOrd="0" destOrd="1" presId="urn:microsoft.com/office/officeart/2005/8/layout/chevron1"/>
    <dgm:cxn modelId="{06FB4629-ADC4-4825-A278-EE60BDA2B2C7}" type="presOf" srcId="{077806A5-74B5-4751-B5D0-608ECDA61445}" destId="{90D2AAD0-08F8-4239-8DFE-E4333E777528}" srcOrd="0" destOrd="0" presId="urn:microsoft.com/office/officeart/2005/8/layout/chevron1"/>
    <dgm:cxn modelId="{2ADC238C-A57A-4EBA-A95A-6BA4DF2E2D91}" type="presOf" srcId="{F5A2A21C-FBC4-4284-8461-DE2C0236733A}" destId="{136116B7-2558-45A7-9565-18DCC9C2F374}" srcOrd="0" destOrd="0" presId="urn:microsoft.com/office/officeart/2005/8/layout/chevron1"/>
    <dgm:cxn modelId="{7D9A4281-7368-4A0E-BF91-EA0C1759BDAD}" type="presOf" srcId="{6824A36A-3C85-4D53-90A4-157FC6A15D67}" destId="{AFCF27E4-AA03-42FE-9A4E-3F9D5FE3081D}" srcOrd="0" destOrd="0" presId="urn:microsoft.com/office/officeart/2005/8/layout/chevron1"/>
    <dgm:cxn modelId="{A0DD92B8-097B-49BD-9AD7-FCA86674A67A}" srcId="{CC202DE4-F3DE-4EA9-BEE6-A62D1E271BDE}" destId="{0D4A22C2-7888-4F44-B2B8-A59399D4996A}" srcOrd="0" destOrd="0" parTransId="{F035E02B-4768-4297-BDCD-50CAA1AD8333}" sibTransId="{4DD190AA-987B-43E6-B309-0AD403138481}"/>
    <dgm:cxn modelId="{9B9CC259-DF9F-49E7-937C-D75DBB15F068}" type="presOf" srcId="{BBBC2FE3-8DDA-4C78-A016-BDE3E9DEA6E4}" destId="{19E8824B-FD9B-4B46-ABF2-EAEB43397B65}" srcOrd="0" destOrd="0" presId="urn:microsoft.com/office/officeart/2005/8/layout/chevron1"/>
    <dgm:cxn modelId="{05A3B7A5-7D64-4B2E-87E3-90CC7A7943B7}" srcId="{CC202DE4-F3DE-4EA9-BEE6-A62D1E271BDE}" destId="{414071AD-C19D-4963-A0A9-93959B9B508F}" srcOrd="5" destOrd="0" parTransId="{1B36F80A-ACD1-4C2E-A024-7A2B501BF898}" sibTransId="{11766C15-13D8-4468-876E-2CADB3ED2CC2}"/>
    <dgm:cxn modelId="{262CF78D-B524-4FBF-A967-985B0459A284}" srcId="{0D4A22C2-7888-4F44-B2B8-A59399D4996A}" destId="{29906B2C-B91E-4B80-87C6-82CF5A230875}" srcOrd="0" destOrd="0" parTransId="{A332A3DB-CA5D-4F5E-9851-F9CB136754FA}" sibTransId="{23942E4A-73D3-4913-BD3B-9D811B3FA79D}"/>
    <dgm:cxn modelId="{2F48E514-386B-4F56-B87F-B5E4FD4A7693}" srcId="{CC202DE4-F3DE-4EA9-BEE6-A62D1E271BDE}" destId="{AC9346CA-6B93-430C-BC98-EE06F8E65369}" srcOrd="2" destOrd="0" parTransId="{CCB41F09-29C6-4F7B-94FA-0D4795947826}" sibTransId="{24E3FE5F-BBA1-4B0F-AB28-F670F6D92F43}"/>
    <dgm:cxn modelId="{62040801-9107-4C48-B5B1-BC3DE4FE8C4D}" srcId="{414071AD-C19D-4963-A0A9-93959B9B508F}" destId="{077806A5-74B5-4751-B5D0-608ECDA61445}" srcOrd="0" destOrd="0" parTransId="{1D70F0B0-6933-4094-9C2D-312B8BA6CA24}" sibTransId="{095E6F5E-D1BA-4D34-9C42-24F8C203CEA9}"/>
    <dgm:cxn modelId="{F0046E47-AF1B-4D1F-9275-499DF331EBC4}" type="presOf" srcId="{414071AD-C19D-4963-A0A9-93959B9B508F}" destId="{BEAE924C-C671-425D-BB55-9FC1A2AEBBE6}" srcOrd="0" destOrd="0" presId="urn:microsoft.com/office/officeart/2005/8/layout/chevron1"/>
    <dgm:cxn modelId="{DBDDB982-E911-44E3-ACF3-98DCC9089708}" type="presParOf" srcId="{66A1A52E-CC8C-49AA-8AA7-3E2CBD526E91}" destId="{FD6AA452-963D-49E9-AE92-BF12B7325C5D}" srcOrd="0" destOrd="0" presId="urn:microsoft.com/office/officeart/2005/8/layout/chevron1"/>
    <dgm:cxn modelId="{3889E85D-1937-4D05-8DE1-5CAF7D945A85}" type="presParOf" srcId="{FD6AA452-963D-49E9-AE92-BF12B7325C5D}" destId="{C32E88E7-9E14-4766-B11C-5B3921B869D2}" srcOrd="0" destOrd="0" presId="urn:microsoft.com/office/officeart/2005/8/layout/chevron1"/>
    <dgm:cxn modelId="{B737881E-AABF-45DF-BE54-93EBC6802944}" type="presParOf" srcId="{FD6AA452-963D-49E9-AE92-BF12B7325C5D}" destId="{8B8CBF4B-C944-42B7-9F51-B1F22E17B726}" srcOrd="1" destOrd="0" presId="urn:microsoft.com/office/officeart/2005/8/layout/chevron1"/>
    <dgm:cxn modelId="{D4357445-F4C9-4B89-B9EC-2D68CAD1B4CD}" type="presParOf" srcId="{66A1A52E-CC8C-49AA-8AA7-3E2CBD526E91}" destId="{CA04641D-045C-430E-A90F-6022EDCB8BE7}" srcOrd="1" destOrd="0" presId="urn:microsoft.com/office/officeart/2005/8/layout/chevron1"/>
    <dgm:cxn modelId="{CB6CC98C-F589-4E30-A300-C03B68F42BD1}" type="presParOf" srcId="{66A1A52E-CC8C-49AA-8AA7-3E2CBD526E91}" destId="{E581978B-4170-4524-89AC-B40B5CAC2059}" srcOrd="2" destOrd="0" presId="urn:microsoft.com/office/officeart/2005/8/layout/chevron1"/>
    <dgm:cxn modelId="{F8F327EB-9CD6-43E6-9957-88F5E1B99C30}" type="presParOf" srcId="{E581978B-4170-4524-89AC-B40B5CAC2059}" destId="{19E8824B-FD9B-4B46-ABF2-EAEB43397B65}" srcOrd="0" destOrd="0" presId="urn:microsoft.com/office/officeart/2005/8/layout/chevron1"/>
    <dgm:cxn modelId="{D57F7E1E-97F2-44E3-A5FB-B85A1D60686D}" type="presParOf" srcId="{E581978B-4170-4524-89AC-B40B5CAC2059}" destId="{AFCF27E4-AA03-42FE-9A4E-3F9D5FE3081D}" srcOrd="1" destOrd="0" presId="urn:microsoft.com/office/officeart/2005/8/layout/chevron1"/>
    <dgm:cxn modelId="{9B224C14-B3B4-482E-988B-17397F612171}" type="presParOf" srcId="{66A1A52E-CC8C-49AA-8AA7-3E2CBD526E91}" destId="{3FC4C4D3-A9BA-47A4-8B89-0224981AA451}" srcOrd="3" destOrd="0" presId="urn:microsoft.com/office/officeart/2005/8/layout/chevron1"/>
    <dgm:cxn modelId="{56C8B578-A379-4229-874E-7761C204DEB3}" type="presParOf" srcId="{66A1A52E-CC8C-49AA-8AA7-3E2CBD526E91}" destId="{158A71A4-C346-41AA-A1FF-C2CF1659D571}" srcOrd="4" destOrd="0" presId="urn:microsoft.com/office/officeart/2005/8/layout/chevron1"/>
    <dgm:cxn modelId="{AB94B183-3C75-41AA-9CD1-B247F0CC1C70}" type="presParOf" srcId="{158A71A4-C346-41AA-A1FF-C2CF1659D571}" destId="{1013D312-36A6-465B-ACC7-6BDB78A9DA2B}" srcOrd="0" destOrd="0" presId="urn:microsoft.com/office/officeart/2005/8/layout/chevron1"/>
    <dgm:cxn modelId="{4D7D3806-267F-4848-8D96-F00E1379B9F3}" type="presParOf" srcId="{158A71A4-C346-41AA-A1FF-C2CF1659D571}" destId="{C3108248-AE2A-4256-84C9-A7F3FD1352E9}" srcOrd="1" destOrd="0" presId="urn:microsoft.com/office/officeart/2005/8/layout/chevron1"/>
    <dgm:cxn modelId="{B03F6B3F-5D52-478A-A747-D08ECE7EC1B6}" type="presParOf" srcId="{66A1A52E-CC8C-49AA-8AA7-3E2CBD526E91}" destId="{8240D8D8-1EBB-4F75-AF54-5B75F8C0B924}" srcOrd="5" destOrd="0" presId="urn:microsoft.com/office/officeart/2005/8/layout/chevron1"/>
    <dgm:cxn modelId="{C1BB509B-0611-4D22-B55E-CCF62EF44B4C}" type="presParOf" srcId="{66A1A52E-CC8C-49AA-8AA7-3E2CBD526E91}" destId="{F88A59FB-54C4-47B2-AD89-D3FBDA94CDD7}" srcOrd="6" destOrd="0" presId="urn:microsoft.com/office/officeart/2005/8/layout/chevron1"/>
    <dgm:cxn modelId="{2462CBDF-6B9C-4620-99FA-62AE8B7675A4}" type="presParOf" srcId="{F88A59FB-54C4-47B2-AD89-D3FBDA94CDD7}" destId="{136116B7-2558-45A7-9565-18DCC9C2F374}" srcOrd="0" destOrd="0" presId="urn:microsoft.com/office/officeart/2005/8/layout/chevron1"/>
    <dgm:cxn modelId="{BE703115-90A1-483A-AB8B-EA5F4F05544C}" type="presParOf" srcId="{F88A59FB-54C4-47B2-AD89-D3FBDA94CDD7}" destId="{D12A0B9B-93BE-4072-995B-9D6E70F4C68E}" srcOrd="1" destOrd="0" presId="urn:microsoft.com/office/officeart/2005/8/layout/chevron1"/>
    <dgm:cxn modelId="{C9463415-2AFA-4A86-A05B-8C14CBED1476}" type="presParOf" srcId="{66A1A52E-CC8C-49AA-8AA7-3E2CBD526E91}" destId="{3329FA99-FF0F-4008-B9F1-01ECA8478EDB}" srcOrd="7" destOrd="0" presId="urn:microsoft.com/office/officeart/2005/8/layout/chevron1"/>
    <dgm:cxn modelId="{376DF9B0-1B69-4A60-BCD1-3985538B568A}" type="presParOf" srcId="{66A1A52E-CC8C-49AA-8AA7-3E2CBD526E91}" destId="{C947D29A-0615-4184-9A45-139EB7450496}" srcOrd="8" destOrd="0" presId="urn:microsoft.com/office/officeart/2005/8/layout/chevron1"/>
    <dgm:cxn modelId="{1BC0594A-487B-417C-B7CB-11E106FE6F4C}" type="presParOf" srcId="{C947D29A-0615-4184-9A45-139EB7450496}" destId="{FE13EB04-B8A2-46C5-BEDC-5177E6014444}" srcOrd="0" destOrd="0" presId="urn:microsoft.com/office/officeart/2005/8/layout/chevron1"/>
    <dgm:cxn modelId="{94805AF8-15C4-4123-8C5A-9534CB9C11B5}" type="presParOf" srcId="{C947D29A-0615-4184-9A45-139EB7450496}" destId="{56B7EA4A-128B-42A6-B91A-0C67791C401A}" srcOrd="1" destOrd="0" presId="urn:microsoft.com/office/officeart/2005/8/layout/chevron1"/>
    <dgm:cxn modelId="{A551E7C4-47AF-492B-A9D1-E655E609BF58}" type="presParOf" srcId="{66A1A52E-CC8C-49AA-8AA7-3E2CBD526E91}" destId="{BCBB9300-5D36-4760-B46C-538577BB642F}" srcOrd="9" destOrd="0" presId="urn:microsoft.com/office/officeart/2005/8/layout/chevron1"/>
    <dgm:cxn modelId="{EB645DB3-F285-4DB4-A84A-2A527FEDA8A9}" type="presParOf" srcId="{66A1A52E-CC8C-49AA-8AA7-3E2CBD526E91}" destId="{738C0463-CEB3-40D3-9988-2832645C2941}" srcOrd="10" destOrd="0" presId="urn:microsoft.com/office/officeart/2005/8/layout/chevron1"/>
    <dgm:cxn modelId="{FE0E5799-051B-4D0C-AD73-29D1D2A94C13}" type="presParOf" srcId="{738C0463-CEB3-40D3-9988-2832645C2941}" destId="{BEAE924C-C671-425D-BB55-9FC1A2AEBBE6}" srcOrd="0" destOrd="0" presId="urn:microsoft.com/office/officeart/2005/8/layout/chevron1"/>
    <dgm:cxn modelId="{57206066-3FC1-4231-B8BF-F10498A00CF7}" type="presParOf" srcId="{738C0463-CEB3-40D3-9988-2832645C2941}" destId="{90D2AAD0-08F8-4239-8DFE-E4333E777528}" srcOrd="1" destOrd="0" presId="urn:microsoft.com/office/officeart/2005/8/layout/chevron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7CE41A9-A9EE-42CF-A256-1222E8807931}" type="datetimeFigureOut">
              <a:rPr lang="en-US"/>
              <a:pPr>
                <a:defRPr/>
              </a:pPr>
              <a:t>10/5/2010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131DCE5-73ED-4586-A729-C0ACC836BA1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3CC633F-D338-4414-A418-A35DD200BB54}" type="datetimeFigureOut">
              <a:rPr lang="en-US"/>
              <a:pPr>
                <a:defRPr/>
              </a:pPr>
              <a:t>10/5/2010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D5ADDD9-2141-4065-AA9A-7B8821C736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55C90B-F1E4-4C91-B669-FAAC0B8C4A99}" type="datetime1">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BCADE5-74F0-4A1F-9953-C4D6E7E39E9C}" type="slidenum">
              <a:rPr lang="en-US"/>
              <a:pPr>
                <a:defRPr/>
              </a:pPr>
              <a:t>‹#›</a:t>
            </a:fld>
            <a:fld id="{5BA40500-61B9-4C63-B901-48E85EB0726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3AA7A4-34A3-438A-9C6B-B5DA35699EB6}" type="datetime1">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B8E1A-75A7-4E49-AB63-B38EF1CDC2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12DA3C-F3A8-4403-AF1A-1E2AA514DF57}" type="datetime1">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97AD3-0467-472F-8296-041317F7E64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99F112-2F1F-4B66-A554-D86C9E05CB6A}" type="datetime1">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B80AF0-32A2-493F-A4A4-7865DB00652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B3AAA6-71E1-48EF-8CB5-54D4C27D42AD}" type="datetime1">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E56F4-B35C-4719-8742-21405549B2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8D1A92-A424-423B-8286-464C9EC9ECA7}" type="datetime1">
              <a:rPr lang="en-US"/>
              <a:pPr>
                <a:defRPr/>
              </a:pPr>
              <a:t>10/5/2010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0323BA-7ECF-4DCC-894F-7DEF1A7AEC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9CF3D4-F6E6-420B-85D9-EAC78380314C}" type="datetime1">
              <a:rPr lang="en-US"/>
              <a:pPr>
                <a:defRPr/>
              </a:pPr>
              <a:t>10/5/2010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BD46BA-EFEC-48B3-BB88-058708B7C20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5B9937-4DF6-4838-B9D9-9E45C8BBF9BE}" type="datetime1">
              <a:rPr lang="en-US"/>
              <a:pPr>
                <a:defRPr/>
              </a:pPr>
              <a:t>10/5/2010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F92666-A11B-4F22-ADF9-8F2B2398338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3BA613-3A1F-4C35-8210-8500368154AC}" type="datetime1">
              <a:rPr lang="en-US"/>
              <a:pPr>
                <a:defRPr/>
              </a:pPr>
              <a:t>10/5/2010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31EE9A-2199-4256-B01B-241D0F5CBC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8B69C8-EBC2-459F-A29C-3857FD50ED32}" type="datetime1">
              <a:rPr lang="en-US"/>
              <a:pPr>
                <a:defRPr/>
              </a:pPr>
              <a:t>10/5/2010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AAED8-4C6F-405D-8604-C44455B629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06294A-E4B8-4369-94F4-C5288C2E5197}" type="datetime1">
              <a:rPr lang="en-US"/>
              <a:pPr>
                <a:defRPr/>
              </a:pPr>
              <a:t>10/5/2010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1F31B3-8F69-4DBA-8111-7E3D0079FD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bannerblue.jpg"/>
          <p:cNvPicPr>
            <a:picLocks noChangeAspect="1"/>
          </p:cNvPicPr>
          <p:nvPr userDrawn="1"/>
        </p:nvPicPr>
        <p:blipFill>
          <a:blip r:embed="rId13"/>
          <a:srcRect/>
          <a:stretch>
            <a:fillRect/>
          </a:stretch>
        </p:blipFill>
        <p:spPr bwMode="auto">
          <a:xfrm>
            <a:off x="0" y="0"/>
            <a:ext cx="9144000" cy="1066800"/>
          </a:xfrm>
          <a:prstGeom prst="rect">
            <a:avLst/>
          </a:prstGeom>
          <a:noFill/>
          <a:ln w="9525">
            <a:noFill/>
            <a:miter lim="800000"/>
            <a:headEnd/>
            <a:tailEnd/>
          </a:ln>
        </p:spPr>
      </p:pic>
      <p:sp>
        <p:nvSpPr>
          <p:cNvPr id="1027" name="Title Placeholder 1"/>
          <p:cNvSpPr>
            <a:spLocks noGrp="1"/>
          </p:cNvSpPr>
          <p:nvPr>
            <p:ph type="title"/>
          </p:nvPr>
        </p:nvSpPr>
        <p:spPr bwMode="auto">
          <a:xfrm>
            <a:off x="1447800" y="457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598537B-DE26-443B-B20E-E99AA1701407}" type="datetime1">
              <a:rPr lang="en-US"/>
              <a:pPr>
                <a:defRPr/>
              </a:pPr>
              <a:t>10/5/2010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1DD4A85-E1C3-4C90-A4D6-F112775BFD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http://www.firearmsid.com/jpgs/990900087.jp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http://www.firearmsid.com/jpgs/990900086.jpg"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hyperlink" Target="http://www.swggun.org/index.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2971800" y="1076325"/>
            <a:ext cx="3276600" cy="3800475"/>
          </a:xfrm>
          <a:prstGeom prst="rect">
            <a:avLst/>
          </a:prstGeom>
          <a:noFill/>
          <a:ln w="9525">
            <a:noFill/>
            <a:miter lim="800000"/>
            <a:headEnd/>
            <a:tailEnd/>
          </a:ln>
        </p:spPr>
      </p:pic>
      <p:sp>
        <p:nvSpPr>
          <p:cNvPr id="6" name="Rectangle 5"/>
          <p:cNvSpPr/>
          <p:nvPr/>
        </p:nvSpPr>
        <p:spPr>
          <a:xfrm>
            <a:off x="1981200" y="838200"/>
            <a:ext cx="5257800" cy="41148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0" y="2130425"/>
            <a:ext cx="9144000" cy="1470025"/>
          </a:xfrm>
        </p:spPr>
        <p:txBody>
          <a:bodyPr rtlCol="0">
            <a:normAutofit fontScale="90000"/>
          </a:bodyPr>
          <a:lstStyle/>
          <a:p>
            <a:pPr fontAlgn="auto">
              <a:spcAft>
                <a:spcPts val="0"/>
              </a:spcAft>
              <a:defRPr/>
            </a:pPr>
            <a:r>
              <a:rPr lang="en-US" dirty="0" smtClean="0"/>
              <a:t>Firearm and Toolmark Identification</a:t>
            </a:r>
            <a:br>
              <a:rPr lang="en-US" dirty="0" smtClean="0"/>
            </a:br>
            <a:r>
              <a:rPr lang="en-US" sz="2800" dirty="0" smtClean="0"/>
              <a:t>Tim Counce</a:t>
            </a:r>
            <a:br>
              <a:rPr lang="en-US" sz="2800" dirty="0" smtClean="0"/>
            </a:br>
            <a:r>
              <a:rPr lang="en-US" sz="2800" dirty="0" smtClean="0"/>
              <a:t>Forensic Scientist IV</a:t>
            </a:r>
            <a:endParaRPr lang="en-US" dirty="0"/>
          </a:p>
        </p:txBody>
      </p:sp>
      <p:sp>
        <p:nvSpPr>
          <p:cNvPr id="15364" name="Subtitle 2"/>
          <p:cNvSpPr>
            <a:spLocks noGrp="1"/>
          </p:cNvSpPr>
          <p:nvPr>
            <p:ph type="subTitle" idx="1"/>
          </p:nvPr>
        </p:nvSpPr>
        <p:spPr/>
        <p:txBody>
          <a:bodyPr/>
          <a:lstStyle/>
          <a:p>
            <a:endParaRPr lang="en-US" b="1" smtClean="0">
              <a:solidFill>
                <a:schemeClr val="tx1"/>
              </a:solidFill>
            </a:endParaRPr>
          </a:p>
        </p:txBody>
      </p:sp>
      <p:sp>
        <p:nvSpPr>
          <p:cNvPr id="4" name="TextBox 3"/>
          <p:cNvSpPr txBox="1"/>
          <p:nvPr/>
        </p:nvSpPr>
        <p:spPr>
          <a:xfrm>
            <a:off x="381000" y="5029200"/>
            <a:ext cx="8382000" cy="1200329"/>
          </a:xfrm>
          <a:prstGeom prst="rect">
            <a:avLst/>
          </a:prstGeom>
          <a:solidFill>
            <a:srgbClr val="FFC000"/>
          </a:solidFill>
          <a:scene3d>
            <a:camera prst="orthographicFront"/>
            <a:lightRig rig="threePt" dir="t"/>
          </a:scene3d>
          <a:sp3d>
            <a:bevelT/>
          </a:sp3d>
        </p:spPr>
        <p:txBody>
          <a:bodyPr>
            <a:spAutoFit/>
          </a:bodyPr>
          <a:lstStyle/>
          <a:p>
            <a:pPr fontAlgn="auto">
              <a:spcBef>
                <a:spcPts val="0"/>
              </a:spcBef>
              <a:spcAft>
                <a:spcPts val="0"/>
              </a:spcAft>
              <a:defRPr/>
            </a:pPr>
            <a:r>
              <a:rPr lang="en-US" b="1" dirty="0">
                <a:latin typeface="+mn-lt"/>
              </a:rPr>
              <a:t>Purpose:  To provide members of the legal community the scientific underpinnings of forensic firearm and toolmark analysis, its compliance with applicable scientific criteria for admission under Daubert and Frye standards, and associated published research substantiating the discipline</a:t>
            </a:r>
            <a:endParaRPr lang="en-US"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Conducting the Exam Step #1</a:t>
            </a:r>
          </a:p>
        </p:txBody>
      </p:sp>
      <p:sp>
        <p:nvSpPr>
          <p:cNvPr id="3" name="Content Placeholder 2"/>
          <p:cNvSpPr>
            <a:spLocks noGrp="1"/>
          </p:cNvSpPr>
          <p:nvPr>
            <p:ph sz="half" idx="1"/>
          </p:nvPr>
        </p:nvSpPr>
        <p:spPr/>
        <p:txBody>
          <a:bodyPr rtlCol="0">
            <a:normAutofit fontScale="92500" lnSpcReduction="20000"/>
          </a:bodyPr>
          <a:lstStyle/>
          <a:p>
            <a:pPr fontAlgn="auto">
              <a:spcAft>
                <a:spcPts val="0"/>
              </a:spcAft>
              <a:buFont typeface="Arial" pitchFamily="34" charset="0"/>
              <a:buChar char="•"/>
              <a:defRPr/>
            </a:pPr>
            <a:r>
              <a:rPr lang="en-US" dirty="0" smtClean="0"/>
              <a:t>First, a thorough exam of the firearm is made to determine if it functions, trigger pull, markings, features, etc.</a:t>
            </a:r>
          </a:p>
        </p:txBody>
      </p:sp>
      <p:sp>
        <p:nvSpPr>
          <p:cNvPr id="4" name="Content Placeholder 3"/>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US" dirty="0" smtClean="0"/>
              <a:t>Exams can include</a:t>
            </a:r>
          </a:p>
          <a:p>
            <a:pPr lvl="1" fontAlgn="auto">
              <a:spcAft>
                <a:spcPts val="0"/>
              </a:spcAft>
              <a:buFont typeface="Arial" pitchFamily="34" charset="0"/>
              <a:buChar char="–"/>
              <a:defRPr/>
            </a:pPr>
            <a:r>
              <a:rPr lang="en-US" dirty="0" smtClean="0"/>
              <a:t># of lands and grooves</a:t>
            </a:r>
          </a:p>
          <a:p>
            <a:pPr lvl="1" fontAlgn="auto">
              <a:spcAft>
                <a:spcPts val="0"/>
              </a:spcAft>
              <a:buFont typeface="Arial" pitchFamily="34" charset="0"/>
              <a:buChar char="–"/>
              <a:defRPr/>
            </a:pPr>
            <a:r>
              <a:rPr lang="en-US" dirty="0" smtClean="0"/>
              <a:t>Direction of Twist</a:t>
            </a:r>
          </a:p>
          <a:p>
            <a:pPr lvl="1" fontAlgn="auto">
              <a:spcAft>
                <a:spcPts val="0"/>
              </a:spcAft>
              <a:buFont typeface="Arial" pitchFamily="34" charset="0"/>
              <a:buChar char="–"/>
              <a:defRPr/>
            </a:pPr>
            <a:r>
              <a:rPr lang="en-US" dirty="0" smtClean="0"/>
              <a:t>Caliber</a:t>
            </a:r>
          </a:p>
          <a:p>
            <a:pPr lvl="1" fontAlgn="auto">
              <a:spcAft>
                <a:spcPts val="0"/>
              </a:spcAft>
              <a:buFont typeface="Arial" pitchFamily="34" charset="0"/>
              <a:buChar char="–"/>
              <a:defRPr/>
            </a:pPr>
            <a:r>
              <a:rPr lang="en-US" dirty="0" smtClean="0"/>
              <a:t>Types of safeties</a:t>
            </a:r>
          </a:p>
          <a:p>
            <a:pPr lvl="1" fontAlgn="auto">
              <a:spcAft>
                <a:spcPts val="0"/>
              </a:spcAft>
              <a:buFont typeface="Arial" pitchFamily="34" charset="0"/>
              <a:buChar char="–"/>
              <a:defRPr/>
            </a:pPr>
            <a:r>
              <a:rPr lang="en-US" dirty="0" smtClean="0"/>
              <a:t>Make</a:t>
            </a:r>
          </a:p>
          <a:p>
            <a:pPr lvl="1" fontAlgn="auto">
              <a:spcAft>
                <a:spcPts val="0"/>
              </a:spcAft>
              <a:buFont typeface="Arial" pitchFamily="34" charset="0"/>
              <a:buChar char="–"/>
              <a:defRPr/>
            </a:pPr>
            <a:r>
              <a:rPr lang="en-US" dirty="0" smtClean="0"/>
              <a:t>Model</a:t>
            </a:r>
          </a:p>
          <a:p>
            <a:pPr lvl="1" fontAlgn="auto">
              <a:spcAft>
                <a:spcPts val="0"/>
              </a:spcAft>
              <a:buFont typeface="Arial" pitchFamily="34" charset="0"/>
              <a:buChar char="–"/>
              <a:defRPr/>
            </a:pPr>
            <a:r>
              <a:rPr lang="en-US" dirty="0" smtClean="0"/>
              <a:t>Trigger pull</a:t>
            </a:r>
          </a:p>
          <a:p>
            <a:pPr lvl="1" fontAlgn="auto">
              <a:spcAft>
                <a:spcPts val="0"/>
              </a:spcAft>
              <a:buFont typeface="Arial" pitchFamily="34" charset="0"/>
              <a:buChar char="–"/>
              <a:defRPr/>
            </a:pPr>
            <a:r>
              <a:rPr lang="en-US" dirty="0" smtClean="0"/>
              <a:t>Location of extractor and ejector</a:t>
            </a:r>
          </a:p>
          <a:p>
            <a:pPr lvl="1" fontAlgn="auto">
              <a:spcAft>
                <a:spcPts val="0"/>
              </a:spcAft>
              <a:buFont typeface="Arial" pitchFamily="34" charset="0"/>
              <a:buChar char="–"/>
              <a:defRPr/>
            </a:pPr>
            <a:r>
              <a:rPr lang="en-US" dirty="0" smtClean="0"/>
              <a:t>Defects or safety hazards</a:t>
            </a:r>
          </a:p>
          <a:p>
            <a:pPr lvl="1" fontAlgn="auto">
              <a:spcAft>
                <a:spcPts val="0"/>
              </a:spcAft>
              <a:buFont typeface="Arial" pitchFamily="34" charset="0"/>
              <a:buChar char="–"/>
              <a:defRPr/>
            </a:pPr>
            <a:r>
              <a:rPr lang="en-US" dirty="0" smtClean="0"/>
              <a:t>Width of Lands and Grooves</a:t>
            </a:r>
            <a:endParaRPr lang="en-US" dirty="0"/>
          </a:p>
        </p:txBody>
      </p:sp>
      <p:pic>
        <p:nvPicPr>
          <p:cNvPr id="24580" name="Picture 2" descr="http://www.firearmsid.com/jpgs/990900161.jpg"/>
          <p:cNvPicPr>
            <a:picLocks noChangeAspect="1" noChangeArrowheads="1"/>
          </p:cNvPicPr>
          <p:nvPr/>
        </p:nvPicPr>
        <p:blipFill>
          <a:blip r:embed="rId2"/>
          <a:srcRect/>
          <a:stretch>
            <a:fillRect/>
          </a:stretch>
        </p:blipFill>
        <p:spPr bwMode="auto">
          <a:xfrm>
            <a:off x="990600" y="3886200"/>
            <a:ext cx="2590800" cy="1924050"/>
          </a:xfrm>
          <a:prstGeom prst="rect">
            <a:avLst/>
          </a:prstGeom>
          <a:noFill/>
          <a:ln w="9525">
            <a:noFill/>
            <a:miter lim="800000"/>
            <a:headEnd/>
            <a:tailEnd/>
          </a:ln>
        </p:spPr>
      </p:pic>
      <p:sp>
        <p:nvSpPr>
          <p:cNvPr id="24581" name="TextBox 6"/>
          <p:cNvSpPr txBox="1">
            <a:spLocks noChangeArrowheads="1"/>
          </p:cNvSpPr>
          <p:nvPr/>
        </p:nvSpPr>
        <p:spPr bwMode="auto">
          <a:xfrm>
            <a:off x="990600" y="5791200"/>
            <a:ext cx="3276600" cy="646113"/>
          </a:xfrm>
          <a:prstGeom prst="rect">
            <a:avLst/>
          </a:prstGeom>
          <a:noFill/>
          <a:ln w="9525">
            <a:noFill/>
            <a:miter lim="800000"/>
            <a:headEnd/>
            <a:tailEnd/>
          </a:ln>
        </p:spPr>
        <p:txBody>
          <a:bodyPr>
            <a:spAutoFit/>
          </a:bodyPr>
          <a:lstStyle/>
          <a:p>
            <a:r>
              <a:rPr lang="en-US">
                <a:latin typeface="Calibri" pitchFamily="34" charset="0"/>
              </a:rPr>
              <a:t>Measuring width of lands and grooves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Conducting the Exam Step #2</a:t>
            </a:r>
          </a:p>
        </p:txBody>
      </p:sp>
      <p:sp>
        <p:nvSpPr>
          <p:cNvPr id="25602" name="Content Placeholder 2"/>
          <p:cNvSpPr>
            <a:spLocks noGrp="1"/>
          </p:cNvSpPr>
          <p:nvPr>
            <p:ph sz="half" idx="1"/>
          </p:nvPr>
        </p:nvSpPr>
        <p:spPr/>
        <p:txBody>
          <a:bodyPr/>
          <a:lstStyle/>
          <a:p>
            <a:pPr>
              <a:buFont typeface="Arial" charset="0"/>
              <a:buNone/>
            </a:pPr>
            <a:r>
              <a:rPr lang="en-US" smtClean="0"/>
              <a:t>	Then the weapon is test fired into a water tank and both the cases and bullets are recovered.</a:t>
            </a:r>
          </a:p>
        </p:txBody>
      </p:sp>
      <p:pic>
        <p:nvPicPr>
          <p:cNvPr id="25603" name="Picture 2" descr="Water Tank in Range"/>
          <p:cNvPicPr>
            <a:picLocks noChangeAspect="1" noChangeArrowheads="1"/>
          </p:cNvPicPr>
          <p:nvPr/>
        </p:nvPicPr>
        <p:blipFill>
          <a:blip r:embed="rId2"/>
          <a:srcRect/>
          <a:stretch>
            <a:fillRect/>
          </a:stretch>
        </p:blipFill>
        <p:spPr bwMode="auto">
          <a:xfrm>
            <a:off x="4800600" y="1600200"/>
            <a:ext cx="3352800" cy="2509838"/>
          </a:xfrm>
          <a:prstGeom prst="rect">
            <a:avLst/>
          </a:prstGeom>
          <a:noFill/>
          <a:ln w="9525">
            <a:noFill/>
            <a:miter lim="800000"/>
            <a:headEnd/>
            <a:tailEnd/>
          </a:ln>
        </p:spPr>
      </p:pic>
      <p:pic>
        <p:nvPicPr>
          <p:cNvPr id="25604" name="Picture 4" descr="Fired Standards"/>
          <p:cNvPicPr>
            <a:picLocks noChangeAspect="1" noChangeArrowheads="1"/>
          </p:cNvPicPr>
          <p:nvPr/>
        </p:nvPicPr>
        <p:blipFill>
          <a:blip r:embed="rId3"/>
          <a:srcRect r="8511" b="9566"/>
          <a:stretch>
            <a:fillRect/>
          </a:stretch>
        </p:blipFill>
        <p:spPr bwMode="auto">
          <a:xfrm>
            <a:off x="4724400" y="4038600"/>
            <a:ext cx="3276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Conducting the Exam Step #3</a:t>
            </a:r>
          </a:p>
        </p:txBody>
      </p:sp>
      <p:sp>
        <p:nvSpPr>
          <p:cNvPr id="26626" name="Content Placeholder 2"/>
          <p:cNvSpPr>
            <a:spLocks noGrp="1"/>
          </p:cNvSpPr>
          <p:nvPr>
            <p:ph sz="half" idx="1"/>
          </p:nvPr>
        </p:nvSpPr>
        <p:spPr>
          <a:xfrm>
            <a:off x="457200" y="1600200"/>
            <a:ext cx="4419600" cy="2819400"/>
          </a:xfrm>
        </p:spPr>
        <p:txBody>
          <a:bodyPr/>
          <a:lstStyle/>
          <a:p>
            <a:pPr>
              <a:buFont typeface="Arial" charset="0"/>
              <a:buNone/>
            </a:pPr>
            <a:r>
              <a:rPr lang="en-US" sz="2400" smtClean="0"/>
              <a:t>	Then the cases and bullets are compared with a special comparison microscope.  The tests and the submitted evidence are analyzed side by side.  These exams depend on certain marks.</a:t>
            </a:r>
          </a:p>
        </p:txBody>
      </p:sp>
      <p:pic>
        <p:nvPicPr>
          <p:cNvPr id="26627" name="Picture 2" descr="http://www.firearmsid.com/Galleries/illustrations/Misc/micro%20copy.jpg"/>
          <p:cNvPicPr>
            <a:picLocks noChangeAspect="1" noChangeArrowheads="1"/>
          </p:cNvPicPr>
          <p:nvPr/>
        </p:nvPicPr>
        <p:blipFill>
          <a:blip r:embed="rId2"/>
          <a:srcRect/>
          <a:stretch>
            <a:fillRect/>
          </a:stretch>
        </p:blipFill>
        <p:spPr bwMode="auto">
          <a:xfrm>
            <a:off x="5029200" y="1524000"/>
            <a:ext cx="3352800" cy="4543425"/>
          </a:xfrm>
          <a:prstGeom prst="rect">
            <a:avLst/>
          </a:prstGeom>
          <a:noFill/>
          <a:ln w="9525">
            <a:noFill/>
            <a:miter lim="800000"/>
            <a:headEnd/>
            <a:tailEnd/>
          </a:ln>
        </p:spPr>
      </p:pic>
      <p:pic>
        <p:nvPicPr>
          <p:cNvPr id="26628" name="Picture 2" descr="Bullet Comparison"/>
          <p:cNvPicPr>
            <a:picLocks noChangeAspect="1" noChangeArrowheads="1"/>
          </p:cNvPicPr>
          <p:nvPr/>
        </p:nvPicPr>
        <p:blipFill>
          <a:blip r:embed="rId3"/>
          <a:srcRect/>
          <a:stretch>
            <a:fillRect/>
          </a:stretch>
        </p:blipFill>
        <p:spPr bwMode="auto">
          <a:xfrm>
            <a:off x="914400" y="4343400"/>
            <a:ext cx="3352800" cy="2211388"/>
          </a:xfrm>
          <a:prstGeom prst="rect">
            <a:avLst/>
          </a:prstGeom>
          <a:noFill/>
          <a:ln w="9525">
            <a:noFill/>
            <a:miter lim="800000"/>
            <a:headEnd/>
            <a:tailEnd/>
          </a:ln>
        </p:spPr>
      </p:pic>
      <p:cxnSp>
        <p:nvCxnSpPr>
          <p:cNvPr id="9" name="Straight Connector 8"/>
          <p:cNvCxnSpPr/>
          <p:nvPr/>
        </p:nvCxnSpPr>
        <p:spPr>
          <a:xfrm rot="5400000">
            <a:off x="1219200" y="5486400"/>
            <a:ext cx="26670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219200" y="609600"/>
            <a:ext cx="7924800" cy="990600"/>
          </a:xfrm>
        </p:spPr>
        <p:txBody>
          <a:bodyPr/>
          <a:lstStyle/>
          <a:p>
            <a:r>
              <a:rPr lang="en-US" smtClean="0"/>
              <a:t>Firearm and Toolmark Theory</a:t>
            </a:r>
          </a:p>
        </p:txBody>
      </p:sp>
      <p:sp>
        <p:nvSpPr>
          <p:cNvPr id="3" name="Content Placeholder 2"/>
          <p:cNvSpPr>
            <a:spLocks noGrp="1"/>
          </p:cNvSpPr>
          <p:nvPr>
            <p:ph idx="1"/>
          </p:nvPr>
        </p:nvSpPr>
        <p:spPr>
          <a:xfrm>
            <a:off x="457200" y="1722437"/>
            <a:ext cx="4267200" cy="3916363"/>
          </a:xfrm>
          <a:solidFill>
            <a:schemeClr val="accent3">
              <a:lumMod val="40000"/>
              <a:lumOff val="60000"/>
            </a:schemeClr>
          </a:solidFill>
          <a:ln/>
          <a:scene3d>
            <a:camera prst="orthographicFront"/>
            <a:lightRig rig="threePt" dir="t"/>
          </a:scene3d>
          <a:sp3d>
            <a:bevelT/>
          </a:sp3d>
        </p:spPr>
        <p:txBody>
          <a:bodyPr rtlCol="0">
            <a:normAutofit fontScale="70000" lnSpcReduction="20000"/>
          </a:bodyPr>
          <a:lstStyle/>
          <a:p>
            <a:pPr fontAlgn="auto">
              <a:spcAft>
                <a:spcPts val="0"/>
              </a:spcAft>
              <a:buFont typeface="Arial" pitchFamily="34" charset="0"/>
              <a:buChar char="•"/>
              <a:defRPr/>
            </a:pPr>
            <a:r>
              <a:rPr lang="en-US" dirty="0" smtClean="0"/>
              <a:t>Proposition #1 – Most manufacturing processes involve the transfer of rapidly changing or random marks onto work pieces such as gun barrels, breech faces, knife blades, and screwdriver tips.  This is caused principally by the phenomena of tool wear and chip formation or by electrical/chemical erosion.  Microscopic marks on tools will then continue to change from further wear, corrosion, and abuse.</a:t>
            </a:r>
            <a:endParaRPr lang="en-US" dirty="0"/>
          </a:p>
        </p:txBody>
      </p:sp>
      <p:pic>
        <p:nvPicPr>
          <p:cNvPr id="27653" name="Picture 2" descr="http://www.firearmsid.com/jpgs/990900087.jpg"/>
          <p:cNvPicPr>
            <a:picLocks noChangeAspect="1" noChangeArrowheads="1"/>
          </p:cNvPicPr>
          <p:nvPr/>
        </p:nvPicPr>
        <p:blipFill>
          <a:blip r:embed="rId2" r:link="rId3"/>
          <a:srcRect t="7819" r="2715" b="6996"/>
          <a:stretch>
            <a:fillRect/>
          </a:stretch>
        </p:blipFill>
        <p:spPr bwMode="auto">
          <a:xfrm>
            <a:off x="5105400" y="1752600"/>
            <a:ext cx="3429000" cy="2200275"/>
          </a:xfrm>
          <a:prstGeom prst="rect">
            <a:avLst/>
          </a:prstGeom>
          <a:noFill/>
          <a:ln w="9525">
            <a:noFill/>
            <a:miter lim="800000"/>
            <a:headEnd/>
            <a:tailEnd/>
          </a:ln>
        </p:spPr>
      </p:pic>
      <p:pic>
        <p:nvPicPr>
          <p:cNvPr id="27654" name="Picture 3" descr="http://www.firearmsid.com/jpgs/990900086.jpg"/>
          <p:cNvPicPr>
            <a:picLocks noChangeAspect="1" noChangeArrowheads="1"/>
          </p:cNvPicPr>
          <p:nvPr/>
        </p:nvPicPr>
        <p:blipFill>
          <a:blip r:embed="rId4" r:link="rId5"/>
          <a:srcRect t="21689" b="19333"/>
          <a:stretch>
            <a:fillRect/>
          </a:stretch>
        </p:blipFill>
        <p:spPr bwMode="auto">
          <a:xfrm>
            <a:off x="5105400" y="3962400"/>
            <a:ext cx="3429000" cy="1500188"/>
          </a:xfrm>
          <a:prstGeom prst="rect">
            <a:avLst/>
          </a:prstGeom>
          <a:noFill/>
          <a:ln w="9525">
            <a:noFill/>
            <a:miter lim="800000"/>
            <a:headEnd/>
            <a:tailEnd/>
          </a:ln>
        </p:spPr>
      </p:pic>
      <p:sp>
        <p:nvSpPr>
          <p:cNvPr id="6" name="TextBox 5"/>
          <p:cNvSpPr txBox="1"/>
          <p:nvPr/>
        </p:nvSpPr>
        <p:spPr>
          <a:xfrm>
            <a:off x="5105400" y="5562600"/>
            <a:ext cx="3657600" cy="923330"/>
          </a:xfrm>
          <a:prstGeom prst="rect">
            <a:avLst/>
          </a:prstGeom>
          <a:solidFill>
            <a:schemeClr val="accent2">
              <a:lumMod val="60000"/>
              <a:lumOff val="40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Tools for creating rifling in firearm barrels; gang broach (top) and button (bottom). </a:t>
            </a:r>
            <a:endParaRPr lang="en-US"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19200" y="609600"/>
            <a:ext cx="7924800" cy="990600"/>
          </a:xfrm>
        </p:spPr>
        <p:txBody>
          <a:bodyPr/>
          <a:lstStyle/>
          <a:p>
            <a:r>
              <a:rPr lang="en-US" smtClean="0"/>
              <a:t>Firearm and Toolmark Theory</a:t>
            </a:r>
          </a:p>
        </p:txBody>
      </p:sp>
      <p:sp>
        <p:nvSpPr>
          <p:cNvPr id="3" name="Content Placeholder 2"/>
          <p:cNvSpPr>
            <a:spLocks noGrp="1"/>
          </p:cNvSpPr>
          <p:nvPr>
            <p:ph idx="1"/>
          </p:nvPr>
        </p:nvSpPr>
        <p:spPr>
          <a:xfrm>
            <a:off x="457200" y="1722437"/>
            <a:ext cx="4191000" cy="4068763"/>
          </a:xfrm>
          <a:solidFill>
            <a:schemeClr val="accent3">
              <a:lumMod val="40000"/>
              <a:lumOff val="60000"/>
            </a:schemeClr>
          </a:solidFill>
          <a:ln/>
          <a:scene3d>
            <a:camera prst="orthographicFront"/>
            <a:lightRig rig="threePt" dir="t"/>
          </a:scene3d>
          <a:sp3d>
            <a:bevelT/>
          </a:sp3d>
        </p:spPr>
        <p:txBody>
          <a:bodyPr rtlCol="0">
            <a:noAutofit/>
          </a:bodyPr>
          <a:lstStyle/>
          <a:p>
            <a:pPr fontAlgn="auto">
              <a:lnSpc>
                <a:spcPct val="80000"/>
              </a:lnSpc>
              <a:spcAft>
                <a:spcPts val="0"/>
              </a:spcAft>
              <a:buFont typeface="Arial" pitchFamily="34" charset="0"/>
              <a:buChar char="•"/>
              <a:defRPr/>
            </a:pPr>
            <a:r>
              <a:rPr lang="en-US" sz="2400" dirty="0" smtClean="0"/>
              <a:t>Proposition #2 – Toolmarks imparted to objects by different tools will rarely, if ever, display agreement sufficient to lead a qualified examiner to conclude the objects were marked by the same tool.  Likewise, those objects with sufficient agreement can be said to have a common origin, or to have come from the same tool.</a:t>
            </a:r>
            <a:endParaRPr lang="en-US" sz="2400" dirty="0"/>
          </a:p>
        </p:txBody>
      </p:sp>
      <p:pic>
        <p:nvPicPr>
          <p:cNvPr id="28677" name="Picture 3" descr="06-04493 bf1v3.jpg"/>
          <p:cNvPicPr>
            <a:picLocks noChangeAspect="1"/>
          </p:cNvPicPr>
          <p:nvPr/>
        </p:nvPicPr>
        <p:blipFill>
          <a:blip r:embed="rId2"/>
          <a:srcRect/>
          <a:stretch>
            <a:fillRect/>
          </a:stretch>
        </p:blipFill>
        <p:spPr bwMode="auto">
          <a:xfrm>
            <a:off x="4724400" y="1676400"/>
            <a:ext cx="4064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Theory of Identification</a:t>
            </a:r>
          </a:p>
        </p:txBody>
      </p:sp>
      <p:sp>
        <p:nvSpPr>
          <p:cNvPr id="3" name="Content Placeholder 2"/>
          <p:cNvSpPr>
            <a:spLocks noGrp="1"/>
          </p:cNvSpPr>
          <p:nvPr>
            <p:ph idx="1"/>
          </p:nvPr>
        </p:nvSpPr>
        <p:spPr>
          <a:xfrm>
            <a:off x="457200" y="1459832"/>
            <a:ext cx="8229600" cy="5334000"/>
          </a:xfrm>
          <a:solidFill>
            <a:schemeClr val="accent3">
              <a:lumMod val="40000"/>
              <a:lumOff val="60000"/>
            </a:schemeClr>
          </a:solidFill>
          <a:ln/>
          <a:scene3d>
            <a:camera prst="orthographicFront"/>
            <a:lightRig rig="threePt" dir="t"/>
          </a:scene3d>
          <a:sp3d>
            <a:bevelT/>
          </a:sp3d>
        </p:spPr>
        <p:txBody>
          <a:bodyPr rtlCol="0">
            <a:noAutofit/>
          </a:bodyPr>
          <a:lstStyle/>
          <a:p>
            <a:pPr fontAlgn="auto">
              <a:spcAft>
                <a:spcPts val="0"/>
              </a:spcAft>
              <a:buFont typeface="Arial" pitchFamily="34" charset="0"/>
              <a:buChar char="•"/>
              <a:defRPr/>
            </a:pPr>
            <a:r>
              <a:rPr lang="en-US" sz="1600" dirty="0"/>
              <a:t>The theory of identification as it pertains to the comparison of toolmarks enables opinions </a:t>
            </a:r>
            <a:r>
              <a:rPr lang="en-US" sz="1600" dirty="0" smtClean="0"/>
              <a:t>of common </a:t>
            </a:r>
            <a:r>
              <a:rPr lang="en-US" sz="1600" dirty="0"/>
              <a:t>origin to be made when the unique surface contours of two toolmarks are in “</a:t>
            </a:r>
            <a:r>
              <a:rPr lang="en-US" sz="1600" dirty="0" smtClean="0"/>
              <a:t>sufficient agreement</a:t>
            </a:r>
            <a:r>
              <a:rPr lang="en-US" sz="1600" dirty="0"/>
              <a:t>.”</a:t>
            </a:r>
          </a:p>
          <a:p>
            <a:pPr fontAlgn="auto">
              <a:spcAft>
                <a:spcPts val="0"/>
              </a:spcAft>
              <a:buFont typeface="Arial" pitchFamily="34" charset="0"/>
              <a:buChar char="•"/>
              <a:defRPr/>
            </a:pPr>
            <a:r>
              <a:rPr lang="en-US" sz="1600" dirty="0"/>
              <a:t>This “sufficient agreement” is related to the significant duplication of random toolmarks </a:t>
            </a:r>
            <a:r>
              <a:rPr lang="en-US" sz="1600" dirty="0" smtClean="0"/>
              <a:t>as evidenced </a:t>
            </a:r>
            <a:r>
              <a:rPr lang="en-US" sz="1600" dirty="0"/>
              <a:t>by the correspondence of a pattern or combination of patterns of surface contours.</a:t>
            </a:r>
          </a:p>
          <a:p>
            <a:pPr fontAlgn="auto">
              <a:spcAft>
                <a:spcPts val="0"/>
              </a:spcAft>
              <a:buFont typeface="Arial" pitchFamily="34" charset="0"/>
              <a:buChar char="•"/>
              <a:defRPr/>
            </a:pPr>
            <a:r>
              <a:rPr lang="en-US" sz="1600" dirty="0"/>
              <a:t>Significance is determined by the comparative examination of two or more sets of surface </a:t>
            </a:r>
            <a:r>
              <a:rPr lang="en-US" sz="1600" dirty="0" smtClean="0"/>
              <a:t>contour patterns </a:t>
            </a:r>
            <a:r>
              <a:rPr lang="en-US" sz="1600" dirty="0"/>
              <a:t>comprised of individual peaks, ridges and furrows. Specifically, the relative height </a:t>
            </a:r>
            <a:r>
              <a:rPr lang="en-US" sz="1600" dirty="0" smtClean="0"/>
              <a:t>or depth</a:t>
            </a:r>
            <a:r>
              <a:rPr lang="en-US" sz="1600" dirty="0"/>
              <a:t>, width, curvature and spatial relationship of the individual peaks, ridges and furrows </a:t>
            </a:r>
            <a:r>
              <a:rPr lang="en-US" sz="1600" dirty="0" smtClean="0"/>
              <a:t>within one </a:t>
            </a:r>
            <a:r>
              <a:rPr lang="en-US" sz="1600" dirty="0"/>
              <a:t>set of surface contours are defined and compared to the corresponding features in the </a:t>
            </a:r>
            <a:r>
              <a:rPr lang="en-US" sz="1600" dirty="0" smtClean="0"/>
              <a:t>second  set </a:t>
            </a:r>
            <a:r>
              <a:rPr lang="en-US" sz="1600" dirty="0"/>
              <a:t>of surface contours. </a:t>
            </a:r>
            <a:endParaRPr lang="en-US" sz="1600" dirty="0" smtClean="0"/>
          </a:p>
          <a:p>
            <a:pPr fontAlgn="auto">
              <a:spcAft>
                <a:spcPts val="0"/>
              </a:spcAft>
              <a:buFont typeface="Arial" pitchFamily="34" charset="0"/>
              <a:buChar char="•"/>
              <a:defRPr/>
            </a:pPr>
            <a:r>
              <a:rPr lang="en-US" sz="1800" b="1" dirty="0" smtClean="0">
                <a:solidFill>
                  <a:srgbClr val="FF0000"/>
                </a:solidFill>
              </a:rPr>
              <a:t>Agreement </a:t>
            </a:r>
            <a:r>
              <a:rPr lang="en-US" sz="1800" b="1" dirty="0">
                <a:solidFill>
                  <a:srgbClr val="FF0000"/>
                </a:solidFill>
              </a:rPr>
              <a:t>is significant when it exceeds the best agreement </a:t>
            </a:r>
            <a:r>
              <a:rPr lang="en-US" sz="1800" b="1" dirty="0" smtClean="0">
                <a:solidFill>
                  <a:srgbClr val="FF0000"/>
                </a:solidFill>
              </a:rPr>
              <a:t>demonstrated between </a:t>
            </a:r>
            <a:r>
              <a:rPr lang="en-US" sz="1800" b="1" dirty="0">
                <a:solidFill>
                  <a:srgbClr val="FF0000"/>
                </a:solidFill>
              </a:rPr>
              <a:t>toolmarks known to have been produced by different tools and is consistent </a:t>
            </a:r>
            <a:r>
              <a:rPr lang="en-US" sz="1800" b="1" dirty="0" smtClean="0">
                <a:solidFill>
                  <a:srgbClr val="FF0000"/>
                </a:solidFill>
              </a:rPr>
              <a:t>with agreement </a:t>
            </a:r>
            <a:r>
              <a:rPr lang="en-US" sz="1800" b="1" dirty="0">
                <a:solidFill>
                  <a:srgbClr val="FF0000"/>
                </a:solidFill>
              </a:rPr>
              <a:t>demonstrated by toolmarks known to have been produced by the same tool. </a:t>
            </a:r>
            <a:endParaRPr lang="en-US" sz="1800" b="1" dirty="0" smtClean="0">
              <a:solidFill>
                <a:srgbClr val="FF0000"/>
              </a:solidFill>
            </a:endParaRPr>
          </a:p>
          <a:p>
            <a:pPr fontAlgn="auto">
              <a:spcAft>
                <a:spcPts val="0"/>
              </a:spcAft>
              <a:buFont typeface="Arial" pitchFamily="34" charset="0"/>
              <a:buChar char="•"/>
              <a:defRPr/>
            </a:pPr>
            <a:r>
              <a:rPr lang="en-US" sz="1800" b="1" dirty="0" smtClean="0">
                <a:solidFill>
                  <a:schemeClr val="accent1">
                    <a:lumMod val="75000"/>
                  </a:schemeClr>
                </a:solidFill>
              </a:rPr>
              <a:t>The statement </a:t>
            </a:r>
            <a:r>
              <a:rPr lang="en-US" sz="1800" b="1" dirty="0">
                <a:solidFill>
                  <a:schemeClr val="accent1">
                    <a:lumMod val="75000"/>
                  </a:schemeClr>
                </a:solidFill>
              </a:rPr>
              <a:t>that “sufficient agreement” exists between two toolmarks means that the agreement is </a:t>
            </a:r>
            <a:r>
              <a:rPr lang="en-US" sz="1800" b="1" dirty="0" smtClean="0">
                <a:solidFill>
                  <a:schemeClr val="accent1">
                    <a:lumMod val="75000"/>
                  </a:schemeClr>
                </a:solidFill>
              </a:rPr>
              <a:t>of a </a:t>
            </a:r>
            <a:r>
              <a:rPr lang="en-US" sz="1800" b="1" dirty="0">
                <a:solidFill>
                  <a:schemeClr val="accent1">
                    <a:lumMod val="75000"/>
                  </a:schemeClr>
                </a:solidFill>
              </a:rPr>
              <a:t>quantity and quality that the likelihood another tool could have made the mark is so remote as </a:t>
            </a:r>
            <a:r>
              <a:rPr lang="en-US" sz="1800" b="1" dirty="0" smtClean="0">
                <a:solidFill>
                  <a:schemeClr val="accent1">
                    <a:lumMod val="75000"/>
                  </a:schemeClr>
                </a:solidFill>
              </a:rPr>
              <a:t>to be </a:t>
            </a:r>
            <a:r>
              <a:rPr lang="en-US" sz="1800" b="1" dirty="0">
                <a:solidFill>
                  <a:schemeClr val="accent1">
                    <a:lumMod val="75000"/>
                  </a:schemeClr>
                </a:solidFill>
              </a:rPr>
              <a:t>considered a practical impossibility</a:t>
            </a:r>
            <a:r>
              <a:rPr lang="en-US" sz="1800" b="1" dirty="0" smtClean="0">
                <a:solidFill>
                  <a:schemeClr val="accent1">
                    <a:lumMod val="75000"/>
                  </a:schemeClr>
                </a:solidFill>
              </a:rPr>
              <a:t>.</a:t>
            </a:r>
            <a:endParaRPr lang="en-US" sz="1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Subjectivity</a:t>
            </a:r>
          </a:p>
        </p:txBody>
      </p:sp>
      <p:sp>
        <p:nvSpPr>
          <p:cNvPr id="3" name="Content Placeholder 2"/>
          <p:cNvSpPr>
            <a:spLocks noGrp="1"/>
          </p:cNvSpPr>
          <p:nvPr>
            <p:ph idx="1"/>
          </p:nvPr>
        </p:nvSpPr>
        <p:spPr>
          <a:xfrm>
            <a:off x="457200" y="1447800"/>
            <a:ext cx="8229600" cy="5181599"/>
          </a:xfrm>
          <a:solidFill>
            <a:schemeClr val="accent3">
              <a:lumMod val="40000"/>
              <a:lumOff val="60000"/>
            </a:schemeClr>
          </a:solidFill>
          <a:ln/>
          <a:scene3d>
            <a:camera prst="orthographicFront"/>
            <a:lightRig rig="threePt" dir="t"/>
          </a:scene3d>
          <a:sp3d>
            <a:bevelT/>
          </a:sp3d>
        </p:spPr>
        <p:txBody>
          <a:bodyPr rtlCol="0">
            <a:normAutofit fontScale="70000" lnSpcReduction="20000"/>
          </a:bodyPr>
          <a:lstStyle/>
          <a:p>
            <a:pPr marL="176213" indent="-176213" fontAlgn="auto">
              <a:spcAft>
                <a:spcPts val="0"/>
              </a:spcAft>
              <a:buFont typeface="Arial" pitchFamily="34" charset="0"/>
              <a:buChar char="•"/>
              <a:defRPr/>
            </a:pPr>
            <a:r>
              <a:rPr lang="en-US" dirty="0" smtClean="0"/>
              <a:t>Currently the interpretation of individualization/identification is subjective in nature, founded on scientific principles and based on the examiner’s training and experience.</a:t>
            </a:r>
          </a:p>
          <a:p>
            <a:pPr marL="176213" indent="-176213" fontAlgn="auto">
              <a:spcAft>
                <a:spcPts val="0"/>
              </a:spcAft>
              <a:buFont typeface="Arial" pitchFamily="34" charset="0"/>
              <a:buChar char="•"/>
              <a:defRPr/>
            </a:pPr>
            <a:endParaRPr lang="en-US" b="1" dirty="0"/>
          </a:p>
          <a:p>
            <a:pPr marL="176213" indent="-176213" fontAlgn="auto">
              <a:spcAft>
                <a:spcPts val="0"/>
              </a:spcAft>
              <a:buFont typeface="Arial" pitchFamily="34" charset="0"/>
              <a:buChar char="•"/>
              <a:defRPr/>
            </a:pPr>
            <a:r>
              <a:rPr lang="en-US" dirty="0" smtClean="0"/>
              <a:t>Subjective does not mean unscientific and does not imply a need to be quantifiable.  Many people recognize the shapes and patterns of facial features for identity every day and “trained/experienced” individuals can tell the difference between identical twins.</a:t>
            </a:r>
          </a:p>
          <a:p>
            <a:pPr marL="176213" indent="-176213" fontAlgn="auto">
              <a:spcAft>
                <a:spcPts val="0"/>
              </a:spcAft>
              <a:buFont typeface="Arial" pitchFamily="34" charset="0"/>
              <a:buChar char="•"/>
              <a:defRPr/>
            </a:pPr>
            <a:endParaRPr lang="en-US" dirty="0"/>
          </a:p>
          <a:p>
            <a:pPr marL="176213" indent="-176213" fontAlgn="auto">
              <a:spcAft>
                <a:spcPts val="0"/>
              </a:spcAft>
              <a:buFont typeface="Arial" pitchFamily="34" charset="0"/>
              <a:buChar char="•"/>
              <a:defRPr/>
            </a:pPr>
            <a:r>
              <a:rPr lang="en-US" dirty="0" smtClean="0"/>
              <a:t>All science involves some subjectivity whether it is reading an analog instrument or a doctor diagnosing an illness.  </a:t>
            </a:r>
          </a:p>
          <a:p>
            <a:pPr marL="176213" indent="-176213" fontAlgn="auto">
              <a:spcAft>
                <a:spcPts val="0"/>
              </a:spcAft>
              <a:buFont typeface="Arial" pitchFamily="34" charset="0"/>
              <a:buChar char="•"/>
              <a:defRPr/>
            </a:pPr>
            <a:endParaRPr lang="en-US" dirty="0"/>
          </a:p>
          <a:p>
            <a:pPr marL="176213" indent="-176213" fontAlgn="auto">
              <a:spcAft>
                <a:spcPts val="0"/>
              </a:spcAft>
              <a:buFont typeface="Arial" pitchFamily="34" charset="0"/>
              <a:buChar char="•"/>
              <a:defRPr/>
            </a:pPr>
            <a:r>
              <a:rPr lang="en-US" dirty="0" smtClean="0"/>
              <a:t>The subjective criteria of identification of firearm and toolmark examiners is based on personally observing thousands of known matches and known non-matches.  This is an </a:t>
            </a:r>
            <a:r>
              <a:rPr lang="en-US" b="1" dirty="0" smtClean="0"/>
              <a:t>objective</a:t>
            </a:r>
            <a:r>
              <a:rPr lang="en-US" dirty="0" smtClean="0"/>
              <a:t> conclusion (meaning based on observation; without bias or opinion) based on a </a:t>
            </a:r>
            <a:r>
              <a:rPr lang="en-US" b="1" dirty="0" smtClean="0"/>
              <a:t>subjective </a:t>
            </a:r>
            <a:r>
              <a:rPr lang="en-US" dirty="0" smtClean="0"/>
              <a:t>interpretation.</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Match vs. Non-Match</a:t>
            </a:r>
          </a:p>
        </p:txBody>
      </p:sp>
      <p:sp>
        <p:nvSpPr>
          <p:cNvPr id="3" name="Content Placeholder 2"/>
          <p:cNvSpPr>
            <a:spLocks noGrp="1"/>
          </p:cNvSpPr>
          <p:nvPr>
            <p:ph idx="1"/>
          </p:nvPr>
        </p:nvSpPr>
        <p:spPr>
          <a:solidFill>
            <a:schemeClr val="accent3">
              <a:lumMod val="40000"/>
              <a:lumOff val="60000"/>
            </a:schemeClr>
          </a:solidFill>
          <a:ln/>
          <a:scene3d>
            <a:camera prst="orthographicFront"/>
            <a:lightRig rig="threePt" dir="t"/>
          </a:scene3d>
          <a:sp3d>
            <a:bevelT/>
          </a:sp3d>
        </p:spPr>
        <p:txBody>
          <a:bodyPr rtlCol="0">
            <a:normAutofit fontScale="92500" lnSpcReduction="20000"/>
          </a:bodyPr>
          <a:lstStyle/>
          <a:p>
            <a:pPr fontAlgn="auto">
              <a:spcAft>
                <a:spcPts val="0"/>
              </a:spcAft>
              <a:buFont typeface="Arial" pitchFamily="34" charset="0"/>
              <a:buChar char="•"/>
              <a:defRPr/>
            </a:pPr>
            <a:r>
              <a:rPr lang="en-US" dirty="0" smtClean="0"/>
              <a:t>Almost all fired components with similar class characteristics have some matching striated lines</a:t>
            </a:r>
          </a:p>
          <a:p>
            <a:pPr fontAlgn="auto">
              <a:spcAft>
                <a:spcPts val="0"/>
              </a:spcAft>
              <a:buFont typeface="Arial" pitchFamily="34" charset="0"/>
              <a:buChar char="•"/>
              <a:defRPr/>
            </a:pPr>
            <a:r>
              <a:rPr lang="en-US" dirty="0" smtClean="0"/>
              <a:t>Fired components known to be fired from the same gun will always have some matching striated lines that differ</a:t>
            </a:r>
          </a:p>
          <a:p>
            <a:pPr fontAlgn="auto">
              <a:spcAft>
                <a:spcPts val="0"/>
              </a:spcAft>
              <a:buFont typeface="Arial" pitchFamily="34" charset="0"/>
              <a:buChar char="•"/>
              <a:defRPr/>
            </a:pPr>
            <a:r>
              <a:rPr lang="en-US" dirty="0" smtClean="0"/>
              <a:t>Firearm and toolmark identification is based on matching </a:t>
            </a:r>
            <a:r>
              <a:rPr lang="en-US" u="sng" dirty="0" smtClean="0"/>
              <a:t>patterns </a:t>
            </a:r>
            <a:r>
              <a:rPr lang="en-US" dirty="0" smtClean="0"/>
              <a:t>of lines, not individual, scattered lines and these have been shown to be unique both statistically</a:t>
            </a:r>
            <a:r>
              <a:rPr lang="en-US" baseline="30000" dirty="0" smtClean="0"/>
              <a:t>* </a:t>
            </a:r>
            <a:r>
              <a:rPr lang="en-US" dirty="0" smtClean="0"/>
              <a:t>and empirically</a:t>
            </a:r>
            <a:r>
              <a:rPr lang="en-US" baseline="30000" dirty="0" smtClean="0"/>
              <a:t>†</a:t>
            </a:r>
          </a:p>
          <a:p>
            <a:pPr fontAlgn="auto">
              <a:spcAft>
                <a:spcPts val="0"/>
              </a:spcAft>
              <a:buFont typeface="Arial" pitchFamily="34" charset="0"/>
              <a:buChar char="•"/>
              <a:defRPr/>
            </a:pPr>
            <a:r>
              <a:rPr lang="en-US" dirty="0"/>
              <a:t>Identifications based on both </a:t>
            </a:r>
            <a:r>
              <a:rPr lang="en-US" u="sng" dirty="0"/>
              <a:t>quantity</a:t>
            </a:r>
            <a:r>
              <a:rPr lang="en-US" dirty="0"/>
              <a:t> and </a:t>
            </a:r>
            <a:r>
              <a:rPr lang="en-US" u="sng" dirty="0"/>
              <a:t>quality</a:t>
            </a:r>
            <a:r>
              <a:rPr lang="en-US" dirty="0"/>
              <a:t> </a:t>
            </a:r>
            <a:r>
              <a:rPr lang="en-US" dirty="0" smtClean="0"/>
              <a:t>of individual characteristics</a:t>
            </a:r>
            <a:endParaRPr lang="en-US" baseline="30000" dirty="0"/>
          </a:p>
        </p:txBody>
      </p:sp>
      <p:sp>
        <p:nvSpPr>
          <p:cNvPr id="31749" name="TextBox 3"/>
          <p:cNvSpPr txBox="1">
            <a:spLocks noChangeArrowheads="1"/>
          </p:cNvSpPr>
          <p:nvPr/>
        </p:nvSpPr>
        <p:spPr bwMode="auto">
          <a:xfrm>
            <a:off x="533400" y="6211888"/>
            <a:ext cx="8001000" cy="738187"/>
          </a:xfrm>
          <a:prstGeom prst="rect">
            <a:avLst/>
          </a:prstGeom>
          <a:noFill/>
          <a:ln w="9525">
            <a:noFill/>
            <a:miter lim="800000"/>
            <a:headEnd/>
            <a:tailEnd/>
          </a:ln>
        </p:spPr>
        <p:txBody>
          <a:bodyPr>
            <a:spAutoFit/>
          </a:bodyPr>
          <a:lstStyle/>
          <a:p>
            <a:r>
              <a:rPr lang="en-US" sz="1400" baseline="30000">
                <a:latin typeface="Calibri" pitchFamily="34" charset="0"/>
              </a:rPr>
              <a:t>* </a:t>
            </a:r>
            <a:r>
              <a:rPr lang="en-US" sz="1400" i="1">
                <a:latin typeface="Calibri" pitchFamily="34" charset="0"/>
              </a:rPr>
              <a:t>Biasotti-1959, Bracket-1970, Blackwell &amp; Framan-1980, Deinet-1981, and Uchiyama-1988 and 1992</a:t>
            </a:r>
          </a:p>
          <a:p>
            <a:r>
              <a:rPr lang="en-US" sz="1400" baseline="30000">
                <a:latin typeface="Calibri" pitchFamily="34" charset="0"/>
              </a:rPr>
              <a:t>†  </a:t>
            </a:r>
            <a:r>
              <a:rPr lang="en-US" sz="1400" i="1">
                <a:latin typeface="Calibri" pitchFamily="34" charset="0"/>
              </a:rPr>
              <a:t>Tulleners, Giusto, &amp; Hamiel-1998, Tulleners, Stoney &amp; Hamiel-1998, Miller-1998,  and Miller 2000</a:t>
            </a:r>
          </a:p>
          <a:p>
            <a:pPr>
              <a:buFont typeface="Arial" charset="0"/>
              <a:buChar char="•"/>
            </a:pPr>
            <a:endParaRPr lang="en-US" sz="1400" i="1">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0" y="457200"/>
            <a:ext cx="9144000" cy="1143000"/>
          </a:xfrm>
        </p:spPr>
        <p:txBody>
          <a:bodyPr/>
          <a:lstStyle/>
          <a:p>
            <a:r>
              <a:rPr lang="en-US" smtClean="0"/>
              <a:t>Class Characteristics</a:t>
            </a:r>
          </a:p>
        </p:txBody>
      </p:sp>
      <p:sp>
        <p:nvSpPr>
          <p:cNvPr id="5" name="Content Placeholder 4"/>
          <p:cNvSpPr>
            <a:spLocks noGrp="1"/>
          </p:cNvSpPr>
          <p:nvPr>
            <p:ph sz="half" idx="1"/>
          </p:nvPr>
        </p:nvSpPr>
        <p:spPr>
          <a:xfrm>
            <a:off x="457200" y="1600201"/>
            <a:ext cx="4038600" cy="4495800"/>
          </a:xfrm>
          <a:solidFill>
            <a:schemeClr val="accent3">
              <a:lumMod val="40000"/>
              <a:lumOff val="60000"/>
            </a:schemeClr>
          </a:solidFill>
          <a:ln/>
          <a:scene3d>
            <a:camera prst="orthographicFront"/>
            <a:lightRig rig="threePt" dir="t"/>
          </a:scene3d>
          <a:sp3d>
            <a:bevelT/>
          </a:sp3d>
        </p:spPr>
        <p:txBody>
          <a:bodyPr rtlCol="0">
            <a:normAutofit/>
          </a:bodyPr>
          <a:lstStyle/>
          <a:p>
            <a:pPr marL="0" indent="0" fontAlgn="auto">
              <a:spcAft>
                <a:spcPts val="0"/>
              </a:spcAft>
              <a:buFont typeface="Arial" pitchFamily="34" charset="0"/>
              <a:buNone/>
              <a:defRPr/>
            </a:pPr>
            <a:r>
              <a:rPr lang="en-US" sz="3200" dirty="0"/>
              <a:t>Measurable features of a specimen which indicate a restricted group source. They result </a:t>
            </a:r>
            <a:r>
              <a:rPr lang="en-US" sz="3200" dirty="0" smtClean="0"/>
              <a:t>from design </a:t>
            </a:r>
            <a:r>
              <a:rPr lang="en-US" sz="3200" dirty="0"/>
              <a:t>factors, and are therefore determined prior to manufacture.</a:t>
            </a:r>
          </a:p>
        </p:txBody>
      </p:sp>
      <p:pic>
        <p:nvPicPr>
          <p:cNvPr id="32773" name="Picture 2" descr="P:\Firearms\Firearm Photos\Scope Pics\06-03995-A exclusion.JPG"/>
          <p:cNvPicPr>
            <a:picLocks noChangeAspect="1" noChangeArrowheads="1"/>
          </p:cNvPicPr>
          <p:nvPr/>
        </p:nvPicPr>
        <p:blipFill>
          <a:blip r:embed="rId2"/>
          <a:srcRect/>
          <a:stretch>
            <a:fillRect/>
          </a:stretch>
        </p:blipFill>
        <p:spPr bwMode="auto">
          <a:xfrm>
            <a:off x="4779963" y="1371600"/>
            <a:ext cx="4059237" cy="3044825"/>
          </a:xfrm>
          <a:prstGeom prst="rect">
            <a:avLst/>
          </a:prstGeom>
          <a:noFill/>
          <a:ln w="9525">
            <a:noFill/>
            <a:miter lim="800000"/>
            <a:headEnd/>
            <a:tailEnd/>
          </a:ln>
        </p:spPr>
      </p:pic>
      <p:sp>
        <p:nvSpPr>
          <p:cNvPr id="32774" name="TextBox 7"/>
          <p:cNvSpPr txBox="1">
            <a:spLocks noChangeArrowheads="1"/>
          </p:cNvSpPr>
          <p:nvPr/>
        </p:nvSpPr>
        <p:spPr bwMode="auto">
          <a:xfrm>
            <a:off x="381000" y="6400800"/>
            <a:ext cx="8458200" cy="369888"/>
          </a:xfrm>
          <a:prstGeom prst="rect">
            <a:avLst/>
          </a:prstGeom>
          <a:noFill/>
          <a:ln w="9525">
            <a:noFill/>
            <a:miter lim="800000"/>
            <a:headEnd/>
            <a:tailEnd/>
          </a:ln>
        </p:spPr>
        <p:txBody>
          <a:bodyPr>
            <a:spAutoFit/>
          </a:bodyPr>
          <a:lstStyle/>
          <a:p>
            <a:r>
              <a:rPr lang="en-US">
                <a:latin typeface="Calibri" pitchFamily="34" charset="0"/>
              </a:rPr>
              <a:t>Source:  Association of Firearm and Toolmark Examiner (AFTE) Glossary 5</a:t>
            </a:r>
            <a:r>
              <a:rPr lang="en-US" baseline="30000">
                <a:latin typeface="Calibri" pitchFamily="34" charset="0"/>
              </a:rPr>
              <a:t>th</a:t>
            </a:r>
            <a:r>
              <a:rPr lang="en-US">
                <a:latin typeface="Calibri" pitchFamily="34" charset="0"/>
              </a:rPr>
              <a:t> Edition</a:t>
            </a:r>
          </a:p>
        </p:txBody>
      </p:sp>
      <p:pic>
        <p:nvPicPr>
          <p:cNvPr id="32775" name="Picture 6" descr="http://www.firearmsid.com/jpgs/A0284.jpg"/>
          <p:cNvPicPr>
            <a:picLocks noChangeAspect="1" noChangeArrowheads="1"/>
          </p:cNvPicPr>
          <p:nvPr/>
        </p:nvPicPr>
        <p:blipFill>
          <a:blip r:embed="rId3"/>
          <a:srcRect/>
          <a:stretch>
            <a:fillRect/>
          </a:stretch>
        </p:blipFill>
        <p:spPr bwMode="auto">
          <a:xfrm>
            <a:off x="4876800" y="4514850"/>
            <a:ext cx="1143000" cy="1865313"/>
          </a:xfrm>
          <a:prstGeom prst="rect">
            <a:avLst/>
          </a:prstGeom>
          <a:noFill/>
          <a:ln w="9525">
            <a:noFill/>
            <a:miter lim="800000"/>
            <a:headEnd/>
            <a:tailEnd/>
          </a:ln>
        </p:spPr>
      </p:pic>
      <p:sp>
        <p:nvSpPr>
          <p:cNvPr id="10" name="TextBox 9"/>
          <p:cNvSpPr txBox="1"/>
          <p:nvPr/>
        </p:nvSpPr>
        <p:spPr>
          <a:xfrm>
            <a:off x="6324600" y="4648200"/>
            <a:ext cx="2590800" cy="1200329"/>
          </a:xfrm>
          <a:prstGeom prst="rect">
            <a:avLst/>
          </a:prstGeom>
          <a:solidFill>
            <a:schemeClr val="accent2">
              <a:lumMod val="60000"/>
              <a:lumOff val="40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Class characteristics Illustrated on cartridge cases (above) and fired bullet (left)</a:t>
            </a:r>
            <a:endParaRPr lang="en-US"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Subclass Characteristics</a:t>
            </a:r>
          </a:p>
        </p:txBody>
      </p:sp>
      <p:sp>
        <p:nvSpPr>
          <p:cNvPr id="3" name="Content Placeholder 2"/>
          <p:cNvSpPr>
            <a:spLocks noGrp="1"/>
          </p:cNvSpPr>
          <p:nvPr>
            <p:ph idx="1"/>
          </p:nvPr>
        </p:nvSpPr>
        <p:spPr>
          <a:xfrm>
            <a:off x="304800" y="1722437"/>
            <a:ext cx="4953000" cy="4525963"/>
          </a:xfrm>
          <a:solidFill>
            <a:schemeClr val="accent3">
              <a:lumMod val="40000"/>
              <a:lumOff val="60000"/>
            </a:schemeClr>
          </a:solidFill>
          <a:ln/>
          <a:scene3d>
            <a:camera prst="orthographicFront"/>
            <a:lightRig rig="threePt" dir="t"/>
          </a:scene3d>
          <a:sp3d>
            <a:bevelT/>
          </a:sp3d>
        </p:spPr>
        <p:txBody>
          <a:bodyPr rtlCol="0">
            <a:normAutofit fontScale="70000" lnSpcReduction="20000"/>
          </a:bodyPr>
          <a:lstStyle/>
          <a:p>
            <a:pPr fontAlgn="auto">
              <a:spcAft>
                <a:spcPts val="0"/>
              </a:spcAft>
              <a:buFont typeface="Arial" pitchFamily="34" charset="0"/>
              <a:buChar char="•"/>
              <a:defRPr/>
            </a:pPr>
            <a:r>
              <a:rPr lang="en-US" dirty="0" smtClean="0"/>
              <a:t>Discernible </a:t>
            </a:r>
            <a:r>
              <a:rPr lang="en-US" dirty="0"/>
              <a:t>surface features of an object which are more restrictive than </a:t>
            </a:r>
            <a:r>
              <a:rPr lang="en-US" b="1" dirty="0" smtClean="0"/>
              <a:t>CLASS CHARACTERISTICS </a:t>
            </a:r>
            <a:r>
              <a:rPr lang="en-US" b="1" dirty="0"/>
              <a:t>in that they are:</a:t>
            </a:r>
          </a:p>
          <a:p>
            <a:pPr fontAlgn="auto">
              <a:spcAft>
                <a:spcPts val="0"/>
              </a:spcAft>
              <a:buFont typeface="Arial" pitchFamily="34" charset="0"/>
              <a:buNone/>
              <a:defRPr/>
            </a:pPr>
            <a:r>
              <a:rPr lang="en-US" dirty="0"/>
              <a:t>- Produced incidental to manufacture.</a:t>
            </a:r>
          </a:p>
          <a:p>
            <a:pPr fontAlgn="auto">
              <a:spcAft>
                <a:spcPts val="0"/>
              </a:spcAft>
              <a:buFont typeface="Arial" pitchFamily="34" charset="0"/>
              <a:buNone/>
              <a:defRPr/>
            </a:pPr>
            <a:r>
              <a:rPr lang="en-US" dirty="0"/>
              <a:t>- Are significant in that they relate to a smaller group source (a subset of the class to which </a:t>
            </a:r>
            <a:r>
              <a:rPr lang="en-US" dirty="0" smtClean="0"/>
              <a:t>they belong</a:t>
            </a:r>
            <a:r>
              <a:rPr lang="en-US" dirty="0"/>
              <a:t>).</a:t>
            </a:r>
          </a:p>
          <a:p>
            <a:pPr fontAlgn="auto">
              <a:spcAft>
                <a:spcPts val="0"/>
              </a:spcAft>
              <a:buFont typeface="Arial" pitchFamily="34" charset="0"/>
              <a:buNone/>
              <a:defRPr/>
            </a:pPr>
            <a:r>
              <a:rPr lang="en-US" dirty="0"/>
              <a:t>- Can arise from a source which changes over time.</a:t>
            </a:r>
          </a:p>
          <a:p>
            <a:pPr fontAlgn="auto">
              <a:spcAft>
                <a:spcPts val="0"/>
              </a:spcAft>
              <a:buFont typeface="Arial" pitchFamily="34" charset="0"/>
              <a:buNone/>
              <a:defRPr/>
            </a:pPr>
            <a:r>
              <a:rPr lang="en-US" dirty="0"/>
              <a:t>- Examples would include: bunter marks, extrusion marks on pipe, etc.</a:t>
            </a:r>
          </a:p>
          <a:p>
            <a:pPr fontAlgn="auto">
              <a:spcAft>
                <a:spcPts val="0"/>
              </a:spcAft>
              <a:buFont typeface="Arial" pitchFamily="34" charset="0"/>
              <a:buChar char="•"/>
              <a:defRPr/>
            </a:pPr>
            <a:r>
              <a:rPr lang="en-US" dirty="0"/>
              <a:t>(Caution should be exercised in distinguishing subclass characteristics from </a:t>
            </a:r>
            <a:r>
              <a:rPr lang="en-US" b="1" dirty="0" smtClean="0"/>
              <a:t>INDIVIDUAL CHARACTERISTICS</a:t>
            </a:r>
            <a:r>
              <a:rPr lang="en-US" b="1" dirty="0"/>
              <a:t>.)</a:t>
            </a:r>
            <a:endParaRPr lang="en-US" dirty="0"/>
          </a:p>
        </p:txBody>
      </p:sp>
      <p:sp>
        <p:nvSpPr>
          <p:cNvPr id="33797" name="TextBox 4"/>
          <p:cNvSpPr txBox="1">
            <a:spLocks noChangeArrowheads="1"/>
          </p:cNvSpPr>
          <p:nvPr/>
        </p:nvSpPr>
        <p:spPr bwMode="auto">
          <a:xfrm>
            <a:off x="381000" y="6400800"/>
            <a:ext cx="8458200" cy="369888"/>
          </a:xfrm>
          <a:prstGeom prst="rect">
            <a:avLst/>
          </a:prstGeom>
          <a:noFill/>
          <a:ln w="9525">
            <a:noFill/>
            <a:miter lim="800000"/>
            <a:headEnd/>
            <a:tailEnd/>
          </a:ln>
        </p:spPr>
        <p:txBody>
          <a:bodyPr>
            <a:spAutoFit/>
          </a:bodyPr>
          <a:lstStyle/>
          <a:p>
            <a:r>
              <a:rPr lang="en-US">
                <a:latin typeface="Calibri" pitchFamily="34" charset="0"/>
              </a:rPr>
              <a:t>Source:  Association of Firearm and Toolmark Examiner (AFTE) Glossary 5</a:t>
            </a:r>
            <a:r>
              <a:rPr lang="en-US" baseline="30000">
                <a:latin typeface="Calibri" pitchFamily="34" charset="0"/>
              </a:rPr>
              <a:t>th</a:t>
            </a:r>
            <a:r>
              <a:rPr lang="en-US">
                <a:latin typeface="Calibri" pitchFamily="34" charset="0"/>
              </a:rPr>
              <a:t> Edition</a:t>
            </a:r>
          </a:p>
        </p:txBody>
      </p:sp>
      <p:pic>
        <p:nvPicPr>
          <p:cNvPr id="33798" name="Picture 4" descr="Photo 6"/>
          <p:cNvPicPr>
            <a:picLocks noChangeAspect="1" noChangeArrowheads="1"/>
          </p:cNvPicPr>
          <p:nvPr/>
        </p:nvPicPr>
        <p:blipFill>
          <a:blip r:embed="rId2"/>
          <a:srcRect/>
          <a:stretch>
            <a:fillRect/>
          </a:stretch>
        </p:blipFill>
        <p:spPr bwMode="auto">
          <a:xfrm>
            <a:off x="5334000" y="2084388"/>
            <a:ext cx="3657600" cy="2828925"/>
          </a:xfrm>
          <a:prstGeom prst="rect">
            <a:avLst/>
          </a:prstGeom>
          <a:noFill/>
          <a:ln w="9525">
            <a:noFill/>
            <a:miter lim="800000"/>
            <a:headEnd/>
            <a:tailEnd/>
          </a:ln>
        </p:spPr>
      </p:pic>
      <p:sp>
        <p:nvSpPr>
          <p:cNvPr id="7" name="TextBox 6"/>
          <p:cNvSpPr txBox="1"/>
          <p:nvPr/>
        </p:nvSpPr>
        <p:spPr>
          <a:xfrm>
            <a:off x="5334000" y="4953000"/>
            <a:ext cx="3581400" cy="1323439"/>
          </a:xfrm>
          <a:prstGeom prst="rect">
            <a:avLst/>
          </a:prstGeom>
          <a:solidFill>
            <a:schemeClr val="accent2">
              <a:lumMod val="60000"/>
              <a:lumOff val="40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sz="1600" dirty="0">
                <a:latin typeface="+mn-lt"/>
              </a:rPr>
              <a:t>Sublclass marks present on consecutively manufactured extractors.  Of note, this study concluded that the subclass marks were NOT transferred to the tool surfaces and did not hinder identification</a:t>
            </a:r>
            <a:endParaRPr lang="en-US" sz="16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Agenda</a:t>
            </a:r>
          </a:p>
        </p:txBody>
      </p:sp>
      <p:sp>
        <p:nvSpPr>
          <p:cNvPr id="3" name="Content Placeholder 2"/>
          <p:cNvSpPr>
            <a:spLocks noGrp="1"/>
          </p:cNvSpPr>
          <p:nvPr>
            <p:ph idx="1"/>
          </p:nvPr>
        </p:nvSpPr>
        <p:spPr>
          <a:xfrm>
            <a:off x="457200" y="1600200"/>
            <a:ext cx="8229600" cy="5029200"/>
          </a:xfrm>
        </p:spPr>
        <p:txBody>
          <a:bodyPr rtlCol="0">
            <a:normAutofit fontScale="92500" lnSpcReduction="20000"/>
          </a:bodyPr>
          <a:lstStyle/>
          <a:p>
            <a:pPr fontAlgn="auto">
              <a:spcAft>
                <a:spcPts val="0"/>
              </a:spcAft>
              <a:buFont typeface="Arial" pitchFamily="34" charset="0"/>
              <a:buChar char="•"/>
              <a:defRPr/>
            </a:pPr>
            <a:r>
              <a:rPr lang="en-US" dirty="0" smtClean="0"/>
              <a:t>What makes an examiner</a:t>
            </a:r>
          </a:p>
          <a:p>
            <a:pPr fontAlgn="auto">
              <a:spcAft>
                <a:spcPts val="0"/>
              </a:spcAft>
              <a:buFont typeface="Arial" pitchFamily="34" charset="0"/>
              <a:buChar char="•"/>
              <a:defRPr/>
            </a:pPr>
            <a:r>
              <a:rPr lang="en-US" dirty="0" smtClean="0"/>
              <a:t>Firearms 101</a:t>
            </a:r>
          </a:p>
          <a:p>
            <a:pPr fontAlgn="auto">
              <a:spcAft>
                <a:spcPts val="0"/>
              </a:spcAft>
              <a:buFont typeface="Arial" pitchFamily="34" charset="0"/>
              <a:buChar char="•"/>
              <a:defRPr/>
            </a:pPr>
            <a:r>
              <a:rPr lang="en-US" dirty="0" smtClean="0"/>
              <a:t>Conducting the exam</a:t>
            </a:r>
          </a:p>
          <a:p>
            <a:pPr fontAlgn="auto">
              <a:spcAft>
                <a:spcPts val="0"/>
              </a:spcAft>
              <a:buFont typeface="Arial" pitchFamily="34" charset="0"/>
              <a:buChar char="•"/>
              <a:defRPr/>
            </a:pPr>
            <a:r>
              <a:rPr lang="en-US" dirty="0" smtClean="0"/>
              <a:t>Firearm and Toolmark Theory</a:t>
            </a:r>
          </a:p>
          <a:p>
            <a:pPr fontAlgn="auto">
              <a:spcAft>
                <a:spcPts val="0"/>
              </a:spcAft>
              <a:buFont typeface="Arial" pitchFamily="34" charset="0"/>
              <a:buChar char="•"/>
              <a:defRPr/>
            </a:pPr>
            <a:r>
              <a:rPr lang="en-US" dirty="0" smtClean="0"/>
              <a:t>Class, Individual, and Subclass characteristics</a:t>
            </a:r>
          </a:p>
          <a:p>
            <a:pPr fontAlgn="auto">
              <a:spcAft>
                <a:spcPts val="0"/>
              </a:spcAft>
              <a:buFont typeface="Arial" pitchFamily="34" charset="0"/>
              <a:buChar char="•"/>
              <a:defRPr/>
            </a:pPr>
            <a:r>
              <a:rPr lang="en-US" dirty="0" smtClean="0"/>
              <a:t>Testability of Scientific Principle</a:t>
            </a:r>
          </a:p>
          <a:p>
            <a:pPr fontAlgn="auto">
              <a:spcAft>
                <a:spcPts val="0"/>
              </a:spcAft>
              <a:buFont typeface="Arial" pitchFamily="34" charset="0"/>
              <a:buChar char="•"/>
              <a:defRPr/>
            </a:pPr>
            <a:r>
              <a:rPr lang="en-US" dirty="0" smtClean="0"/>
              <a:t>Known Error Rate</a:t>
            </a:r>
          </a:p>
          <a:p>
            <a:pPr fontAlgn="auto">
              <a:spcAft>
                <a:spcPts val="0"/>
              </a:spcAft>
              <a:buFont typeface="Arial" pitchFamily="34" charset="0"/>
              <a:buChar char="•"/>
              <a:defRPr/>
            </a:pPr>
            <a:r>
              <a:rPr lang="en-US" dirty="0" smtClean="0"/>
              <a:t>Peer Review/Publication</a:t>
            </a:r>
          </a:p>
          <a:p>
            <a:pPr fontAlgn="auto">
              <a:spcAft>
                <a:spcPts val="0"/>
              </a:spcAft>
              <a:buFont typeface="Arial" pitchFamily="34" charset="0"/>
              <a:buChar char="•"/>
              <a:defRPr/>
            </a:pPr>
            <a:r>
              <a:rPr lang="en-US" dirty="0" smtClean="0"/>
              <a:t>Acceptance in Relevant Field</a:t>
            </a:r>
          </a:p>
          <a:p>
            <a:pPr fontAlgn="auto">
              <a:spcAft>
                <a:spcPts val="0"/>
              </a:spcAft>
              <a:buFont typeface="Arial" pitchFamily="34" charset="0"/>
              <a:buChar char="•"/>
              <a:defRPr/>
            </a:pPr>
            <a:r>
              <a:rPr lang="en-US" dirty="0" smtClean="0"/>
              <a:t>Use of Standards and Controls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Individual Characteristics</a:t>
            </a:r>
          </a:p>
        </p:txBody>
      </p:sp>
      <p:sp>
        <p:nvSpPr>
          <p:cNvPr id="3" name="Content Placeholder 2"/>
          <p:cNvSpPr>
            <a:spLocks noGrp="1"/>
          </p:cNvSpPr>
          <p:nvPr>
            <p:ph idx="1"/>
          </p:nvPr>
        </p:nvSpPr>
        <p:spPr>
          <a:xfrm>
            <a:off x="457200" y="1722437"/>
            <a:ext cx="4114800" cy="3916363"/>
          </a:xfrm>
          <a:solidFill>
            <a:schemeClr val="accent3">
              <a:lumMod val="40000"/>
              <a:lumOff val="60000"/>
            </a:schemeClr>
          </a:solidFill>
          <a:ln/>
          <a:scene3d>
            <a:camera prst="orthographicFront"/>
            <a:lightRig rig="threePt" dir="t"/>
          </a:scene3d>
          <a:sp3d>
            <a:bevelT/>
          </a:sp3d>
        </p:spPr>
        <p:txBody>
          <a:bodyPr rtlCol="0">
            <a:noAutofit/>
          </a:bodyPr>
          <a:lstStyle/>
          <a:p>
            <a:pPr marL="0" indent="0" fontAlgn="auto">
              <a:spcAft>
                <a:spcPts val="0"/>
              </a:spcAft>
              <a:buFont typeface="Arial" pitchFamily="34" charset="0"/>
              <a:buNone/>
              <a:defRPr/>
            </a:pPr>
            <a:r>
              <a:rPr lang="en-US" sz="2400" dirty="0"/>
              <a:t>Marks produced by the </a:t>
            </a:r>
            <a:r>
              <a:rPr lang="en-US" sz="2400" dirty="0" smtClean="0"/>
              <a:t>random imperfections </a:t>
            </a:r>
            <a:r>
              <a:rPr lang="en-US" sz="2400" dirty="0"/>
              <a:t>or irregularities of tool surfaces. These </a:t>
            </a:r>
            <a:r>
              <a:rPr lang="en-US" sz="2400" dirty="0" smtClean="0"/>
              <a:t>random imperfections </a:t>
            </a:r>
            <a:r>
              <a:rPr lang="en-US" sz="2400" dirty="0"/>
              <a:t>or irregularities are produced incidental to manufacture and/or caused by </a:t>
            </a:r>
            <a:r>
              <a:rPr lang="en-US" sz="2400" dirty="0" smtClean="0"/>
              <a:t>use, corrosion</a:t>
            </a:r>
            <a:r>
              <a:rPr lang="en-US" sz="2400" dirty="0"/>
              <a:t>, or damage. They are unique to that tool and distinguish it from all other tools.</a:t>
            </a:r>
          </a:p>
        </p:txBody>
      </p:sp>
      <p:sp>
        <p:nvSpPr>
          <p:cNvPr id="34821" name="TextBox 3"/>
          <p:cNvSpPr txBox="1">
            <a:spLocks noChangeArrowheads="1"/>
          </p:cNvSpPr>
          <p:nvPr/>
        </p:nvSpPr>
        <p:spPr bwMode="auto">
          <a:xfrm>
            <a:off x="381000" y="6400800"/>
            <a:ext cx="8458200" cy="369888"/>
          </a:xfrm>
          <a:prstGeom prst="rect">
            <a:avLst/>
          </a:prstGeom>
          <a:noFill/>
          <a:ln w="9525">
            <a:noFill/>
            <a:miter lim="800000"/>
            <a:headEnd/>
            <a:tailEnd/>
          </a:ln>
        </p:spPr>
        <p:txBody>
          <a:bodyPr>
            <a:spAutoFit/>
          </a:bodyPr>
          <a:lstStyle/>
          <a:p>
            <a:r>
              <a:rPr lang="en-US">
                <a:latin typeface="Calibri" pitchFamily="34" charset="0"/>
              </a:rPr>
              <a:t>Source:  Association of Firearm and Toolmark Examiner (AFTE) Glossary 5</a:t>
            </a:r>
            <a:r>
              <a:rPr lang="en-US" baseline="30000">
                <a:latin typeface="Calibri" pitchFamily="34" charset="0"/>
              </a:rPr>
              <a:t>th</a:t>
            </a:r>
            <a:r>
              <a:rPr lang="en-US">
                <a:latin typeface="Calibri" pitchFamily="34" charset="0"/>
              </a:rPr>
              <a:t> Edition</a:t>
            </a:r>
          </a:p>
        </p:txBody>
      </p:sp>
      <p:pic>
        <p:nvPicPr>
          <p:cNvPr id="34822" name="Picture 4" descr="06-04504-B 7-1 v 3-test.jpg"/>
          <p:cNvPicPr>
            <a:picLocks noChangeAspect="1"/>
          </p:cNvPicPr>
          <p:nvPr/>
        </p:nvPicPr>
        <p:blipFill>
          <a:blip r:embed="rId2"/>
          <a:srcRect/>
          <a:stretch>
            <a:fillRect/>
          </a:stretch>
        </p:blipFill>
        <p:spPr bwMode="auto">
          <a:xfrm>
            <a:off x="4724400" y="1828800"/>
            <a:ext cx="4267200" cy="3163888"/>
          </a:xfrm>
          <a:prstGeom prst="rect">
            <a:avLst/>
          </a:prstGeom>
          <a:noFill/>
          <a:ln w="9525">
            <a:noFill/>
            <a:miter lim="800000"/>
            <a:headEnd/>
            <a:tailEnd/>
          </a:ln>
        </p:spPr>
      </p:pic>
      <p:sp>
        <p:nvSpPr>
          <p:cNvPr id="6" name="TextBox 5"/>
          <p:cNvSpPr txBox="1"/>
          <p:nvPr/>
        </p:nvSpPr>
        <p:spPr>
          <a:xfrm>
            <a:off x="4772526" y="5029200"/>
            <a:ext cx="4218036" cy="923330"/>
          </a:xfrm>
          <a:prstGeom prst="rect">
            <a:avLst/>
          </a:prstGeom>
          <a:solidFill>
            <a:schemeClr val="accent2">
              <a:lumMod val="60000"/>
              <a:lumOff val="40000"/>
            </a:schemeClr>
          </a:solidFill>
          <a:scene3d>
            <a:camera prst="orthographicFront"/>
            <a:lightRig rig="threePt" dir="t"/>
          </a:scene3d>
          <a:sp3d>
            <a:bevelT/>
          </a:sp3d>
        </p:spPr>
        <p:txBody>
          <a:bodyPr>
            <a:spAutoFit/>
          </a:bodyPr>
          <a:lstStyle/>
          <a:p>
            <a:pPr fontAlgn="auto">
              <a:spcBef>
                <a:spcPts val="0"/>
              </a:spcBef>
              <a:spcAft>
                <a:spcPts val="0"/>
              </a:spcAft>
              <a:defRPr/>
            </a:pPr>
            <a:r>
              <a:rPr lang="en-US" dirty="0">
                <a:latin typeface="+mn-lt"/>
              </a:rPr>
              <a:t>Identification based on individual characteristics from the land of a firearm barrel imparted onto the surface of a bullet</a:t>
            </a:r>
            <a:endParaRPr lang="en-US"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Identity</a:t>
            </a:r>
          </a:p>
        </p:txBody>
      </p:sp>
      <p:sp>
        <p:nvSpPr>
          <p:cNvPr id="3" name="Content Placeholder 2"/>
          <p:cNvSpPr>
            <a:spLocks noGrp="1"/>
          </p:cNvSpPr>
          <p:nvPr>
            <p:ph idx="1"/>
          </p:nvPr>
        </p:nvSpPr>
        <p:spPr>
          <a:solidFill>
            <a:schemeClr val="accent3">
              <a:lumMod val="40000"/>
              <a:lumOff val="60000"/>
            </a:schemeClr>
          </a:solidFill>
          <a:ln/>
          <a:scene3d>
            <a:camera prst="orthographicFront"/>
            <a:lightRig rig="threePt" dir="t"/>
          </a:scene3d>
          <a:sp3d>
            <a:bevelT/>
          </a:sp3d>
        </p:spPr>
        <p:txBody>
          <a:bodyPr rtlCol="0">
            <a:normAutofit lnSpcReduction="10000"/>
          </a:bodyPr>
          <a:lstStyle/>
          <a:p>
            <a:pPr fontAlgn="auto">
              <a:spcAft>
                <a:spcPts val="0"/>
              </a:spcAft>
              <a:buFont typeface="Arial" pitchFamily="34" charset="0"/>
              <a:buChar char="•"/>
              <a:defRPr/>
            </a:pPr>
            <a:r>
              <a:rPr lang="en-US" dirty="0" smtClean="0"/>
              <a:t>There is no way to be ABSOLUTELY certain of any identification without comparison to marks from every particular tool, which is impossible.</a:t>
            </a:r>
          </a:p>
          <a:p>
            <a:pPr fontAlgn="auto">
              <a:spcAft>
                <a:spcPts val="0"/>
              </a:spcAft>
              <a:buFont typeface="Arial" pitchFamily="34" charset="0"/>
              <a:buChar char="•"/>
              <a:defRPr/>
            </a:pPr>
            <a:r>
              <a:rPr lang="en-US" dirty="0" smtClean="0"/>
              <a:t>All firearm and toolmark examinations can conclude is that a conclusion is one of “practical certainty” or has made an identification “to a reasonable degree of scientific certainty”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457200"/>
            <a:ext cx="9144000" cy="1143000"/>
          </a:xfrm>
        </p:spPr>
        <p:txBody>
          <a:bodyPr/>
          <a:lstStyle/>
          <a:p>
            <a:r>
              <a:rPr lang="en-US" smtClean="0"/>
              <a:t>Why Firearms is not DNA</a:t>
            </a:r>
          </a:p>
        </p:txBody>
      </p:sp>
      <p:sp>
        <p:nvSpPr>
          <p:cNvPr id="3" name="Content Placeholder 2"/>
          <p:cNvSpPr>
            <a:spLocks noGrp="1"/>
          </p:cNvSpPr>
          <p:nvPr>
            <p:ph idx="1"/>
          </p:nvPr>
        </p:nvSpPr>
        <p:spPr>
          <a:xfrm>
            <a:off x="457200" y="1295400"/>
            <a:ext cx="8229600" cy="5257799"/>
          </a:xfrm>
          <a:solidFill>
            <a:schemeClr val="accent3">
              <a:lumMod val="40000"/>
              <a:lumOff val="60000"/>
            </a:schemeClr>
          </a:solidFill>
          <a:ln/>
          <a:scene3d>
            <a:camera prst="orthographicFront"/>
            <a:lightRig rig="threePt" dir="t"/>
          </a:scene3d>
          <a:sp3d>
            <a:bevelT/>
          </a:sp3d>
        </p:spPr>
        <p:txBody>
          <a:bodyPr rtlCol="0">
            <a:noAutofit/>
          </a:bodyPr>
          <a:lstStyle/>
          <a:p>
            <a:pPr fontAlgn="auto">
              <a:spcAft>
                <a:spcPts val="0"/>
              </a:spcAft>
              <a:buFont typeface="Arial" pitchFamily="34" charset="0"/>
              <a:buChar char="•"/>
              <a:defRPr/>
            </a:pPr>
            <a:r>
              <a:rPr lang="en-US" sz="2000" dirty="0" smtClean="0"/>
              <a:t>Forensic DNA analysis significantly differs from Firearms Examination as DNA</a:t>
            </a:r>
          </a:p>
          <a:p>
            <a:pPr lvl="1" fontAlgn="auto">
              <a:spcAft>
                <a:spcPts val="0"/>
              </a:spcAft>
              <a:buFont typeface="Arial" pitchFamily="34" charset="0"/>
              <a:buChar char="–"/>
              <a:defRPr/>
            </a:pPr>
            <a:r>
              <a:rPr lang="en-US" sz="2000" dirty="0" smtClean="0"/>
              <a:t>16 regions of the DNA molecule are compared but the possible combinations of results of those regions are limited based on parentage and population</a:t>
            </a:r>
          </a:p>
          <a:p>
            <a:pPr lvl="1" fontAlgn="auto">
              <a:spcAft>
                <a:spcPts val="0"/>
              </a:spcAft>
              <a:buFont typeface="Arial" pitchFamily="34" charset="0"/>
              <a:buChar char="–"/>
              <a:defRPr/>
            </a:pPr>
            <a:r>
              <a:rPr lang="en-US" sz="2000" dirty="0" smtClean="0"/>
              <a:t>The overall DNA profile result is assessed and unique characteristics are rarely seen...(you may share the same profile at four locations but the overall profile helps to distinguish you from your neighbor)</a:t>
            </a:r>
          </a:p>
          <a:p>
            <a:pPr lvl="1" fontAlgn="auto">
              <a:spcAft>
                <a:spcPts val="0"/>
              </a:spcAft>
              <a:buFont typeface="Arial" pitchFamily="34" charset="0"/>
              <a:buChar char="–"/>
              <a:defRPr/>
            </a:pPr>
            <a:r>
              <a:rPr lang="en-US" sz="2000" dirty="0" smtClean="0"/>
              <a:t>DNA does not change over time</a:t>
            </a:r>
          </a:p>
          <a:p>
            <a:pPr lvl="1" fontAlgn="auto">
              <a:spcAft>
                <a:spcPts val="0"/>
              </a:spcAft>
              <a:buFont typeface="Arial" pitchFamily="34" charset="0"/>
              <a:buChar char="–"/>
              <a:defRPr/>
            </a:pPr>
            <a:r>
              <a:rPr lang="en-US" sz="2000" dirty="0" smtClean="0"/>
              <a:t>Statistics can be generated based on known population parameters</a:t>
            </a:r>
          </a:p>
          <a:p>
            <a:pPr fontAlgn="auto">
              <a:spcAft>
                <a:spcPts val="0"/>
              </a:spcAft>
              <a:buFont typeface="Arial" pitchFamily="34" charset="0"/>
              <a:buChar char="•"/>
              <a:defRPr/>
            </a:pPr>
            <a:r>
              <a:rPr lang="en-US" sz="2000" dirty="0" smtClean="0"/>
              <a:t>Firearm and Toolmark exams have</a:t>
            </a:r>
          </a:p>
          <a:p>
            <a:pPr lvl="1" fontAlgn="auto">
              <a:spcAft>
                <a:spcPts val="0"/>
              </a:spcAft>
              <a:buFont typeface="Arial" pitchFamily="34" charset="0"/>
              <a:buChar char="–"/>
              <a:defRPr/>
            </a:pPr>
            <a:r>
              <a:rPr lang="en-US" sz="2000" dirty="0" smtClean="0"/>
              <a:t>Infinite number of ways in which tools can be manufactured and used</a:t>
            </a:r>
          </a:p>
          <a:p>
            <a:pPr lvl="1" fontAlgn="auto">
              <a:spcAft>
                <a:spcPts val="0"/>
              </a:spcAft>
              <a:buFont typeface="Arial" pitchFamily="34" charset="0"/>
              <a:buChar char="–"/>
              <a:defRPr/>
            </a:pPr>
            <a:r>
              <a:rPr lang="en-US" sz="2000" dirty="0" smtClean="0"/>
              <a:t>Characteristics unique to one tool and one tool only</a:t>
            </a:r>
          </a:p>
          <a:p>
            <a:pPr lvl="1" fontAlgn="auto">
              <a:spcAft>
                <a:spcPts val="0"/>
              </a:spcAft>
              <a:buFont typeface="Arial" pitchFamily="34" charset="0"/>
              <a:buChar char="–"/>
              <a:defRPr/>
            </a:pPr>
            <a:r>
              <a:rPr lang="en-US" sz="2000" dirty="0" smtClean="0"/>
              <a:t>Can change over time</a:t>
            </a:r>
          </a:p>
          <a:p>
            <a:pPr lvl="1" fontAlgn="auto">
              <a:spcAft>
                <a:spcPts val="0"/>
              </a:spcAft>
              <a:buFont typeface="Arial" pitchFamily="34" charset="0"/>
              <a:buChar char="–"/>
              <a:defRPr/>
            </a:pPr>
            <a:r>
              <a:rPr lang="en-US" sz="2000" dirty="0" smtClean="0"/>
              <a:t>Population data for firearms cannot be calculated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Testability of Scientific Principle</a:t>
            </a:r>
          </a:p>
        </p:txBody>
      </p:sp>
      <p:sp>
        <p:nvSpPr>
          <p:cNvPr id="3" name="Content Placeholder 2"/>
          <p:cNvSpPr>
            <a:spLocks noGrp="1"/>
          </p:cNvSpPr>
          <p:nvPr>
            <p:ph idx="1"/>
          </p:nvPr>
        </p:nvSpPr>
        <p:spPr>
          <a:solidFill>
            <a:schemeClr val="accent3">
              <a:lumMod val="40000"/>
              <a:lumOff val="60000"/>
            </a:schemeClr>
          </a:solidFill>
          <a:ln/>
          <a:scene3d>
            <a:camera prst="orthographicFront"/>
            <a:lightRig rig="threePt" dir="t"/>
          </a:scene3d>
          <a:sp3d>
            <a:bevelT/>
          </a:sp3d>
        </p:spPr>
        <p:txBody>
          <a:bodyPr rtlCol="0">
            <a:normAutofit fontScale="77500" lnSpcReduction="20000"/>
          </a:bodyPr>
          <a:lstStyle/>
          <a:p>
            <a:pPr fontAlgn="auto">
              <a:spcAft>
                <a:spcPts val="0"/>
              </a:spcAft>
              <a:buFont typeface="Arial" pitchFamily="34" charset="0"/>
              <a:buChar char="•"/>
              <a:defRPr/>
            </a:pPr>
            <a:r>
              <a:rPr lang="en-US" dirty="0" smtClean="0"/>
              <a:t>Consecutive Manufacture Studies</a:t>
            </a:r>
          </a:p>
          <a:p>
            <a:pPr lvl="1" fontAlgn="auto">
              <a:spcAft>
                <a:spcPts val="0"/>
              </a:spcAft>
              <a:buFont typeface="Arial" pitchFamily="34" charset="0"/>
              <a:buChar char="–"/>
              <a:defRPr/>
            </a:pPr>
            <a:r>
              <a:rPr lang="en-US" dirty="0" smtClean="0"/>
              <a:t>Worst case scenarios with potential for most agreement and most subclass carryover</a:t>
            </a:r>
          </a:p>
          <a:p>
            <a:pPr lvl="2" fontAlgn="auto">
              <a:spcAft>
                <a:spcPts val="0"/>
              </a:spcAft>
              <a:buFont typeface="Arial" pitchFamily="34" charset="0"/>
              <a:buChar char="•"/>
              <a:defRPr/>
            </a:pPr>
            <a:r>
              <a:rPr lang="en-US" dirty="0" smtClean="0"/>
              <a:t>Matty-1984 Smith &amp; Wesson firing pins</a:t>
            </a:r>
          </a:p>
          <a:p>
            <a:pPr lvl="2" fontAlgn="auto">
              <a:spcAft>
                <a:spcPts val="0"/>
              </a:spcAft>
              <a:buFont typeface="Arial" pitchFamily="34" charset="0"/>
              <a:buChar char="•"/>
              <a:defRPr/>
            </a:pPr>
            <a:r>
              <a:rPr lang="en-US" dirty="0" smtClean="0"/>
              <a:t>Matty-1984 Raven .25 Auto breech faces</a:t>
            </a:r>
          </a:p>
          <a:p>
            <a:pPr lvl="2" fontAlgn="auto">
              <a:spcAft>
                <a:spcPts val="0"/>
              </a:spcAft>
              <a:buFont typeface="Arial" pitchFamily="34" charset="0"/>
              <a:buChar char="•"/>
              <a:defRPr/>
            </a:pPr>
            <a:r>
              <a:rPr lang="en-US" dirty="0" smtClean="0"/>
              <a:t>Watson-1978 Knives</a:t>
            </a:r>
          </a:p>
          <a:p>
            <a:pPr lvl="2" fontAlgn="auto">
              <a:spcAft>
                <a:spcPts val="0"/>
              </a:spcAft>
              <a:buFont typeface="Arial" pitchFamily="34" charset="0"/>
              <a:buChar char="•"/>
              <a:defRPr/>
            </a:pPr>
            <a:r>
              <a:rPr lang="en-US" dirty="0" smtClean="0"/>
              <a:t>Tuira-1982 Knives</a:t>
            </a:r>
          </a:p>
          <a:p>
            <a:pPr lvl="2" fontAlgn="auto">
              <a:spcAft>
                <a:spcPts val="0"/>
              </a:spcAft>
              <a:buFont typeface="Arial" pitchFamily="34" charset="0"/>
              <a:buChar char="•"/>
              <a:defRPr/>
            </a:pPr>
            <a:r>
              <a:rPr lang="en-US" dirty="0" smtClean="0"/>
              <a:t>Brundage-1994 Ruger Pistol Barrels</a:t>
            </a:r>
          </a:p>
          <a:p>
            <a:pPr fontAlgn="auto">
              <a:spcAft>
                <a:spcPts val="0"/>
              </a:spcAft>
              <a:buFont typeface="Arial" pitchFamily="34" charset="0"/>
              <a:buChar char="•"/>
              <a:defRPr/>
            </a:pPr>
            <a:r>
              <a:rPr lang="en-US" dirty="0" smtClean="0"/>
              <a:t>Other “Black Box” Validation Studies</a:t>
            </a:r>
          </a:p>
          <a:p>
            <a:pPr lvl="1" fontAlgn="auto">
              <a:spcAft>
                <a:spcPts val="0"/>
              </a:spcAft>
              <a:buFont typeface="Arial" pitchFamily="34" charset="0"/>
              <a:buChar char="–"/>
              <a:defRPr/>
            </a:pPr>
            <a:r>
              <a:rPr lang="en-US" dirty="0" smtClean="0"/>
              <a:t>Bunch &amp; Murphy-2003  0% error rate</a:t>
            </a:r>
          </a:p>
          <a:p>
            <a:pPr lvl="1" fontAlgn="auto">
              <a:spcAft>
                <a:spcPts val="0"/>
              </a:spcAft>
              <a:buFont typeface="Arial" pitchFamily="34" charset="0"/>
              <a:buChar char="–"/>
              <a:defRPr/>
            </a:pPr>
            <a:r>
              <a:rPr lang="en-US" dirty="0" smtClean="0"/>
              <a:t>De France-2003  0% error rate</a:t>
            </a:r>
          </a:p>
          <a:p>
            <a:pPr lvl="1" fontAlgn="auto">
              <a:spcAft>
                <a:spcPts val="0"/>
              </a:spcAft>
              <a:buFont typeface="Arial" pitchFamily="34" charset="0"/>
              <a:buChar char="–"/>
              <a:defRPr/>
            </a:pPr>
            <a:r>
              <a:rPr lang="en-US" dirty="0" smtClean="0"/>
              <a:t>Thompson &amp; Wyant-2005  .78% error rate</a:t>
            </a:r>
          </a:p>
          <a:p>
            <a:pPr lvl="1" fontAlgn="auto">
              <a:spcAft>
                <a:spcPts val="0"/>
              </a:spcAft>
              <a:buFont typeface="Arial" pitchFamily="34" charset="0"/>
              <a:buChar char="–"/>
              <a:defRPr/>
            </a:pPr>
            <a:r>
              <a:rPr lang="en-US" dirty="0" smtClean="0"/>
              <a:t>Smith-2005  0% error rate</a:t>
            </a:r>
          </a:p>
          <a:p>
            <a:pPr lvl="1" fontAlgn="auto">
              <a:spcAft>
                <a:spcPts val="0"/>
              </a:spcAft>
              <a:buFont typeface="Arial" pitchFamily="34" charset="0"/>
              <a:buChar char="–"/>
              <a:defRPr/>
            </a:pPr>
            <a:r>
              <a:rPr lang="en-US" dirty="0" smtClean="0"/>
              <a:t>Orench-2005  0% error rate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Known Error Rate</a:t>
            </a:r>
          </a:p>
        </p:txBody>
      </p:sp>
      <p:sp>
        <p:nvSpPr>
          <p:cNvPr id="3" name="Content Placeholder 2"/>
          <p:cNvSpPr>
            <a:spLocks noGrp="1"/>
          </p:cNvSpPr>
          <p:nvPr>
            <p:ph idx="1"/>
          </p:nvPr>
        </p:nvSpPr>
        <p:spPr>
          <a:xfrm>
            <a:off x="457200" y="1447800"/>
            <a:ext cx="8229600" cy="5029200"/>
          </a:xfrm>
          <a:solidFill>
            <a:schemeClr val="accent3">
              <a:lumMod val="40000"/>
              <a:lumOff val="60000"/>
            </a:schemeClr>
          </a:solidFill>
          <a:ln/>
          <a:scene3d>
            <a:camera prst="orthographicFront"/>
            <a:lightRig rig="threePt" dir="t"/>
          </a:scene3d>
          <a:sp3d>
            <a:bevelT/>
          </a:sp3d>
        </p:spPr>
        <p:txBody>
          <a:bodyPr rtlCol="0">
            <a:normAutofit fontScale="70000" lnSpcReduction="20000"/>
          </a:bodyPr>
          <a:lstStyle/>
          <a:p>
            <a:pPr fontAlgn="auto">
              <a:spcAft>
                <a:spcPts val="0"/>
              </a:spcAft>
              <a:buFont typeface="Arial" pitchFamily="34" charset="0"/>
              <a:buChar char="•"/>
              <a:defRPr/>
            </a:pPr>
            <a:r>
              <a:rPr lang="en-US" dirty="0" smtClean="0"/>
              <a:t>Error Rate can be calculated by use of annual proficiency tests</a:t>
            </a:r>
          </a:p>
          <a:p>
            <a:pPr lvl="1" fontAlgn="auto">
              <a:spcAft>
                <a:spcPts val="0"/>
              </a:spcAft>
              <a:buFont typeface="Arial" pitchFamily="34" charset="0"/>
              <a:buChar char="–"/>
              <a:defRPr/>
            </a:pPr>
            <a:r>
              <a:rPr lang="en-US" sz="3100" dirty="0" smtClean="0"/>
              <a:t>Designed to test competence of lab system, not validity of technique</a:t>
            </a:r>
          </a:p>
          <a:p>
            <a:pPr lvl="1" fontAlgn="auto">
              <a:spcAft>
                <a:spcPts val="0"/>
              </a:spcAft>
              <a:buFont typeface="Arial" pitchFamily="34" charset="0"/>
              <a:buChar char="–"/>
              <a:defRPr/>
            </a:pPr>
            <a:r>
              <a:rPr lang="en-US" sz="3100" dirty="0" smtClean="0"/>
              <a:t>Used primarily as a quality assurance device</a:t>
            </a:r>
          </a:p>
          <a:p>
            <a:pPr lvl="1" fontAlgn="auto">
              <a:spcAft>
                <a:spcPts val="0"/>
              </a:spcAft>
              <a:buFont typeface="Arial" pitchFamily="34" charset="0"/>
              <a:buChar char="–"/>
              <a:defRPr/>
            </a:pPr>
            <a:r>
              <a:rPr lang="en-US" sz="3100" dirty="0" smtClean="0"/>
              <a:t>Not all participants are trained examiners</a:t>
            </a:r>
          </a:p>
          <a:p>
            <a:pPr lvl="1" fontAlgn="auto">
              <a:spcAft>
                <a:spcPts val="0"/>
              </a:spcAft>
              <a:buFont typeface="Arial" pitchFamily="34" charset="0"/>
              <a:buChar char="–"/>
              <a:defRPr/>
            </a:pPr>
            <a:r>
              <a:rPr lang="en-US" sz="3100" dirty="0" smtClean="0"/>
              <a:t>Not anonymous</a:t>
            </a:r>
          </a:p>
          <a:p>
            <a:pPr lvl="1" fontAlgn="auto">
              <a:spcAft>
                <a:spcPts val="0"/>
              </a:spcAft>
              <a:buFont typeface="Arial" pitchFamily="34" charset="0"/>
              <a:buChar char="–"/>
              <a:defRPr/>
            </a:pPr>
            <a:r>
              <a:rPr lang="en-US" sz="3100" dirty="0" smtClean="0"/>
              <a:t>May be subject to less review</a:t>
            </a:r>
          </a:p>
          <a:p>
            <a:pPr fontAlgn="auto">
              <a:spcAft>
                <a:spcPts val="0"/>
              </a:spcAft>
              <a:buFont typeface="Arial" pitchFamily="34" charset="0"/>
              <a:buChar char="•"/>
              <a:defRPr/>
            </a:pPr>
            <a:r>
              <a:rPr lang="en-US" dirty="0" smtClean="0"/>
              <a:t>Based on data from Collaborative Testing Services Proficiency tests:</a:t>
            </a:r>
          </a:p>
          <a:p>
            <a:pPr lvl="1" fontAlgn="auto">
              <a:spcAft>
                <a:spcPts val="0"/>
              </a:spcAft>
              <a:buFont typeface="Arial" pitchFamily="34" charset="0"/>
              <a:buChar char="–"/>
              <a:defRPr/>
            </a:pPr>
            <a:r>
              <a:rPr lang="en-US" sz="3100" dirty="0" smtClean="0"/>
              <a:t>1.4% of those taking the firearms tests made a false identification or elimination</a:t>
            </a:r>
          </a:p>
          <a:p>
            <a:pPr lvl="1" fontAlgn="auto">
              <a:spcAft>
                <a:spcPts val="0"/>
              </a:spcAft>
              <a:buFont typeface="Arial" pitchFamily="34" charset="0"/>
              <a:buChar char="–"/>
              <a:defRPr/>
            </a:pPr>
            <a:r>
              <a:rPr lang="en-US" sz="3100" dirty="0" smtClean="0"/>
              <a:t>4% of those taking the toolmark tests made a false identification or elimination</a:t>
            </a:r>
          </a:p>
          <a:p>
            <a:pPr lvl="1" fontAlgn="auto">
              <a:spcAft>
                <a:spcPts val="0"/>
              </a:spcAft>
              <a:buFont typeface="Arial" pitchFamily="34" charset="0"/>
              <a:buChar char="–"/>
              <a:defRPr/>
            </a:pPr>
            <a:r>
              <a:rPr lang="en-US" sz="3100" dirty="0" smtClean="0"/>
              <a:t>Of the five major consecutive manufacturing studies taken by qualified examiners, four had a 0% error rate and one had a .78% error rate</a:t>
            </a:r>
          </a:p>
          <a:p>
            <a:pPr lvl="1" fontAlgn="auto">
              <a:spcAft>
                <a:spcPts val="0"/>
              </a:spcAft>
              <a:buFont typeface="Arial" pitchFamily="34" charset="0"/>
              <a:buChar char="–"/>
              <a:defRPr/>
            </a:pPr>
            <a:endParaRPr lang="en-US" dirty="0" smtClean="0"/>
          </a:p>
        </p:txBody>
      </p:sp>
      <p:sp>
        <p:nvSpPr>
          <p:cNvPr id="38917" name="TextBox 3"/>
          <p:cNvSpPr txBox="1">
            <a:spLocks noChangeArrowheads="1"/>
          </p:cNvSpPr>
          <p:nvPr/>
        </p:nvSpPr>
        <p:spPr bwMode="auto">
          <a:xfrm>
            <a:off x="381000" y="6400800"/>
            <a:ext cx="8458200" cy="369888"/>
          </a:xfrm>
          <a:prstGeom prst="rect">
            <a:avLst/>
          </a:prstGeom>
          <a:noFill/>
          <a:ln w="9525">
            <a:noFill/>
            <a:miter lim="800000"/>
            <a:headEnd/>
            <a:tailEnd/>
          </a:ln>
        </p:spPr>
        <p:txBody>
          <a:bodyPr>
            <a:spAutoFit/>
          </a:bodyPr>
          <a:lstStyle/>
          <a:p>
            <a:r>
              <a:rPr lang="en-US">
                <a:latin typeface="Calibri" pitchFamily="34" charset="0"/>
              </a:rPr>
              <a:t>Source:  Peterson and Markham-1995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Peer Review/Publication</a:t>
            </a:r>
          </a:p>
        </p:txBody>
      </p:sp>
      <p:sp>
        <p:nvSpPr>
          <p:cNvPr id="3" name="Content Placeholder 2"/>
          <p:cNvSpPr>
            <a:spLocks noGrp="1"/>
          </p:cNvSpPr>
          <p:nvPr>
            <p:ph idx="1"/>
          </p:nvPr>
        </p:nvSpPr>
        <p:spPr>
          <a:solidFill>
            <a:schemeClr val="accent3">
              <a:lumMod val="40000"/>
              <a:lumOff val="60000"/>
            </a:schemeClr>
          </a:solidFill>
          <a:ln/>
          <a:scene3d>
            <a:camera prst="orthographicFront"/>
            <a:lightRig rig="threePt" dir="t"/>
          </a:scene3d>
          <a:sp3d>
            <a:bevelT/>
          </a:sp3d>
        </p:spPr>
        <p:txBody>
          <a:bodyPr rtlCol="0">
            <a:normAutofit lnSpcReduction="10000"/>
          </a:bodyPr>
          <a:lstStyle/>
          <a:p>
            <a:pPr fontAlgn="auto">
              <a:spcAft>
                <a:spcPts val="0"/>
              </a:spcAft>
              <a:buFont typeface="Arial" pitchFamily="34" charset="0"/>
              <a:buChar char="•"/>
              <a:defRPr/>
            </a:pPr>
            <a:r>
              <a:rPr lang="en-US" dirty="0" smtClean="0"/>
              <a:t>Association of Firearm and Toolmark Examiners  (AFTE) Journal</a:t>
            </a:r>
          </a:p>
          <a:p>
            <a:pPr lvl="1" fontAlgn="auto">
              <a:spcAft>
                <a:spcPts val="0"/>
              </a:spcAft>
              <a:buFont typeface="Arial" pitchFamily="34" charset="0"/>
              <a:buChar char="–"/>
              <a:defRPr/>
            </a:pPr>
            <a:r>
              <a:rPr lang="en-US" dirty="0" smtClean="0"/>
              <a:t>Primary professional, peer reviewed journal for firearm and toolmark community</a:t>
            </a:r>
          </a:p>
          <a:p>
            <a:pPr lvl="1" fontAlgn="auto">
              <a:spcAft>
                <a:spcPts val="0"/>
              </a:spcAft>
              <a:buFont typeface="Arial" pitchFamily="34" charset="0"/>
              <a:buChar char="–"/>
              <a:defRPr/>
            </a:pPr>
            <a:r>
              <a:rPr lang="en-US" dirty="0" smtClean="0"/>
              <a:t>Extensive pre-publication and post-publication review process</a:t>
            </a:r>
          </a:p>
          <a:p>
            <a:pPr lvl="1" fontAlgn="auto">
              <a:spcAft>
                <a:spcPts val="0"/>
              </a:spcAft>
              <a:buFont typeface="Arial" pitchFamily="34" charset="0"/>
              <a:buChar char="–"/>
              <a:defRPr/>
            </a:pPr>
            <a:r>
              <a:rPr lang="en-US" dirty="0" smtClean="0"/>
              <a:t>Published since 1969</a:t>
            </a:r>
          </a:p>
          <a:p>
            <a:pPr fontAlgn="auto">
              <a:spcAft>
                <a:spcPts val="0"/>
              </a:spcAft>
              <a:buFont typeface="Arial" pitchFamily="34" charset="0"/>
              <a:buChar char="•"/>
              <a:defRPr/>
            </a:pPr>
            <a:r>
              <a:rPr lang="en-US" dirty="0" smtClean="0"/>
              <a:t>Articles also published in </a:t>
            </a:r>
            <a:r>
              <a:rPr lang="en-US" i="1" dirty="0" smtClean="0"/>
              <a:t>Forensic Science International </a:t>
            </a:r>
            <a:r>
              <a:rPr lang="en-US" dirty="0" smtClean="0"/>
              <a:t>and </a:t>
            </a:r>
            <a:r>
              <a:rPr lang="en-US" i="1" dirty="0" smtClean="0"/>
              <a:t>Journal of Forensic Science</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Acceptance in Field</a:t>
            </a:r>
          </a:p>
        </p:txBody>
      </p:sp>
      <p:sp>
        <p:nvSpPr>
          <p:cNvPr id="3" name="Content Placeholder 2"/>
          <p:cNvSpPr>
            <a:spLocks noGrp="1"/>
          </p:cNvSpPr>
          <p:nvPr>
            <p:ph idx="1"/>
          </p:nvPr>
        </p:nvSpPr>
        <p:spPr>
          <a:solidFill>
            <a:schemeClr val="accent3">
              <a:lumMod val="40000"/>
              <a:lumOff val="60000"/>
            </a:schemeClr>
          </a:solidFill>
          <a:ln/>
          <a:scene3d>
            <a:camera prst="orthographicFront"/>
            <a:lightRig rig="threePt" dir="t"/>
          </a:scene3d>
          <a:sp3d>
            <a:bevelT/>
          </a:sp3d>
        </p:spPr>
        <p:txBody>
          <a:bodyPr rtlCol="0">
            <a:normAutofit fontScale="92500" lnSpcReduction="20000"/>
          </a:bodyPr>
          <a:lstStyle/>
          <a:p>
            <a:pPr fontAlgn="auto">
              <a:spcAft>
                <a:spcPts val="0"/>
              </a:spcAft>
              <a:buFont typeface="Arial" pitchFamily="34" charset="0"/>
              <a:buChar char="•"/>
              <a:defRPr/>
            </a:pPr>
            <a:r>
              <a:rPr lang="en-US" dirty="0" smtClean="0"/>
              <a:t>Scientific Working Group on Firearm and Toolmark Examination (SWGGUN)</a:t>
            </a:r>
          </a:p>
          <a:p>
            <a:pPr fontAlgn="auto">
              <a:spcAft>
                <a:spcPts val="0"/>
              </a:spcAft>
              <a:buFont typeface="Arial" pitchFamily="34" charset="0"/>
              <a:buChar char="•"/>
              <a:defRPr/>
            </a:pPr>
            <a:r>
              <a:rPr lang="en-US" dirty="0" smtClean="0"/>
              <a:t>AFTE growing body dedicated to research on the scientific underpinnings of firearm and toolmark examination</a:t>
            </a:r>
          </a:p>
          <a:p>
            <a:pPr fontAlgn="auto">
              <a:spcAft>
                <a:spcPts val="0"/>
              </a:spcAft>
              <a:buFont typeface="Arial" pitchFamily="34" charset="0"/>
              <a:buChar char="•"/>
              <a:defRPr/>
            </a:pPr>
            <a:r>
              <a:rPr lang="en-US" dirty="0" smtClean="0"/>
              <a:t>Recognized forensic discipline in the US since the 1930s with Firearms examiners at TX DPS since 1935</a:t>
            </a:r>
          </a:p>
          <a:p>
            <a:pPr fontAlgn="auto">
              <a:spcAft>
                <a:spcPts val="0"/>
              </a:spcAft>
              <a:buFont typeface="Arial" pitchFamily="34" charset="0"/>
              <a:buChar char="•"/>
              <a:defRPr/>
            </a:pPr>
            <a:r>
              <a:rPr lang="en-US" dirty="0" smtClean="0"/>
              <a:t>Forensic firearm and toolmark analysis admitted in courts since </a:t>
            </a:r>
            <a:r>
              <a:rPr lang="en-US" i="1" dirty="0" smtClean="0"/>
              <a:t>Commonwealth of Massachusetts v. Best</a:t>
            </a:r>
            <a:r>
              <a:rPr lang="en-US" dirty="0" smtClean="0"/>
              <a:t> in 1902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Use of Standards and Controls</a:t>
            </a:r>
          </a:p>
        </p:txBody>
      </p:sp>
      <p:sp>
        <p:nvSpPr>
          <p:cNvPr id="3" name="Content Placeholder 2"/>
          <p:cNvSpPr>
            <a:spLocks noGrp="1"/>
          </p:cNvSpPr>
          <p:nvPr>
            <p:ph idx="1"/>
          </p:nvPr>
        </p:nvSpPr>
        <p:spPr>
          <a:xfrm>
            <a:off x="457200" y="1722437"/>
            <a:ext cx="8229600" cy="4068763"/>
          </a:xfrm>
          <a:solidFill>
            <a:schemeClr val="accent3">
              <a:lumMod val="40000"/>
              <a:lumOff val="60000"/>
            </a:schemeClr>
          </a:solidFill>
          <a:ln/>
          <a:scene3d>
            <a:camera prst="orthographicFront"/>
            <a:lightRig rig="threePt" dir="t"/>
          </a:scene3d>
          <a:sp3d>
            <a:bevelT/>
          </a:sp3d>
        </p:spPr>
        <p:txBody>
          <a:bodyPr rtlCol="0">
            <a:normAutofit lnSpcReduction="10000"/>
          </a:bodyPr>
          <a:lstStyle/>
          <a:p>
            <a:pPr fontAlgn="auto">
              <a:spcAft>
                <a:spcPts val="0"/>
              </a:spcAft>
              <a:buFont typeface="Arial" pitchFamily="34" charset="0"/>
              <a:buChar char="•"/>
              <a:defRPr/>
            </a:pPr>
            <a:r>
              <a:rPr lang="en-US" dirty="0" smtClean="0"/>
              <a:t>Adherence to Standard Operating Procedures</a:t>
            </a:r>
          </a:p>
          <a:p>
            <a:pPr lvl="1" fontAlgn="auto">
              <a:spcAft>
                <a:spcPts val="0"/>
              </a:spcAft>
              <a:buFont typeface="Arial" pitchFamily="34" charset="0"/>
              <a:buChar char="–"/>
              <a:defRPr/>
            </a:pPr>
            <a:r>
              <a:rPr lang="en-US" dirty="0" smtClean="0"/>
              <a:t>Laboratory Accreditation</a:t>
            </a:r>
          </a:p>
          <a:p>
            <a:pPr lvl="1" fontAlgn="auto">
              <a:spcAft>
                <a:spcPts val="0"/>
              </a:spcAft>
              <a:buFont typeface="Arial" pitchFamily="34" charset="0"/>
              <a:buChar char="–"/>
              <a:defRPr/>
            </a:pPr>
            <a:r>
              <a:rPr lang="en-US" dirty="0" smtClean="0"/>
              <a:t>Verification</a:t>
            </a:r>
          </a:p>
          <a:p>
            <a:pPr lvl="1" fontAlgn="auto">
              <a:spcAft>
                <a:spcPts val="0"/>
              </a:spcAft>
              <a:buFont typeface="Arial" pitchFamily="34" charset="0"/>
              <a:buChar char="–"/>
              <a:defRPr/>
            </a:pPr>
            <a:r>
              <a:rPr lang="en-US" dirty="0" smtClean="0"/>
              <a:t>Internal/External Audits</a:t>
            </a:r>
          </a:p>
          <a:p>
            <a:pPr lvl="1" fontAlgn="auto">
              <a:spcAft>
                <a:spcPts val="0"/>
              </a:spcAft>
              <a:buFont typeface="Arial" pitchFamily="34" charset="0"/>
              <a:buChar char="–"/>
              <a:defRPr/>
            </a:pPr>
            <a:r>
              <a:rPr lang="en-US" dirty="0" smtClean="0"/>
              <a:t>100% Technical Reviews</a:t>
            </a:r>
          </a:p>
          <a:p>
            <a:pPr lvl="1" fontAlgn="auto">
              <a:spcAft>
                <a:spcPts val="0"/>
              </a:spcAft>
              <a:buFont typeface="Arial" pitchFamily="34" charset="0"/>
              <a:buChar char="–"/>
              <a:defRPr/>
            </a:pPr>
            <a:r>
              <a:rPr lang="en-US" dirty="0" smtClean="0"/>
              <a:t>100% Administrative Reviews</a:t>
            </a:r>
          </a:p>
          <a:p>
            <a:pPr fontAlgn="auto">
              <a:spcAft>
                <a:spcPts val="0"/>
              </a:spcAft>
              <a:buFont typeface="Arial" pitchFamily="34" charset="0"/>
              <a:buChar char="•"/>
              <a:defRPr/>
            </a:pPr>
            <a:r>
              <a:rPr lang="en-US" dirty="0" smtClean="0"/>
              <a:t>Proficiency Testing</a:t>
            </a:r>
          </a:p>
          <a:p>
            <a:pPr fontAlgn="auto">
              <a:spcAft>
                <a:spcPts val="0"/>
              </a:spcAft>
              <a:buFont typeface="Arial" pitchFamily="34" charset="0"/>
              <a:buChar char="•"/>
              <a:defRPr/>
            </a:pPr>
            <a:r>
              <a:rPr lang="en-US" dirty="0" smtClean="0"/>
              <a:t>Continuing Education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793750"/>
            <a:ext cx="9144000" cy="990600"/>
          </a:xfrm>
        </p:spPr>
        <p:txBody>
          <a:bodyPr/>
          <a:lstStyle/>
          <a:p>
            <a:r>
              <a:rPr lang="en-US" smtClean="0"/>
              <a:t>Firearms and the Scientific Method</a:t>
            </a:r>
          </a:p>
        </p:txBody>
      </p:sp>
      <p:graphicFrame>
        <p:nvGraphicFramePr>
          <p:cNvPr id="4" name="Content Placeholder 3"/>
          <p:cNvGraphicFramePr>
            <a:graphicFrameLocks noGrp="1"/>
          </p:cNvGraphicFramePr>
          <p:nvPr>
            <p:ph idx="1"/>
          </p:nvPr>
        </p:nvGraphicFramePr>
        <p:xfrm>
          <a:off x="0" y="1600200"/>
          <a:ext cx="9144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smtClean="0"/>
          </a:p>
        </p:txBody>
      </p:sp>
      <p:sp>
        <p:nvSpPr>
          <p:cNvPr id="44034" name="Content Placeholder 2"/>
          <p:cNvSpPr>
            <a:spLocks noGrp="1"/>
          </p:cNvSpPr>
          <p:nvPr>
            <p:ph idx="1"/>
          </p:nvPr>
        </p:nvSpPr>
        <p:spPr>
          <a:xfrm>
            <a:off x="457200" y="1722438"/>
            <a:ext cx="8229600" cy="4525962"/>
          </a:xfrm>
        </p:spPr>
        <p:txBody>
          <a:bodyPr/>
          <a:lstStyle/>
          <a:p>
            <a:r>
              <a:rPr lang="en-US" smtClean="0"/>
              <a:t>Additional Information References </a:t>
            </a:r>
          </a:p>
          <a:p>
            <a:r>
              <a:rPr lang="en-US" smtClean="0">
                <a:hlinkClick r:id="rId2"/>
              </a:rPr>
              <a:t>http://www.swggun.org/index.htm</a:t>
            </a:r>
            <a:endParaRPr lang="en-US" smtClean="0"/>
          </a:p>
          <a:p>
            <a:r>
              <a:rPr lang="en-US" i="1" u="sng" smtClean="0">
                <a:solidFill>
                  <a:srgbClr val="0070C0"/>
                </a:solidFill>
              </a:rPr>
              <a:t>www.</a:t>
            </a:r>
            <a:r>
              <a:rPr lang="en-US" b="1" i="1" u="sng" smtClean="0">
                <a:solidFill>
                  <a:srgbClr val="0070C0"/>
                </a:solidFill>
              </a:rPr>
              <a:t>afte</a:t>
            </a:r>
            <a:r>
              <a:rPr lang="en-US" i="1" u="sng" smtClean="0">
                <a:solidFill>
                  <a:srgbClr val="0070C0"/>
                </a:solidFill>
              </a:rPr>
              <a:t>.org/</a:t>
            </a:r>
            <a:r>
              <a:rPr lang="en-US" u="sng" smtClean="0">
                <a:solidFill>
                  <a:srgbClr val="0070C0"/>
                </a:solidFill>
              </a:rPr>
              <a:t> </a:t>
            </a:r>
          </a:p>
          <a:p>
            <a:pPr>
              <a:buFont typeface="Arial"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makes an Examiner?</a:t>
            </a:r>
          </a:p>
        </p:txBody>
      </p:sp>
      <p:sp>
        <p:nvSpPr>
          <p:cNvPr id="3" name="Content Placeholder 2"/>
          <p:cNvSpPr>
            <a:spLocks noGrp="1"/>
          </p:cNvSpPr>
          <p:nvPr>
            <p:ph idx="1"/>
          </p:nvPr>
        </p:nvSpPr>
        <p:spPr>
          <a:xfrm>
            <a:off x="457200" y="1722438"/>
            <a:ext cx="8229600" cy="4525962"/>
          </a:xfrm>
        </p:spPr>
        <p:txBody>
          <a:bodyPr rtlCol="0">
            <a:normAutofit fontScale="92500" lnSpcReduction="10000"/>
          </a:bodyPr>
          <a:lstStyle/>
          <a:p>
            <a:pPr fontAlgn="auto">
              <a:spcAft>
                <a:spcPts val="0"/>
              </a:spcAft>
              <a:buFont typeface="Arial" pitchFamily="34" charset="0"/>
              <a:buChar char="•"/>
              <a:defRPr/>
            </a:pPr>
            <a:r>
              <a:rPr lang="en-US" dirty="0" smtClean="0"/>
              <a:t>~ Two years of specific training in FA/TM examinations with minimum education standards </a:t>
            </a:r>
          </a:p>
          <a:p>
            <a:pPr fontAlgn="auto">
              <a:spcAft>
                <a:spcPts val="0"/>
              </a:spcAft>
              <a:buFont typeface="Arial" pitchFamily="34" charset="0"/>
              <a:buChar char="•"/>
              <a:defRPr/>
            </a:pPr>
            <a:r>
              <a:rPr lang="en-US" dirty="0" smtClean="0"/>
              <a:t>Thousands of microscopic comparisons</a:t>
            </a:r>
          </a:p>
          <a:p>
            <a:pPr fontAlgn="auto">
              <a:spcAft>
                <a:spcPts val="0"/>
              </a:spcAft>
              <a:buFont typeface="Arial" pitchFamily="34" charset="0"/>
              <a:buChar char="•"/>
              <a:defRPr/>
            </a:pPr>
            <a:r>
              <a:rPr lang="en-US" dirty="0" smtClean="0"/>
              <a:t>Multiple competency and proficiency tests</a:t>
            </a:r>
          </a:p>
          <a:p>
            <a:pPr fontAlgn="auto">
              <a:spcAft>
                <a:spcPts val="0"/>
              </a:spcAft>
              <a:buFont typeface="Arial" pitchFamily="34" charset="0"/>
              <a:buChar char="•"/>
              <a:defRPr/>
            </a:pPr>
            <a:r>
              <a:rPr lang="en-US" dirty="0" smtClean="0"/>
              <a:t>May be qualified in other sub-disciplines</a:t>
            </a:r>
          </a:p>
          <a:p>
            <a:pPr lvl="1" fontAlgn="auto">
              <a:spcAft>
                <a:spcPts val="0"/>
              </a:spcAft>
              <a:buFont typeface="Arial" pitchFamily="34" charset="0"/>
              <a:buChar char="–"/>
              <a:defRPr/>
            </a:pPr>
            <a:r>
              <a:rPr lang="en-US" dirty="0" smtClean="0"/>
              <a:t>Serial Number restoration</a:t>
            </a:r>
          </a:p>
          <a:p>
            <a:pPr lvl="1" fontAlgn="auto">
              <a:spcAft>
                <a:spcPts val="0"/>
              </a:spcAft>
              <a:buFont typeface="Arial" pitchFamily="34" charset="0"/>
              <a:buChar char="–"/>
              <a:defRPr/>
            </a:pPr>
            <a:r>
              <a:rPr lang="en-US" dirty="0" smtClean="0"/>
              <a:t>Toolmarks</a:t>
            </a:r>
          </a:p>
          <a:p>
            <a:pPr lvl="1" fontAlgn="auto">
              <a:spcAft>
                <a:spcPts val="0"/>
              </a:spcAft>
              <a:buFont typeface="Arial" pitchFamily="34" charset="0"/>
              <a:buChar char="–"/>
              <a:defRPr/>
            </a:pPr>
            <a:r>
              <a:rPr lang="en-US" dirty="0" smtClean="0"/>
              <a:t>Muzzle to garment distance determinations</a:t>
            </a:r>
          </a:p>
          <a:p>
            <a:pPr fontAlgn="auto">
              <a:spcAft>
                <a:spcPts val="0"/>
              </a:spcAft>
              <a:buFont typeface="Arial" pitchFamily="34" charset="0"/>
              <a:buChar char="•"/>
              <a:defRPr/>
            </a:pPr>
            <a:r>
              <a:rPr lang="en-US" dirty="0" smtClean="0"/>
              <a:t>Continuing Education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ctrTitle"/>
          </p:nvPr>
        </p:nvSpPr>
        <p:spPr>
          <a:xfrm>
            <a:off x="609600" y="1066800"/>
            <a:ext cx="7772400" cy="1470025"/>
          </a:xfrm>
        </p:spPr>
        <p:txBody>
          <a:bodyPr/>
          <a:lstStyle/>
          <a:p>
            <a:r>
              <a:rPr lang="en-US" smtClean="0"/>
              <a:t>Questions</a:t>
            </a:r>
          </a:p>
        </p:txBody>
      </p:sp>
      <p:sp>
        <p:nvSpPr>
          <p:cNvPr id="5" name="Subtitle 4"/>
          <p:cNvSpPr>
            <a:spLocks noGrp="1"/>
          </p:cNvSpPr>
          <p:nvPr>
            <p:ph type="subTitle" idx="1"/>
          </p:nvPr>
        </p:nvSpPr>
        <p:spPr>
          <a:xfrm>
            <a:off x="304800" y="2362200"/>
            <a:ext cx="8534400" cy="3276600"/>
          </a:xfrm>
        </p:spPr>
        <p:txBody>
          <a:bodyPr rtlCol="0">
            <a:normAutofit fontScale="92500" lnSpcReduction="20000"/>
          </a:bodyPr>
          <a:lstStyle/>
          <a:p>
            <a:pPr algn="l" fontAlgn="auto">
              <a:spcAft>
                <a:spcPts val="0"/>
              </a:spcAft>
              <a:buFont typeface="Arial" pitchFamily="34" charset="0"/>
              <a:buNone/>
              <a:defRPr/>
            </a:pPr>
            <a:r>
              <a:rPr lang="en-US" sz="3600" i="1" dirty="0" smtClean="0">
                <a:solidFill>
                  <a:schemeClr val="tx1"/>
                </a:solidFill>
              </a:rPr>
              <a:t>"I have a love interest in every one of my films - a gun."</a:t>
            </a:r>
            <a:r>
              <a:rPr lang="en-US" sz="3600" dirty="0" smtClean="0">
                <a:solidFill>
                  <a:schemeClr val="tx1"/>
                </a:solidFill>
              </a:rPr>
              <a:t/>
            </a:r>
            <a:br>
              <a:rPr lang="en-US" sz="3600" dirty="0" smtClean="0">
                <a:solidFill>
                  <a:schemeClr val="tx1"/>
                </a:solidFill>
              </a:rPr>
            </a:br>
            <a:r>
              <a:rPr lang="en-US" sz="3600" dirty="0" smtClean="0">
                <a:solidFill>
                  <a:schemeClr val="tx1"/>
                </a:solidFill>
              </a:rPr>
              <a:t>- Arnold Schwarzenegger</a:t>
            </a:r>
          </a:p>
          <a:p>
            <a:pPr algn="l" fontAlgn="auto">
              <a:spcAft>
                <a:spcPts val="0"/>
              </a:spcAft>
              <a:buFont typeface="Arial" pitchFamily="34" charset="0"/>
              <a:buNone/>
              <a:defRPr/>
            </a:pPr>
            <a:endParaRPr lang="en-US" sz="3600" dirty="0" smtClean="0">
              <a:solidFill>
                <a:schemeClr val="tx1"/>
              </a:solidFill>
            </a:endParaRPr>
          </a:p>
          <a:p>
            <a:pPr algn="l" fontAlgn="auto">
              <a:spcAft>
                <a:spcPts val="0"/>
              </a:spcAft>
              <a:buFont typeface="Arial" pitchFamily="34" charset="0"/>
              <a:buNone/>
              <a:defRPr/>
            </a:pPr>
            <a:r>
              <a:rPr lang="en-US" sz="3600" i="1" dirty="0" smtClean="0">
                <a:solidFill>
                  <a:schemeClr val="tx1"/>
                </a:solidFill>
              </a:rPr>
              <a:t>"I have a very strict gun control policy: if there's a gun around, I want to be in control of it."</a:t>
            </a:r>
            <a:r>
              <a:rPr lang="en-US" sz="3600" dirty="0" smtClean="0">
                <a:solidFill>
                  <a:schemeClr val="tx1"/>
                </a:solidFill>
              </a:rPr>
              <a:t/>
            </a:r>
            <a:br>
              <a:rPr lang="en-US" sz="3600" dirty="0" smtClean="0">
                <a:solidFill>
                  <a:schemeClr val="tx1"/>
                </a:solidFill>
              </a:rPr>
            </a:br>
            <a:r>
              <a:rPr lang="en-US" sz="3600" dirty="0" smtClean="0">
                <a:solidFill>
                  <a:schemeClr val="tx1"/>
                </a:solidFill>
              </a:rPr>
              <a:t>- Clint Eastwood</a:t>
            </a:r>
          </a:p>
          <a:p>
            <a:pPr fontAlgn="auto">
              <a:spcAft>
                <a:spcPts val="0"/>
              </a:spcAft>
              <a:buFont typeface="Arial"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Ammunition</a:t>
            </a:r>
          </a:p>
        </p:txBody>
      </p:sp>
      <p:pic>
        <p:nvPicPr>
          <p:cNvPr id="18434" name="Picture 4" descr="diagram"/>
          <p:cNvPicPr>
            <a:picLocks noChangeAspect="1" noChangeArrowheads="1"/>
          </p:cNvPicPr>
          <p:nvPr/>
        </p:nvPicPr>
        <p:blipFill>
          <a:blip r:embed="rId2"/>
          <a:srcRect/>
          <a:stretch>
            <a:fillRect/>
          </a:stretch>
        </p:blipFill>
        <p:spPr bwMode="auto">
          <a:xfrm>
            <a:off x="228600" y="1676400"/>
            <a:ext cx="4114800" cy="4960938"/>
          </a:xfrm>
          <a:prstGeom prst="rect">
            <a:avLst/>
          </a:prstGeom>
          <a:noFill/>
          <a:ln w="9525">
            <a:noFill/>
            <a:miter lim="800000"/>
            <a:headEnd/>
            <a:tailEnd/>
          </a:ln>
        </p:spPr>
      </p:pic>
      <p:sp>
        <p:nvSpPr>
          <p:cNvPr id="18435" name="TextBox 4"/>
          <p:cNvSpPr txBox="1">
            <a:spLocks noChangeArrowheads="1"/>
          </p:cNvSpPr>
          <p:nvPr/>
        </p:nvSpPr>
        <p:spPr bwMode="auto">
          <a:xfrm>
            <a:off x="4495800" y="1870075"/>
            <a:ext cx="4419600" cy="3540125"/>
          </a:xfrm>
          <a:prstGeom prst="rect">
            <a:avLst/>
          </a:prstGeom>
          <a:noFill/>
          <a:ln w="9525">
            <a:noFill/>
            <a:miter lim="800000"/>
            <a:headEnd/>
            <a:tailEnd/>
          </a:ln>
        </p:spPr>
        <p:txBody>
          <a:bodyPr>
            <a:spAutoFit/>
          </a:bodyPr>
          <a:lstStyle/>
          <a:p>
            <a:r>
              <a:rPr lang="en-US" sz="3200">
                <a:latin typeface="Calibri" pitchFamily="34" charset="0"/>
              </a:rPr>
              <a:t>Cartridges consist of Four major components:</a:t>
            </a:r>
          </a:p>
          <a:p>
            <a:r>
              <a:rPr lang="en-US" sz="3200">
                <a:latin typeface="Calibri" pitchFamily="34" charset="0"/>
              </a:rPr>
              <a:t>-Case</a:t>
            </a:r>
          </a:p>
          <a:p>
            <a:r>
              <a:rPr lang="en-US" sz="3200">
                <a:latin typeface="Calibri" pitchFamily="34" charset="0"/>
              </a:rPr>
              <a:t>-Primer</a:t>
            </a:r>
          </a:p>
          <a:p>
            <a:r>
              <a:rPr lang="en-US" sz="3200">
                <a:latin typeface="Calibri" pitchFamily="34" charset="0"/>
              </a:rPr>
              <a:t>-Powder</a:t>
            </a:r>
          </a:p>
          <a:p>
            <a:r>
              <a:rPr lang="en-US" sz="3200">
                <a:latin typeface="Calibri" pitchFamily="34" charset="0"/>
              </a:rPr>
              <a:t>-Projectile(s) (Bullets, slugs, or shot)</a:t>
            </a:r>
          </a:p>
        </p:txBody>
      </p:sp>
      <p:sp>
        <p:nvSpPr>
          <p:cNvPr id="6" name="Slide Number Placeholder 5"/>
          <p:cNvSpPr>
            <a:spLocks noGrp="1"/>
          </p:cNvSpPr>
          <p:nvPr>
            <p:ph type="sldNum" sz="quarter" idx="12"/>
          </p:nvPr>
        </p:nvSpPr>
        <p:spPr/>
        <p:txBody>
          <a:bodyPr/>
          <a:lstStyle/>
          <a:p>
            <a:pPr>
              <a:defRPr/>
            </a:pPr>
            <a:fld id="{576FA03B-D6B2-4FB5-895C-FF416841A876}"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Caliber</a:t>
            </a:r>
          </a:p>
        </p:txBody>
      </p:sp>
      <p:sp>
        <p:nvSpPr>
          <p:cNvPr id="19458" name="TextBox 2"/>
          <p:cNvSpPr txBox="1">
            <a:spLocks noChangeArrowheads="1"/>
          </p:cNvSpPr>
          <p:nvPr/>
        </p:nvSpPr>
        <p:spPr bwMode="auto">
          <a:xfrm>
            <a:off x="304800" y="1447800"/>
            <a:ext cx="8153400" cy="1754188"/>
          </a:xfrm>
          <a:prstGeom prst="rect">
            <a:avLst/>
          </a:prstGeom>
          <a:noFill/>
          <a:ln w="9525">
            <a:noFill/>
            <a:miter lim="800000"/>
            <a:headEnd/>
            <a:tailEnd/>
          </a:ln>
        </p:spPr>
        <p:txBody>
          <a:bodyPr>
            <a:spAutoFit/>
          </a:bodyPr>
          <a:lstStyle/>
          <a:p>
            <a:r>
              <a:rPr lang="en-US">
                <a:latin typeface="Calibri" pitchFamily="34" charset="0"/>
              </a:rPr>
              <a:t>The term </a:t>
            </a:r>
            <a:r>
              <a:rPr lang="en-US" b="1" i="1">
                <a:latin typeface="Calibri" pitchFamily="34" charset="0"/>
              </a:rPr>
              <a:t>caliber</a:t>
            </a:r>
            <a:r>
              <a:rPr lang="en-US">
                <a:latin typeface="Calibri" pitchFamily="34" charset="0"/>
              </a:rPr>
              <a:t> generally refers to the diameter of the bullet being fired, but there are NO hard and  fast rules when it comes to naming ammunition or weapon calibers.</a:t>
            </a:r>
          </a:p>
          <a:p>
            <a:endParaRPr lang="en-US">
              <a:latin typeface="Calibri" pitchFamily="34" charset="0"/>
            </a:endParaRPr>
          </a:p>
          <a:p>
            <a:r>
              <a:rPr lang="en-US">
                <a:latin typeface="Calibri" pitchFamily="34" charset="0"/>
              </a:rPr>
              <a:t>If the number is the same, but the caliber name has different words it usually means that the bullet diameters are the same, but the cartridge length or type of cartridge case are different.</a:t>
            </a:r>
          </a:p>
        </p:txBody>
      </p:sp>
      <p:pic>
        <p:nvPicPr>
          <p:cNvPr id="19459" name="Picture 2" descr="http://www.firearmsid.com/jpgs/990900190.jpg"/>
          <p:cNvPicPr>
            <a:picLocks noChangeAspect="1" noChangeArrowheads="1"/>
          </p:cNvPicPr>
          <p:nvPr/>
        </p:nvPicPr>
        <p:blipFill>
          <a:blip r:embed="rId2"/>
          <a:srcRect/>
          <a:stretch>
            <a:fillRect/>
          </a:stretch>
        </p:blipFill>
        <p:spPr bwMode="auto">
          <a:xfrm>
            <a:off x="2514600" y="3124200"/>
            <a:ext cx="3733800" cy="2819400"/>
          </a:xfrm>
          <a:prstGeom prst="rect">
            <a:avLst/>
          </a:prstGeom>
          <a:noFill/>
          <a:ln w="9525">
            <a:noFill/>
            <a:miter lim="800000"/>
            <a:headEnd/>
            <a:tailEnd/>
          </a:ln>
        </p:spPr>
      </p:pic>
      <p:cxnSp>
        <p:nvCxnSpPr>
          <p:cNvPr id="6" name="Straight Arrow Connector 5"/>
          <p:cNvCxnSpPr/>
          <p:nvPr/>
        </p:nvCxnSpPr>
        <p:spPr>
          <a:xfrm>
            <a:off x="2133600" y="5334000"/>
            <a:ext cx="1447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rot="10800000" flipV="1">
            <a:off x="5334000" y="4343400"/>
            <a:ext cx="1066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462" name="TextBox 9"/>
          <p:cNvSpPr txBox="1">
            <a:spLocks noChangeArrowheads="1"/>
          </p:cNvSpPr>
          <p:nvPr/>
        </p:nvSpPr>
        <p:spPr bwMode="auto">
          <a:xfrm>
            <a:off x="457200" y="5105400"/>
            <a:ext cx="1828800" cy="369888"/>
          </a:xfrm>
          <a:prstGeom prst="rect">
            <a:avLst/>
          </a:prstGeom>
          <a:noFill/>
          <a:ln w="9525">
            <a:noFill/>
            <a:miter lim="800000"/>
            <a:headEnd/>
            <a:tailEnd/>
          </a:ln>
        </p:spPr>
        <p:txBody>
          <a:bodyPr>
            <a:spAutoFit/>
          </a:bodyPr>
          <a:lstStyle/>
          <a:p>
            <a:r>
              <a:rPr lang="en-US" b="1">
                <a:solidFill>
                  <a:srgbClr val="FF0000"/>
                </a:solidFill>
                <a:latin typeface="Calibri" pitchFamily="34" charset="0"/>
              </a:rPr>
              <a:t>22 Caliber Short</a:t>
            </a:r>
          </a:p>
        </p:txBody>
      </p:sp>
      <p:sp>
        <p:nvSpPr>
          <p:cNvPr id="19463" name="TextBox 10"/>
          <p:cNvSpPr txBox="1">
            <a:spLocks noChangeArrowheads="1"/>
          </p:cNvSpPr>
          <p:nvPr/>
        </p:nvSpPr>
        <p:spPr bwMode="auto">
          <a:xfrm>
            <a:off x="6400800" y="4114800"/>
            <a:ext cx="1828800" cy="369888"/>
          </a:xfrm>
          <a:prstGeom prst="rect">
            <a:avLst/>
          </a:prstGeom>
          <a:noFill/>
          <a:ln w="9525">
            <a:noFill/>
            <a:miter lim="800000"/>
            <a:headEnd/>
            <a:tailEnd/>
          </a:ln>
        </p:spPr>
        <p:txBody>
          <a:bodyPr>
            <a:spAutoFit/>
          </a:bodyPr>
          <a:lstStyle/>
          <a:p>
            <a:r>
              <a:rPr lang="en-US" b="1">
                <a:solidFill>
                  <a:srgbClr val="00B0F0"/>
                </a:solidFill>
                <a:latin typeface="Calibri" pitchFamily="34" charset="0"/>
              </a:rPr>
              <a:t>22 Caliber Long</a:t>
            </a:r>
          </a:p>
        </p:txBody>
      </p:sp>
      <p:sp>
        <p:nvSpPr>
          <p:cNvPr id="19464" name="TextBox 12"/>
          <p:cNvSpPr txBox="1">
            <a:spLocks noChangeArrowheads="1"/>
          </p:cNvSpPr>
          <p:nvPr/>
        </p:nvSpPr>
        <p:spPr bwMode="auto">
          <a:xfrm>
            <a:off x="457200" y="5943600"/>
            <a:ext cx="8305800" cy="830263"/>
          </a:xfrm>
          <a:prstGeom prst="rect">
            <a:avLst/>
          </a:prstGeom>
          <a:noFill/>
          <a:ln w="9525">
            <a:noFill/>
            <a:miter lim="800000"/>
            <a:headEnd/>
            <a:tailEnd/>
          </a:ln>
        </p:spPr>
        <p:txBody>
          <a:bodyPr>
            <a:spAutoFit/>
          </a:bodyPr>
          <a:lstStyle/>
          <a:p>
            <a:r>
              <a:rPr lang="en-US" sz="2400">
                <a:latin typeface="Calibri" pitchFamily="34" charset="0"/>
              </a:rPr>
              <a:t>Both of these cartridges have the same size bullet which is .22  inches in diameter, but the case lengths are different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Rifling Marks</a:t>
            </a:r>
          </a:p>
        </p:txBody>
      </p:sp>
      <p:sp>
        <p:nvSpPr>
          <p:cNvPr id="20482" name="TextBox 2"/>
          <p:cNvSpPr txBox="1">
            <a:spLocks noChangeArrowheads="1"/>
          </p:cNvSpPr>
          <p:nvPr/>
        </p:nvSpPr>
        <p:spPr bwMode="auto">
          <a:xfrm>
            <a:off x="914400" y="1219200"/>
            <a:ext cx="7239000" cy="646113"/>
          </a:xfrm>
          <a:prstGeom prst="rect">
            <a:avLst/>
          </a:prstGeom>
          <a:noFill/>
          <a:ln w="9525">
            <a:noFill/>
            <a:miter lim="800000"/>
            <a:headEnd/>
            <a:tailEnd/>
          </a:ln>
        </p:spPr>
        <p:txBody>
          <a:bodyPr>
            <a:spAutoFit/>
          </a:bodyPr>
          <a:lstStyle/>
          <a:p>
            <a:r>
              <a:rPr lang="en-US">
                <a:latin typeface="Calibri" pitchFamily="34" charset="0"/>
              </a:rPr>
              <a:t>Rifling is a series of helical grooves in the interior of the barrel which causes the bullet to spin and make it more stable (like a spiral on a football)</a:t>
            </a:r>
          </a:p>
        </p:txBody>
      </p:sp>
      <p:pic>
        <p:nvPicPr>
          <p:cNvPr id="20483" name="Picture 1" descr="Rifle, handgun and shotgun bores"/>
          <p:cNvPicPr>
            <a:picLocks noChangeAspect="1" noChangeArrowheads="1"/>
          </p:cNvPicPr>
          <p:nvPr/>
        </p:nvPicPr>
        <p:blipFill>
          <a:blip r:embed="rId2"/>
          <a:srcRect/>
          <a:stretch>
            <a:fillRect/>
          </a:stretch>
        </p:blipFill>
        <p:spPr bwMode="auto">
          <a:xfrm>
            <a:off x="304800" y="1828800"/>
            <a:ext cx="5867400" cy="4400550"/>
          </a:xfrm>
          <a:prstGeom prst="rect">
            <a:avLst/>
          </a:prstGeom>
          <a:noFill/>
          <a:ln w="9525">
            <a:noFill/>
            <a:miter lim="800000"/>
            <a:headEnd/>
            <a:tailEnd/>
          </a:ln>
        </p:spPr>
      </p:pic>
      <p:pic>
        <p:nvPicPr>
          <p:cNvPr id="20484" name="Picture 6" descr="http://www.firearmsid.com/jpgs/A0284.jpg"/>
          <p:cNvPicPr>
            <a:picLocks noChangeAspect="1" noChangeArrowheads="1"/>
          </p:cNvPicPr>
          <p:nvPr/>
        </p:nvPicPr>
        <p:blipFill>
          <a:blip r:embed="rId3"/>
          <a:srcRect/>
          <a:stretch>
            <a:fillRect/>
          </a:stretch>
        </p:blipFill>
        <p:spPr bwMode="auto">
          <a:xfrm>
            <a:off x="6629400" y="1981200"/>
            <a:ext cx="1762125" cy="2874963"/>
          </a:xfrm>
          <a:prstGeom prst="rect">
            <a:avLst/>
          </a:prstGeom>
          <a:noFill/>
          <a:ln w="9525">
            <a:noFill/>
            <a:miter lim="800000"/>
            <a:headEnd/>
            <a:tailEnd/>
          </a:ln>
        </p:spPr>
      </p:pic>
      <p:cxnSp>
        <p:nvCxnSpPr>
          <p:cNvPr id="7" name="Straight Arrow Connector 6"/>
          <p:cNvCxnSpPr/>
          <p:nvPr/>
        </p:nvCxnSpPr>
        <p:spPr>
          <a:xfrm rot="5400000" flipH="1" flipV="1">
            <a:off x="6934200" y="4572000"/>
            <a:ext cx="762000" cy="304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486" name="TextBox 8"/>
          <p:cNvSpPr txBox="1">
            <a:spLocks noChangeArrowheads="1"/>
          </p:cNvSpPr>
          <p:nvPr/>
        </p:nvSpPr>
        <p:spPr bwMode="auto">
          <a:xfrm>
            <a:off x="6705600" y="5257800"/>
            <a:ext cx="1981200" cy="646113"/>
          </a:xfrm>
          <a:prstGeom prst="rect">
            <a:avLst/>
          </a:prstGeom>
          <a:noFill/>
          <a:ln w="9525">
            <a:noFill/>
            <a:miter lim="800000"/>
            <a:headEnd/>
            <a:tailEnd/>
          </a:ln>
        </p:spPr>
        <p:txBody>
          <a:bodyPr>
            <a:spAutoFit/>
          </a:bodyPr>
          <a:lstStyle/>
          <a:p>
            <a:r>
              <a:rPr lang="en-US" b="1">
                <a:latin typeface="Calibri" pitchFamily="34" charset="0"/>
              </a:rPr>
              <a:t>Deep marks made by lands in barrel</a:t>
            </a:r>
          </a:p>
        </p:txBody>
      </p:sp>
      <p:cxnSp>
        <p:nvCxnSpPr>
          <p:cNvPr id="10" name="Straight Arrow Connector 9"/>
          <p:cNvCxnSpPr/>
          <p:nvPr/>
        </p:nvCxnSpPr>
        <p:spPr>
          <a:xfrm>
            <a:off x="5486400" y="3200400"/>
            <a:ext cx="1600200" cy="762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488" name="Rectangle 12"/>
          <p:cNvSpPr>
            <a:spLocks noChangeArrowheads="1"/>
          </p:cNvSpPr>
          <p:nvPr/>
        </p:nvSpPr>
        <p:spPr bwMode="auto">
          <a:xfrm>
            <a:off x="4572000" y="2590800"/>
            <a:ext cx="2111375" cy="923925"/>
          </a:xfrm>
          <a:prstGeom prst="rect">
            <a:avLst/>
          </a:prstGeom>
          <a:noFill/>
          <a:ln w="9525">
            <a:noFill/>
            <a:miter lim="800000"/>
            <a:headEnd/>
            <a:tailEnd/>
          </a:ln>
        </p:spPr>
        <p:txBody>
          <a:bodyPr>
            <a:spAutoFit/>
          </a:bodyPr>
          <a:lstStyle/>
          <a:p>
            <a:r>
              <a:rPr lang="en-US" b="1">
                <a:latin typeface="Calibri" pitchFamily="34" charset="0"/>
              </a:rPr>
              <a:t>Shallow marks made by grooves in barrel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Marks on Cartridge Cases</a:t>
            </a:r>
          </a:p>
        </p:txBody>
      </p:sp>
      <p:pic>
        <p:nvPicPr>
          <p:cNvPr id="21506" name="Picture 2" descr="http://www.firearmsid.com/jpgs/990900143.jpg"/>
          <p:cNvPicPr>
            <a:picLocks noChangeAspect="1" noChangeArrowheads="1"/>
          </p:cNvPicPr>
          <p:nvPr/>
        </p:nvPicPr>
        <p:blipFill>
          <a:blip r:embed="rId2"/>
          <a:srcRect/>
          <a:stretch>
            <a:fillRect/>
          </a:stretch>
        </p:blipFill>
        <p:spPr bwMode="auto">
          <a:xfrm>
            <a:off x="381000" y="1447800"/>
            <a:ext cx="2238375" cy="2095500"/>
          </a:xfrm>
          <a:prstGeom prst="rect">
            <a:avLst/>
          </a:prstGeom>
          <a:noFill/>
          <a:ln w="9525">
            <a:noFill/>
            <a:miter lim="800000"/>
            <a:headEnd/>
            <a:tailEnd/>
          </a:ln>
        </p:spPr>
      </p:pic>
      <p:cxnSp>
        <p:nvCxnSpPr>
          <p:cNvPr id="5" name="Straight Arrow Connector 4"/>
          <p:cNvCxnSpPr/>
          <p:nvPr/>
        </p:nvCxnSpPr>
        <p:spPr>
          <a:xfrm rot="10800000" flipV="1">
            <a:off x="1524000" y="2286000"/>
            <a:ext cx="14478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508" name="TextBox 7"/>
          <p:cNvSpPr txBox="1">
            <a:spLocks noChangeArrowheads="1"/>
          </p:cNvSpPr>
          <p:nvPr/>
        </p:nvSpPr>
        <p:spPr bwMode="auto">
          <a:xfrm>
            <a:off x="3048000" y="2057400"/>
            <a:ext cx="1676400" cy="369888"/>
          </a:xfrm>
          <a:prstGeom prst="rect">
            <a:avLst/>
          </a:prstGeom>
          <a:noFill/>
          <a:ln w="9525">
            <a:noFill/>
            <a:miter lim="800000"/>
            <a:headEnd/>
            <a:tailEnd/>
          </a:ln>
        </p:spPr>
        <p:txBody>
          <a:bodyPr>
            <a:spAutoFit/>
          </a:bodyPr>
          <a:lstStyle/>
          <a:p>
            <a:r>
              <a:rPr lang="en-US">
                <a:latin typeface="Calibri" pitchFamily="34" charset="0"/>
              </a:rPr>
              <a:t>Firing Pin Hole</a:t>
            </a:r>
          </a:p>
        </p:txBody>
      </p:sp>
      <p:cxnSp>
        <p:nvCxnSpPr>
          <p:cNvPr id="10" name="Straight Arrow Connector 9"/>
          <p:cNvCxnSpPr/>
          <p:nvPr/>
        </p:nvCxnSpPr>
        <p:spPr>
          <a:xfrm rot="10800000">
            <a:off x="2286000" y="2895600"/>
            <a:ext cx="990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510" name="TextBox 11"/>
          <p:cNvSpPr txBox="1">
            <a:spLocks noChangeArrowheads="1"/>
          </p:cNvSpPr>
          <p:nvPr/>
        </p:nvSpPr>
        <p:spPr bwMode="auto">
          <a:xfrm>
            <a:off x="3200400" y="2754313"/>
            <a:ext cx="1447800" cy="369887"/>
          </a:xfrm>
          <a:prstGeom prst="rect">
            <a:avLst/>
          </a:prstGeom>
          <a:noFill/>
          <a:ln w="9525">
            <a:noFill/>
            <a:miter lim="800000"/>
            <a:headEnd/>
            <a:tailEnd/>
          </a:ln>
        </p:spPr>
        <p:txBody>
          <a:bodyPr>
            <a:spAutoFit/>
          </a:bodyPr>
          <a:lstStyle/>
          <a:p>
            <a:r>
              <a:rPr lang="en-US">
                <a:latin typeface="Calibri" pitchFamily="34" charset="0"/>
              </a:rPr>
              <a:t>Breech Face</a:t>
            </a:r>
          </a:p>
        </p:txBody>
      </p:sp>
      <p:pic>
        <p:nvPicPr>
          <p:cNvPr id="21511" name="Picture 4" descr="http://www.firearmsid.com/jpgs/990900142.jpg"/>
          <p:cNvPicPr>
            <a:picLocks noChangeAspect="1" noChangeArrowheads="1"/>
          </p:cNvPicPr>
          <p:nvPr/>
        </p:nvPicPr>
        <p:blipFill>
          <a:blip r:embed="rId3"/>
          <a:srcRect/>
          <a:stretch>
            <a:fillRect/>
          </a:stretch>
        </p:blipFill>
        <p:spPr bwMode="auto">
          <a:xfrm>
            <a:off x="6629400" y="1600200"/>
            <a:ext cx="2038350" cy="1819275"/>
          </a:xfrm>
          <a:prstGeom prst="rect">
            <a:avLst/>
          </a:prstGeom>
          <a:noFill/>
          <a:ln w="9525">
            <a:noFill/>
            <a:miter lim="800000"/>
            <a:headEnd/>
            <a:tailEnd/>
          </a:ln>
        </p:spPr>
      </p:pic>
      <p:cxnSp>
        <p:nvCxnSpPr>
          <p:cNvPr id="14" name="Straight Arrow Connector 13"/>
          <p:cNvCxnSpPr/>
          <p:nvPr/>
        </p:nvCxnSpPr>
        <p:spPr>
          <a:xfrm>
            <a:off x="4495800" y="2209800"/>
            <a:ext cx="3048000" cy="3810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4419600" y="2895600"/>
            <a:ext cx="2667000" cy="762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21514" name="Picture 4" descr="Cartridge Case Comparion"/>
          <p:cNvPicPr>
            <a:picLocks noChangeAspect="1" noChangeArrowheads="1"/>
          </p:cNvPicPr>
          <p:nvPr/>
        </p:nvPicPr>
        <p:blipFill>
          <a:blip r:embed="rId4"/>
          <a:srcRect/>
          <a:stretch>
            <a:fillRect/>
          </a:stretch>
        </p:blipFill>
        <p:spPr bwMode="auto">
          <a:xfrm>
            <a:off x="2895600" y="3505200"/>
            <a:ext cx="3540125" cy="2590800"/>
          </a:xfrm>
          <a:prstGeom prst="rect">
            <a:avLst/>
          </a:prstGeom>
          <a:noFill/>
          <a:ln w="9525">
            <a:noFill/>
            <a:miter lim="800000"/>
            <a:headEnd/>
            <a:tailEnd/>
          </a:ln>
        </p:spPr>
      </p:pic>
      <p:sp>
        <p:nvSpPr>
          <p:cNvPr id="21515" name="TextBox 24"/>
          <p:cNvSpPr txBox="1">
            <a:spLocks noChangeArrowheads="1"/>
          </p:cNvSpPr>
          <p:nvPr/>
        </p:nvSpPr>
        <p:spPr bwMode="auto">
          <a:xfrm>
            <a:off x="228600" y="3886200"/>
            <a:ext cx="2667000" cy="1477963"/>
          </a:xfrm>
          <a:prstGeom prst="rect">
            <a:avLst/>
          </a:prstGeom>
          <a:noFill/>
          <a:ln w="9525">
            <a:noFill/>
            <a:miter lim="800000"/>
            <a:headEnd/>
            <a:tailEnd/>
          </a:ln>
        </p:spPr>
        <p:txBody>
          <a:bodyPr>
            <a:spAutoFit/>
          </a:bodyPr>
          <a:lstStyle/>
          <a:p>
            <a:r>
              <a:rPr lang="en-US">
                <a:latin typeface="Calibri" pitchFamily="34" charset="0"/>
              </a:rPr>
              <a:t>Two Breech Face Marks</a:t>
            </a:r>
          </a:p>
          <a:p>
            <a:r>
              <a:rPr lang="en-US">
                <a:latin typeface="Calibri" pitchFamily="34" charset="0"/>
              </a:rPr>
              <a:t>Case on Left was a test fire in the lab, Case on right was recovered at a crime scene.</a:t>
            </a:r>
          </a:p>
        </p:txBody>
      </p:sp>
      <p:cxnSp>
        <p:nvCxnSpPr>
          <p:cNvPr id="27" name="Straight Connector 26"/>
          <p:cNvCxnSpPr/>
          <p:nvPr/>
        </p:nvCxnSpPr>
        <p:spPr>
          <a:xfrm rot="5400000">
            <a:off x="3009900" y="4838700"/>
            <a:ext cx="3200400" cy="76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Extractor</a:t>
            </a:r>
          </a:p>
        </p:txBody>
      </p:sp>
      <p:pic>
        <p:nvPicPr>
          <p:cNvPr id="22530" name="Picture 4" descr="http://www.firearmsid.com/jpgs/A_CCID2.jpg"/>
          <p:cNvPicPr>
            <a:picLocks noChangeAspect="1" noChangeArrowheads="1"/>
          </p:cNvPicPr>
          <p:nvPr/>
        </p:nvPicPr>
        <p:blipFill>
          <a:blip r:embed="rId2"/>
          <a:srcRect/>
          <a:stretch>
            <a:fillRect/>
          </a:stretch>
        </p:blipFill>
        <p:spPr bwMode="auto">
          <a:xfrm>
            <a:off x="228600" y="3832225"/>
            <a:ext cx="4648200" cy="2492375"/>
          </a:xfrm>
          <a:prstGeom prst="rect">
            <a:avLst/>
          </a:prstGeom>
          <a:noFill/>
          <a:ln w="9525">
            <a:noFill/>
            <a:miter lim="800000"/>
            <a:headEnd/>
            <a:tailEnd/>
          </a:ln>
        </p:spPr>
      </p:pic>
      <p:pic>
        <p:nvPicPr>
          <p:cNvPr id="22531" name="Picture 2" descr="http://www.firearmsid.com/jpgs/1401.JPG"/>
          <p:cNvPicPr>
            <a:picLocks noChangeAspect="1" noChangeArrowheads="1"/>
          </p:cNvPicPr>
          <p:nvPr/>
        </p:nvPicPr>
        <p:blipFill>
          <a:blip r:embed="rId3"/>
          <a:srcRect/>
          <a:stretch>
            <a:fillRect/>
          </a:stretch>
        </p:blipFill>
        <p:spPr bwMode="auto">
          <a:xfrm>
            <a:off x="5707063" y="3810000"/>
            <a:ext cx="2751137" cy="2324100"/>
          </a:xfrm>
          <a:prstGeom prst="rect">
            <a:avLst/>
          </a:prstGeom>
          <a:noFill/>
          <a:ln w="9525">
            <a:noFill/>
            <a:miter lim="800000"/>
            <a:headEnd/>
            <a:tailEnd/>
          </a:ln>
        </p:spPr>
      </p:pic>
      <p:sp>
        <p:nvSpPr>
          <p:cNvPr id="22532" name="TextBox 12"/>
          <p:cNvSpPr txBox="1">
            <a:spLocks noChangeArrowheads="1"/>
          </p:cNvSpPr>
          <p:nvPr/>
        </p:nvSpPr>
        <p:spPr bwMode="auto">
          <a:xfrm>
            <a:off x="381000" y="1524000"/>
            <a:ext cx="8305800" cy="923925"/>
          </a:xfrm>
          <a:prstGeom prst="rect">
            <a:avLst/>
          </a:prstGeom>
          <a:noFill/>
          <a:ln w="9525">
            <a:noFill/>
            <a:miter lim="800000"/>
            <a:headEnd/>
            <a:tailEnd/>
          </a:ln>
        </p:spPr>
        <p:txBody>
          <a:bodyPr>
            <a:spAutoFit/>
          </a:bodyPr>
          <a:lstStyle/>
          <a:p>
            <a:r>
              <a:rPr lang="en-US">
                <a:latin typeface="Calibri" pitchFamily="34" charset="0"/>
              </a:rPr>
              <a:t>The extractor is a device found on most firearms except revolvers which helps pull the empty case out of the gun after it is fired.  Extractors work by pulling on the edge of the cartridge rim and leave striated marks as shown below.</a:t>
            </a:r>
          </a:p>
        </p:txBody>
      </p:sp>
      <p:sp>
        <p:nvSpPr>
          <p:cNvPr id="22533" name="TextBox 13"/>
          <p:cNvSpPr txBox="1">
            <a:spLocks noChangeArrowheads="1"/>
          </p:cNvSpPr>
          <p:nvPr/>
        </p:nvSpPr>
        <p:spPr bwMode="auto">
          <a:xfrm>
            <a:off x="5715000" y="3200400"/>
            <a:ext cx="2819400" cy="646113"/>
          </a:xfrm>
          <a:prstGeom prst="rect">
            <a:avLst/>
          </a:prstGeom>
          <a:noFill/>
          <a:ln w="9525">
            <a:noFill/>
            <a:miter lim="800000"/>
            <a:headEnd/>
            <a:tailEnd/>
          </a:ln>
        </p:spPr>
        <p:txBody>
          <a:bodyPr>
            <a:spAutoFit/>
          </a:bodyPr>
          <a:lstStyle/>
          <a:p>
            <a:r>
              <a:rPr lang="en-US">
                <a:latin typeface="Calibri" pitchFamily="34" charset="0"/>
              </a:rPr>
              <a:t>Extractor Marks under the comparison  microscope</a:t>
            </a:r>
          </a:p>
        </p:txBody>
      </p:sp>
      <p:pic>
        <p:nvPicPr>
          <p:cNvPr id="22534" name="Picture 5"/>
          <p:cNvPicPr>
            <a:picLocks noChangeAspect="1" noChangeArrowheads="1"/>
          </p:cNvPicPr>
          <p:nvPr/>
        </p:nvPicPr>
        <p:blipFill>
          <a:blip r:embed="rId4"/>
          <a:srcRect/>
          <a:stretch>
            <a:fillRect/>
          </a:stretch>
        </p:blipFill>
        <p:spPr bwMode="auto">
          <a:xfrm>
            <a:off x="1447800" y="2362200"/>
            <a:ext cx="3571875" cy="1276350"/>
          </a:xfrm>
          <a:prstGeom prst="rect">
            <a:avLst/>
          </a:prstGeom>
          <a:noFill/>
          <a:ln w="9525">
            <a:noFill/>
            <a:miter lim="800000"/>
            <a:headEnd/>
            <a:tailEnd/>
          </a:ln>
        </p:spPr>
      </p:pic>
      <p:sp>
        <p:nvSpPr>
          <p:cNvPr id="22535" name="TextBox 15"/>
          <p:cNvSpPr txBox="1">
            <a:spLocks noChangeArrowheads="1"/>
          </p:cNvSpPr>
          <p:nvPr/>
        </p:nvSpPr>
        <p:spPr bwMode="auto">
          <a:xfrm>
            <a:off x="2819400" y="3429000"/>
            <a:ext cx="1219200" cy="369888"/>
          </a:xfrm>
          <a:prstGeom prst="rect">
            <a:avLst/>
          </a:prstGeom>
          <a:noFill/>
          <a:ln w="9525">
            <a:noFill/>
            <a:miter lim="800000"/>
            <a:headEnd/>
            <a:tailEnd/>
          </a:ln>
        </p:spPr>
        <p:txBody>
          <a:bodyPr>
            <a:spAutoFit/>
          </a:bodyPr>
          <a:lstStyle/>
          <a:p>
            <a:r>
              <a:rPr lang="en-US">
                <a:latin typeface="Calibri" pitchFamily="34" charset="0"/>
              </a:rPr>
              <a:t>Extractor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Ejector</a:t>
            </a:r>
          </a:p>
        </p:txBody>
      </p:sp>
      <p:pic>
        <p:nvPicPr>
          <p:cNvPr id="23554" name="Picture 2" descr="http://www.firearmsid.com/jpgs/A0119.JPG"/>
          <p:cNvPicPr>
            <a:picLocks noChangeAspect="1" noChangeArrowheads="1"/>
          </p:cNvPicPr>
          <p:nvPr/>
        </p:nvPicPr>
        <p:blipFill>
          <a:blip r:embed="rId2"/>
          <a:srcRect/>
          <a:stretch>
            <a:fillRect/>
          </a:stretch>
        </p:blipFill>
        <p:spPr bwMode="auto">
          <a:xfrm>
            <a:off x="5867400" y="4191000"/>
            <a:ext cx="2514600" cy="2143125"/>
          </a:xfrm>
          <a:prstGeom prst="rect">
            <a:avLst/>
          </a:prstGeom>
          <a:noFill/>
          <a:ln w="9525">
            <a:noFill/>
            <a:miter lim="800000"/>
            <a:headEnd/>
            <a:tailEnd/>
          </a:ln>
        </p:spPr>
      </p:pic>
      <p:pic>
        <p:nvPicPr>
          <p:cNvPr id="23555" name="Picture 2" descr="http://www.firearmsid.com/jpgs/990900101.JPG"/>
          <p:cNvPicPr>
            <a:picLocks noChangeAspect="1" noChangeArrowheads="1"/>
          </p:cNvPicPr>
          <p:nvPr/>
        </p:nvPicPr>
        <p:blipFill>
          <a:blip r:embed="rId3"/>
          <a:srcRect/>
          <a:stretch>
            <a:fillRect/>
          </a:stretch>
        </p:blipFill>
        <p:spPr bwMode="auto">
          <a:xfrm>
            <a:off x="304800" y="4038600"/>
            <a:ext cx="2786063" cy="2057400"/>
          </a:xfrm>
          <a:prstGeom prst="rect">
            <a:avLst/>
          </a:prstGeom>
          <a:noFill/>
          <a:ln w="9525">
            <a:noFill/>
            <a:miter lim="800000"/>
            <a:headEnd/>
            <a:tailEnd/>
          </a:ln>
        </p:spPr>
      </p:pic>
      <p:pic>
        <p:nvPicPr>
          <p:cNvPr id="23556" name="Picture 3"/>
          <p:cNvPicPr>
            <a:picLocks noChangeAspect="1" noChangeArrowheads="1"/>
          </p:cNvPicPr>
          <p:nvPr/>
        </p:nvPicPr>
        <p:blipFill>
          <a:blip r:embed="rId4"/>
          <a:srcRect/>
          <a:stretch>
            <a:fillRect/>
          </a:stretch>
        </p:blipFill>
        <p:spPr bwMode="auto">
          <a:xfrm>
            <a:off x="4648200" y="2362200"/>
            <a:ext cx="3571875" cy="1371600"/>
          </a:xfrm>
          <a:prstGeom prst="rect">
            <a:avLst/>
          </a:prstGeom>
          <a:noFill/>
          <a:ln w="9525">
            <a:noFill/>
            <a:miter lim="800000"/>
            <a:headEnd/>
            <a:tailEnd/>
          </a:ln>
        </p:spPr>
      </p:pic>
      <p:sp>
        <p:nvSpPr>
          <p:cNvPr id="23557" name="TextBox 5"/>
          <p:cNvSpPr txBox="1">
            <a:spLocks noChangeArrowheads="1"/>
          </p:cNvSpPr>
          <p:nvPr/>
        </p:nvSpPr>
        <p:spPr bwMode="auto">
          <a:xfrm>
            <a:off x="381000" y="1524000"/>
            <a:ext cx="8305800" cy="923925"/>
          </a:xfrm>
          <a:prstGeom prst="rect">
            <a:avLst/>
          </a:prstGeom>
          <a:noFill/>
          <a:ln w="9525">
            <a:noFill/>
            <a:miter lim="800000"/>
            <a:headEnd/>
            <a:tailEnd/>
          </a:ln>
        </p:spPr>
        <p:txBody>
          <a:bodyPr>
            <a:spAutoFit/>
          </a:bodyPr>
          <a:lstStyle/>
          <a:p>
            <a:r>
              <a:rPr lang="en-US">
                <a:latin typeface="Calibri" pitchFamily="34" charset="0"/>
              </a:rPr>
              <a:t>As the extractor pulls the case back, it strikes a hard protrusion or bump, called the ejector, which caused the case to fling out of the weapon.  While the extractor pulls, the ejector pushes and usually leaves marks on the very edge of the cartridge case rim.</a:t>
            </a:r>
          </a:p>
        </p:txBody>
      </p:sp>
      <p:cxnSp>
        <p:nvCxnSpPr>
          <p:cNvPr id="8" name="Straight Arrow Connector 7"/>
          <p:cNvCxnSpPr/>
          <p:nvPr/>
        </p:nvCxnSpPr>
        <p:spPr>
          <a:xfrm rot="10800000" flipV="1">
            <a:off x="1905000" y="4724400"/>
            <a:ext cx="1447800" cy="762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9" name="Title 1"/>
          <p:cNvSpPr txBox="1">
            <a:spLocks/>
          </p:cNvSpPr>
          <p:nvPr/>
        </p:nvSpPr>
        <p:spPr>
          <a:xfrm>
            <a:off x="3200400" y="4495800"/>
            <a:ext cx="1371600" cy="533400"/>
          </a:xfrm>
          <a:prstGeom prst="rect">
            <a:avLst/>
          </a:prstGeom>
        </p:spPr>
        <p:txBody>
          <a:bodyPr anchor="ctr">
            <a:normAutofit/>
          </a:bodyPr>
          <a:lstStyle/>
          <a:p>
            <a:pPr algn="ctr" fontAlgn="auto">
              <a:spcBef>
                <a:spcPts val="0"/>
              </a:spcBef>
              <a:spcAft>
                <a:spcPts val="0"/>
              </a:spcAft>
              <a:defRPr/>
            </a:pPr>
            <a:r>
              <a:rPr lang="en-US" sz="2400" dirty="0">
                <a:latin typeface="+mj-lt"/>
                <a:ea typeface="+mj-ea"/>
                <a:cs typeface="+mj-cs"/>
              </a:rPr>
              <a:t>Ejector </a:t>
            </a:r>
          </a:p>
        </p:txBody>
      </p:sp>
      <p:sp>
        <p:nvSpPr>
          <p:cNvPr id="10" name="Title 1"/>
          <p:cNvSpPr txBox="1">
            <a:spLocks/>
          </p:cNvSpPr>
          <p:nvPr/>
        </p:nvSpPr>
        <p:spPr>
          <a:xfrm>
            <a:off x="3200400" y="3200400"/>
            <a:ext cx="1752600" cy="533400"/>
          </a:xfrm>
          <a:prstGeom prst="rect">
            <a:avLst/>
          </a:prstGeom>
        </p:spPr>
        <p:txBody>
          <a:bodyPr anchor="ctr">
            <a:normAutofit fontScale="92500"/>
          </a:bodyPr>
          <a:lstStyle/>
          <a:p>
            <a:pPr algn="ctr" fontAlgn="auto">
              <a:spcBef>
                <a:spcPts val="0"/>
              </a:spcBef>
              <a:spcAft>
                <a:spcPts val="0"/>
              </a:spcAft>
              <a:defRPr/>
            </a:pPr>
            <a:r>
              <a:rPr lang="en-US" sz="2400" dirty="0">
                <a:latin typeface="+mj-lt"/>
                <a:ea typeface="+mj-ea"/>
                <a:cs typeface="+mj-cs"/>
              </a:rPr>
              <a:t>Ejector marks</a:t>
            </a:r>
          </a:p>
        </p:txBody>
      </p:sp>
      <p:sp>
        <p:nvSpPr>
          <p:cNvPr id="23561" name="Rectangle 10"/>
          <p:cNvSpPr>
            <a:spLocks noChangeArrowheads="1"/>
          </p:cNvSpPr>
          <p:nvPr/>
        </p:nvSpPr>
        <p:spPr bwMode="auto">
          <a:xfrm>
            <a:off x="5334000" y="3621088"/>
            <a:ext cx="3581400" cy="646112"/>
          </a:xfrm>
          <a:prstGeom prst="rect">
            <a:avLst/>
          </a:prstGeom>
          <a:noFill/>
          <a:ln w="9525">
            <a:noFill/>
            <a:miter lim="800000"/>
            <a:headEnd/>
            <a:tailEnd/>
          </a:ln>
        </p:spPr>
        <p:txBody>
          <a:bodyPr>
            <a:spAutoFit/>
          </a:bodyPr>
          <a:lstStyle/>
          <a:p>
            <a:r>
              <a:rPr lang="en-US">
                <a:latin typeface="Calibri" pitchFamily="34" charset="0"/>
              </a:rPr>
              <a:t>Ejector Marks under the comparison  microscope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1839</Words>
  <Application>Microsoft Office PowerPoint</Application>
  <PresentationFormat>On-screen Show (4:3)</PresentationFormat>
  <Paragraphs>183</Paragraphs>
  <Slides>30</Slides>
  <Notes>0</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30</vt:i4>
      </vt:variant>
    </vt:vector>
  </HeadingPairs>
  <TitlesOfParts>
    <vt:vector size="34" baseType="lpstr">
      <vt:lpstr>Calibri</vt:lpstr>
      <vt:lpstr>Arial</vt:lpstr>
      <vt:lpstr>Office Theme</vt:lpstr>
      <vt:lpstr>Office Theme</vt:lpstr>
      <vt:lpstr>Firearm and Toolmark Identification Tim Counce Forensic Scientist IV</vt:lpstr>
      <vt:lpstr>Agenda</vt:lpstr>
      <vt:lpstr>What makes an Examiner?</vt:lpstr>
      <vt:lpstr>Ammunition</vt:lpstr>
      <vt:lpstr>Caliber</vt:lpstr>
      <vt:lpstr>Rifling Marks</vt:lpstr>
      <vt:lpstr>Marks on Cartridge Cases</vt:lpstr>
      <vt:lpstr>Extractor</vt:lpstr>
      <vt:lpstr>Ejector</vt:lpstr>
      <vt:lpstr>Conducting the Exam Step #1</vt:lpstr>
      <vt:lpstr>Conducting the Exam Step #2</vt:lpstr>
      <vt:lpstr>Conducting the Exam Step #3</vt:lpstr>
      <vt:lpstr>Firearm and Toolmark Theory</vt:lpstr>
      <vt:lpstr>Firearm and Toolmark Theory</vt:lpstr>
      <vt:lpstr>Theory of Identification</vt:lpstr>
      <vt:lpstr>Subjectivity</vt:lpstr>
      <vt:lpstr>Match vs. Non-Match</vt:lpstr>
      <vt:lpstr>Class Characteristics</vt:lpstr>
      <vt:lpstr>Subclass Characteristics</vt:lpstr>
      <vt:lpstr>Individual Characteristics</vt:lpstr>
      <vt:lpstr>Identity</vt:lpstr>
      <vt:lpstr>Why Firearms is not DNA</vt:lpstr>
      <vt:lpstr>Testability of Scientific Principle</vt:lpstr>
      <vt:lpstr>Known Error Rate</vt:lpstr>
      <vt:lpstr>Peer Review/Publication</vt:lpstr>
      <vt:lpstr>Acceptance in Field</vt:lpstr>
      <vt:lpstr>Use of Standards and Controls</vt:lpstr>
      <vt:lpstr>Firearms and the Scientific Method</vt:lpstr>
      <vt:lpstr>Slide 29</vt:lpstr>
      <vt:lpstr>Questions</vt:lpstr>
    </vt:vector>
  </TitlesOfParts>
  <Company>TXDPS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Foundation of Firearms and Toolmark Identification</dc:title>
  <dc:creator>jj07613</dc:creator>
  <cp:lastModifiedBy>KBetts</cp:lastModifiedBy>
  <cp:revision>49</cp:revision>
  <dcterms:created xsi:type="dcterms:W3CDTF">2010-02-18T19:49:17Z</dcterms:created>
  <dcterms:modified xsi:type="dcterms:W3CDTF">2010-10-05T18:01:41Z</dcterms:modified>
</cp:coreProperties>
</file>