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8" r:id="rId3"/>
    <p:sldId id="291" r:id="rId4"/>
    <p:sldId id="295" r:id="rId5"/>
    <p:sldId id="274" r:id="rId6"/>
    <p:sldId id="259" r:id="rId7"/>
    <p:sldId id="275" r:id="rId8"/>
    <p:sldId id="276" r:id="rId9"/>
    <p:sldId id="277" r:id="rId10"/>
    <p:sldId id="286" r:id="rId11"/>
    <p:sldId id="263" r:id="rId12"/>
    <p:sldId id="278" r:id="rId13"/>
    <p:sldId id="296" r:id="rId14"/>
    <p:sldId id="264" r:id="rId15"/>
    <p:sldId id="265" r:id="rId16"/>
    <p:sldId id="266" r:id="rId17"/>
    <p:sldId id="267" r:id="rId18"/>
    <p:sldId id="268" r:id="rId19"/>
    <p:sldId id="269" r:id="rId20"/>
    <p:sldId id="287" r:id="rId21"/>
    <p:sldId id="289" r:id="rId22"/>
    <p:sldId id="270" r:id="rId23"/>
    <p:sldId id="271" r:id="rId24"/>
    <p:sldId id="290" r:id="rId25"/>
    <p:sldId id="293" r:id="rId26"/>
    <p:sldId id="292"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6441AA9-AA2A-4268-A935-6FA6B0A87E2B}" type="datetimeFigureOut">
              <a:rPr lang="en-US"/>
              <a:pPr>
                <a:defRPr/>
              </a:pPr>
              <a:t>10/5/2010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B54CA74-E3C9-45F0-A943-865A8C61F83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FC6064F-76D9-44B2-8B39-4958464441ED}" type="datetimeFigureOut">
              <a:rPr lang="en-US"/>
              <a:pPr>
                <a:defRPr/>
              </a:pPr>
              <a:t>10/5/2010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DECCA07-B562-4B1B-986A-0D72E135428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Computer Forensics VS Audio/Video portions of DME</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EF9E0C-0449-4D8F-AB35-F13E7DFEC11B}"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4F2C46-BB55-4393-B686-D5EC0F85DEF0}" type="slidenum">
              <a:rPr lang="en-US"/>
              <a:pPr fontAlgn="base">
                <a:spcBef>
                  <a:spcPct val="0"/>
                </a:spcBef>
                <a:spcAft>
                  <a:spcPct val="0"/>
                </a:spcAft>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17173B-A5F5-4940-AA38-F92D851735F3}"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64FC5-651B-4AD2-BFAE-EAB0ED7E5CED}" type="slidenum">
              <a:rPr lang="en-US"/>
              <a:pPr fontAlgn="base">
                <a:spcBef>
                  <a:spcPct val="0"/>
                </a:spcBef>
                <a:spcAft>
                  <a:spcPct val="0"/>
                </a:spcAft>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2A5891-7BEE-449F-B02F-87A71CF165E0}" type="slidenum">
              <a:rPr lang="en-US"/>
              <a:pPr fontAlgn="base">
                <a:spcBef>
                  <a:spcPct val="0"/>
                </a:spcBef>
                <a:spcAft>
                  <a:spcPct val="0"/>
                </a:spcAft>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2C6E78-DB51-4B33-BC50-425964EEC9AD}" type="slidenum">
              <a:rPr lang="en-US"/>
              <a:pPr fontAlgn="base">
                <a:spcBef>
                  <a:spcPct val="0"/>
                </a:spcBef>
                <a:spcAft>
                  <a:spcPct val="0"/>
                </a:spcAft>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6372E3-E75E-4130-9FDD-A85AA4673F05}"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3BE775-F92D-4B27-B60A-F1CF7068EE87}"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CFDE3-57D9-4A09-B0B1-D6098257CC0D}"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D9D88C-3BD8-40D9-B348-B17465A8860E}"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Cell phone examination is not necessarily always a “forensic” process.</a:t>
            </a:r>
          </a:p>
          <a:p>
            <a:pPr>
              <a:spcBef>
                <a:spcPct val="0"/>
              </a:spcBef>
            </a:pPr>
            <a:r>
              <a:rPr lang="en-US" smtClean="0"/>
              <a:t>Careful documentation is necessary, communication with officer/prosecutor is key.</a:t>
            </a:r>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3B76B8-55D2-440E-AA7A-8D1E1C0B029A}"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BFFF5D-620C-46A1-8E1F-DFAA23D384AA}" type="slidenum">
              <a:rPr lang="en-US"/>
              <a:pPr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85E8E2-B026-4425-9014-31BA0B11407C}" type="slidenum">
              <a:rPr lang="en-US"/>
              <a:pPr fontAlgn="base">
                <a:spcBef>
                  <a:spcPct val="0"/>
                </a:spcBef>
                <a:spcAft>
                  <a:spcPct val="0"/>
                </a:spcAft>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571026-5475-4114-B551-EB1CEC90E0A5}" type="slidenum">
              <a:rPr lang="en-US"/>
              <a:pPr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2B87F4-C27E-4E0B-8D79-6C5C0D131393}"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6079F-A6D9-456E-BEB5-349C7AB796BE}"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620DED-F52E-4296-8309-7866F36F9049}"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CC2F0-14D6-4C98-BF99-470982060FCB}"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56D235-1396-44AD-BDC6-EE4D70A1AC65}" type="slidenum">
              <a:rPr lang="en-US"/>
              <a:pPr fontAlgn="base">
                <a:spcBef>
                  <a:spcPct val="0"/>
                </a:spcBef>
                <a:spcAft>
                  <a:spcPct val="0"/>
                </a:spcAft>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9CBF96-022E-4976-B71D-B3C924F3BF73}"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Hardware write-blocker</a:t>
            </a:r>
          </a:p>
          <a:p>
            <a:pPr>
              <a:spcBef>
                <a:spcPct val="0"/>
              </a:spcBef>
            </a:pPr>
            <a:r>
              <a:rPr lang="en-US" smtClean="0"/>
              <a:t>Examination of deleted areas not accessible to user (deleted but not yet overwritten)</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565A84-CC04-4D4B-8EC9-FF78139C8C7D}"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87AA99-CFA0-4138-BD42-C650079DE061}"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F73B75-B28A-4389-8789-13A10966153A}"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5BA356-35EF-43DA-B9B3-8B482EC89A50}" type="slidenum">
              <a:rPr lang="en-US"/>
              <a:pPr fontAlgn="base">
                <a:spcBef>
                  <a:spcPct val="0"/>
                </a:spcBef>
                <a:spcAft>
                  <a:spcPct val="0"/>
                </a:spcAft>
              </a:pPr>
              <a:t>7</a:t>
            </a:fld>
            <a:endParaRPr lang="en-US"/>
          </a:p>
        </p:txBody>
      </p:sp>
      <p:sp>
        <p:nvSpPr>
          <p:cNvPr id="29698"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z="1800" smtClean="0"/>
              <a:t>Data in computer systems is usually stored in electromagnetic or electronic form. These types of storage are highly susceptible to alteration or destruction.</a:t>
            </a:r>
          </a:p>
          <a:p>
            <a:pPr>
              <a:spcBef>
                <a:spcPct val="0"/>
              </a:spcBef>
            </a:pPr>
            <a:r>
              <a:rPr lang="en-US" sz="1800" smtClean="0"/>
              <a:t>Caution must be exercised when collecting, transporting, examining and storing this type of evidence to avoid the loss of evidence and intellectual property.</a:t>
            </a:r>
          </a:p>
          <a:p>
            <a:pPr>
              <a:spcBef>
                <a:spcPct val="0"/>
              </a:spcBef>
            </a:pPr>
            <a:endParaRPr lang="en-US" sz="18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78F805-6168-4323-993A-80D28CB0580D}"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8EC0BF-F2D0-497B-BC0B-AE9ECB875437}"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08C71E-CCCE-40BE-85A4-957B6A20D047}" type="datetimeFigureOut">
              <a:rPr lang="en-US"/>
              <a:pPr>
                <a:defRPr/>
              </a:pPr>
              <a:t>10/5/2010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95BB34-C593-42DA-A1FF-7202383304F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495448-A86C-4CFE-AEAF-6CE120D1312D}" type="datetimeFigureOut">
              <a:rPr lang="en-US"/>
              <a:pPr>
                <a:defRPr/>
              </a:pPr>
              <a:t>10/5/2010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EB03EF-536C-4267-B73C-4AC68C6352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235686-099B-46C6-B262-B0C89E7C47CC}" type="datetimeFigureOut">
              <a:rPr lang="en-US"/>
              <a:pPr>
                <a:defRPr/>
              </a:pPr>
              <a:t>10/5/2010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983E4C-6452-4625-9A1A-3051C77695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76A88D7-9A86-4CB4-A7B1-7D33D8A1CF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7240FA-4C15-4216-A04C-772FADC8E479}" type="datetimeFigureOut">
              <a:rPr lang="en-US"/>
              <a:pPr>
                <a:defRPr/>
              </a:pPr>
              <a:t>10/5/2010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E70316-7013-4157-9358-E276435B95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7F5B06-EAF0-4B1F-846A-ACF4AC965E11}" type="datetimeFigureOut">
              <a:rPr lang="en-US"/>
              <a:pPr>
                <a:defRPr/>
              </a:pPr>
              <a:t>10/5/2010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FD1DB0-F69A-4C70-878E-17542D8C4B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B1F868-5922-4DCC-9C4F-4D96161C0601}" type="datetimeFigureOut">
              <a:rPr lang="en-US"/>
              <a:pPr>
                <a:defRPr/>
              </a:pPr>
              <a:t>10/5/2010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76BA8F-B213-4940-98FE-6EC031E43E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3F44BF-785E-46FB-AC48-B734E7CA22B7}" type="datetimeFigureOut">
              <a:rPr lang="en-US"/>
              <a:pPr>
                <a:defRPr/>
              </a:pPr>
              <a:t>10/5/2010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1673168-87BB-4F92-AFB4-986E0E9865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3F2D5D1-BE71-4458-A521-1D1167798B9F}" type="datetimeFigureOut">
              <a:rPr lang="en-US"/>
              <a:pPr>
                <a:defRPr/>
              </a:pPr>
              <a:t>10/5/2010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66999CA-A616-4335-8D0F-09C986D6CCB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A877AA-E7DA-4E2F-84CC-0A2490167898}" type="datetimeFigureOut">
              <a:rPr lang="en-US"/>
              <a:pPr>
                <a:defRPr/>
              </a:pPr>
              <a:t>10/5/2010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4305BF-CA65-4673-ADE4-F318A768114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C6FF51-07BF-43AD-B207-8A283114046C}" type="datetimeFigureOut">
              <a:rPr lang="en-US"/>
              <a:pPr>
                <a:defRPr/>
              </a:pPr>
              <a:t>10/5/2010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F27688-94E2-448F-AB70-043AD6377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56A77-0376-44C5-8CE1-70C3246E1AF0}" type="datetimeFigureOut">
              <a:rPr lang="en-US"/>
              <a:pPr>
                <a:defRPr/>
              </a:pPr>
              <a:t>10/5/2010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441E9F-A8CC-43F5-9CF0-D589AD189FF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794A9C-99E9-4CCF-B9E3-24C0AD3E0231}" type="datetimeFigureOut">
              <a:rPr lang="en-US"/>
              <a:pPr>
                <a:defRPr/>
              </a:pPr>
              <a:t>10/5/2010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23E3A3D-6622-4F21-B3DD-C91A623999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issingkids.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PS-01"/>
          <p:cNvPicPr>
            <a:picLocks noChangeAspect="1" noChangeArrowheads="1"/>
          </p:cNvPicPr>
          <p:nvPr/>
        </p:nvPicPr>
        <p:blipFill>
          <a:blip r:embed="rId3"/>
          <a:srcRect/>
          <a:stretch>
            <a:fillRect/>
          </a:stretch>
        </p:blipFill>
        <p:spPr bwMode="auto">
          <a:xfrm>
            <a:off x="228600" y="163513"/>
            <a:ext cx="1600200" cy="1589087"/>
          </a:xfrm>
          <a:prstGeom prst="rect">
            <a:avLst/>
          </a:prstGeom>
          <a:noFill/>
          <a:ln w="19050">
            <a:noFill/>
            <a:miter lim="800000"/>
            <a:headEnd/>
            <a:tailEnd/>
          </a:ln>
        </p:spPr>
      </p:pic>
      <p:pic>
        <p:nvPicPr>
          <p:cNvPr id="16386" name="Picture 3" descr="jenpic"/>
          <p:cNvPicPr>
            <a:picLocks noChangeAspect="1" noChangeArrowheads="1"/>
          </p:cNvPicPr>
          <p:nvPr/>
        </p:nvPicPr>
        <p:blipFill>
          <a:blip r:embed="rId4">
            <a:lum contrast="-30000"/>
          </a:blip>
          <a:srcRect/>
          <a:stretch>
            <a:fillRect/>
          </a:stretch>
        </p:blipFill>
        <p:spPr bwMode="auto">
          <a:xfrm>
            <a:off x="3894138" y="2209800"/>
            <a:ext cx="1211262" cy="1600200"/>
          </a:xfrm>
          <a:prstGeom prst="rect">
            <a:avLst/>
          </a:prstGeom>
          <a:noFill/>
          <a:ln w="9525">
            <a:noFill/>
            <a:miter lim="800000"/>
            <a:headEnd/>
            <a:tailEnd/>
          </a:ln>
        </p:spPr>
      </p:pic>
      <p:sp>
        <p:nvSpPr>
          <p:cNvPr id="16387" name="Text Box 4"/>
          <p:cNvSpPr txBox="1">
            <a:spLocks noChangeArrowheads="1"/>
          </p:cNvSpPr>
          <p:nvPr/>
        </p:nvSpPr>
        <p:spPr bwMode="auto">
          <a:xfrm>
            <a:off x="304800" y="3894138"/>
            <a:ext cx="1143000" cy="892175"/>
          </a:xfrm>
          <a:prstGeom prst="rect">
            <a:avLst/>
          </a:prstGeom>
          <a:solidFill>
            <a:srgbClr val="FFFFFF"/>
          </a:solidFill>
          <a:ln w="9525">
            <a:solidFill>
              <a:schemeClr val="tx1"/>
            </a:solidFill>
            <a:miter lim="800000"/>
            <a:headEnd/>
            <a:tailEnd/>
          </a:ln>
        </p:spPr>
        <p:txBody>
          <a:bodyPr>
            <a:spAutoFit/>
          </a:bodyPr>
          <a:lstStyle/>
          <a:p>
            <a:pPr eaLnBrk="0" hangingPunct="0"/>
            <a:r>
              <a:rPr lang="en-US" sz="800"/>
              <a:t>Dale Stobaugh,</a:t>
            </a:r>
          </a:p>
          <a:p>
            <a:pPr eaLnBrk="0" hangingPunct="0"/>
            <a:r>
              <a:rPr lang="en-US" sz="800"/>
              <a:t>Supervisor</a:t>
            </a:r>
          </a:p>
          <a:p>
            <a:pPr eaLnBrk="0" hangingPunct="0"/>
            <a:r>
              <a:rPr lang="en-US" sz="800" b="1"/>
              <a:t>E-MAIL:  </a:t>
            </a:r>
            <a:r>
              <a:rPr lang="en-US" sz="1000" i="1">
                <a:latin typeface="Arial Narrow" pitchFamily="34" charset="0"/>
              </a:rPr>
              <a:t>Dale.Stobaugh@</a:t>
            </a:r>
          </a:p>
          <a:p>
            <a:pPr eaLnBrk="0" hangingPunct="0"/>
            <a:r>
              <a:rPr lang="en-US" sz="1000" i="1">
                <a:latin typeface="Arial Narrow" pitchFamily="34" charset="0"/>
              </a:rPr>
              <a:t>txdps.state.tx.us</a:t>
            </a:r>
            <a:endParaRPr lang="en-US" sz="1000"/>
          </a:p>
          <a:p>
            <a:pPr eaLnBrk="0" hangingPunct="0"/>
            <a:endParaRPr lang="en-US" sz="800"/>
          </a:p>
        </p:txBody>
      </p:sp>
      <p:sp>
        <p:nvSpPr>
          <p:cNvPr id="16388" name="Text Box 5"/>
          <p:cNvSpPr txBox="1">
            <a:spLocks noChangeArrowheads="1"/>
          </p:cNvSpPr>
          <p:nvPr/>
        </p:nvSpPr>
        <p:spPr bwMode="auto">
          <a:xfrm>
            <a:off x="2286000" y="3890963"/>
            <a:ext cx="838200" cy="223837"/>
          </a:xfrm>
          <a:prstGeom prst="rect">
            <a:avLst/>
          </a:prstGeom>
          <a:solidFill>
            <a:srgbClr val="FFFFFF"/>
          </a:solidFill>
          <a:ln w="9525">
            <a:solidFill>
              <a:schemeClr val="tx1"/>
            </a:solidFill>
            <a:miter lim="800000"/>
            <a:headEnd/>
            <a:tailEnd/>
          </a:ln>
        </p:spPr>
        <p:txBody>
          <a:bodyPr>
            <a:spAutoFit/>
          </a:bodyPr>
          <a:lstStyle/>
          <a:p>
            <a:pPr eaLnBrk="0" hangingPunct="0"/>
            <a:r>
              <a:rPr lang="en-US" sz="800"/>
              <a:t>Ken Crawford</a:t>
            </a:r>
          </a:p>
        </p:txBody>
      </p:sp>
      <p:sp>
        <p:nvSpPr>
          <p:cNvPr id="16389" name="Text Box 6"/>
          <p:cNvSpPr txBox="1">
            <a:spLocks noChangeArrowheads="1"/>
          </p:cNvSpPr>
          <p:nvPr/>
        </p:nvSpPr>
        <p:spPr bwMode="auto">
          <a:xfrm>
            <a:off x="4038600" y="3886200"/>
            <a:ext cx="814388" cy="223838"/>
          </a:xfrm>
          <a:prstGeom prst="rect">
            <a:avLst/>
          </a:prstGeom>
          <a:solidFill>
            <a:srgbClr val="FFFFFF"/>
          </a:solidFill>
          <a:ln w="9525">
            <a:solidFill>
              <a:schemeClr val="tx1"/>
            </a:solidFill>
            <a:miter lim="800000"/>
            <a:headEnd/>
            <a:tailEnd/>
          </a:ln>
        </p:spPr>
        <p:txBody>
          <a:bodyPr wrap="none">
            <a:spAutoFit/>
          </a:bodyPr>
          <a:lstStyle/>
          <a:p>
            <a:pPr eaLnBrk="0" hangingPunct="0"/>
            <a:r>
              <a:rPr lang="en-US" sz="800"/>
              <a:t>Jennifer Land</a:t>
            </a:r>
          </a:p>
        </p:txBody>
      </p:sp>
      <p:sp>
        <p:nvSpPr>
          <p:cNvPr id="16390" name="Text Box 7"/>
          <p:cNvSpPr txBox="1">
            <a:spLocks noChangeArrowheads="1"/>
          </p:cNvSpPr>
          <p:nvPr/>
        </p:nvSpPr>
        <p:spPr bwMode="auto">
          <a:xfrm>
            <a:off x="5778500" y="3886200"/>
            <a:ext cx="1079500" cy="223838"/>
          </a:xfrm>
          <a:prstGeom prst="rect">
            <a:avLst/>
          </a:prstGeom>
          <a:solidFill>
            <a:srgbClr val="FFFFFF"/>
          </a:solidFill>
          <a:ln w="9525">
            <a:solidFill>
              <a:schemeClr val="tx1"/>
            </a:solidFill>
            <a:miter lim="800000"/>
            <a:headEnd/>
            <a:tailEnd/>
          </a:ln>
        </p:spPr>
        <p:txBody>
          <a:bodyPr wrap="none">
            <a:spAutoFit/>
          </a:bodyPr>
          <a:lstStyle/>
          <a:p>
            <a:pPr eaLnBrk="0" hangingPunct="0"/>
            <a:r>
              <a:rPr lang="en-US" sz="800"/>
              <a:t>Veronica Bradshaw</a:t>
            </a:r>
          </a:p>
        </p:txBody>
      </p:sp>
      <p:sp>
        <p:nvSpPr>
          <p:cNvPr id="16391" name="Text Box 8"/>
          <p:cNvSpPr txBox="1">
            <a:spLocks noChangeArrowheads="1"/>
          </p:cNvSpPr>
          <p:nvPr/>
        </p:nvSpPr>
        <p:spPr bwMode="auto">
          <a:xfrm>
            <a:off x="1905000" y="101600"/>
            <a:ext cx="6400800" cy="2032000"/>
          </a:xfrm>
          <a:prstGeom prst="rect">
            <a:avLst/>
          </a:prstGeom>
          <a:solidFill>
            <a:srgbClr val="FFFFFF"/>
          </a:solidFill>
          <a:ln w="9525">
            <a:solidFill>
              <a:schemeClr val="bg1"/>
            </a:solidFill>
            <a:miter lim="800000"/>
            <a:headEnd/>
            <a:tailEnd/>
          </a:ln>
        </p:spPr>
        <p:txBody>
          <a:bodyPr>
            <a:spAutoFit/>
          </a:bodyPr>
          <a:lstStyle/>
          <a:p>
            <a:pPr eaLnBrk="0" hangingPunct="0"/>
            <a:r>
              <a:rPr lang="en-US"/>
              <a:t>Texas Department of Public Safety</a:t>
            </a:r>
          </a:p>
          <a:p>
            <a:pPr eaLnBrk="0" hangingPunct="0"/>
            <a:r>
              <a:rPr lang="en-US" sz="1200"/>
              <a:t>	</a:t>
            </a:r>
          </a:p>
          <a:p>
            <a:pPr eaLnBrk="0" hangingPunct="0"/>
            <a:r>
              <a:rPr lang="en-US" sz="1200"/>
              <a:t>		Crime Laboratory Services MSC 0460</a:t>
            </a:r>
          </a:p>
          <a:p>
            <a:pPr eaLnBrk="0" hangingPunct="0"/>
            <a:r>
              <a:rPr lang="en-US" sz="1200"/>
              <a:t>		Forensic Document Section</a:t>
            </a:r>
          </a:p>
          <a:p>
            <a:pPr eaLnBrk="0" hangingPunct="0"/>
            <a:r>
              <a:rPr lang="en-US" sz="1200"/>
              <a:t>		PO Box 4143</a:t>
            </a:r>
          </a:p>
          <a:p>
            <a:pPr eaLnBrk="0" hangingPunct="0"/>
            <a:r>
              <a:rPr lang="en-US" sz="1200"/>
              <a:t>		5805 N. Lamar Blvd.</a:t>
            </a:r>
          </a:p>
          <a:p>
            <a:pPr eaLnBrk="0" hangingPunct="0"/>
            <a:r>
              <a:rPr lang="en-US" sz="1200"/>
              <a:t>		Austin, TX 78765-4143</a:t>
            </a:r>
          </a:p>
          <a:p>
            <a:pPr eaLnBrk="0" hangingPunct="0"/>
            <a:r>
              <a:rPr lang="en-US" sz="1200"/>
              <a:t>		(512) 424-2105 Phone</a:t>
            </a:r>
          </a:p>
          <a:p>
            <a:pPr eaLnBrk="0" hangingPunct="0"/>
            <a:r>
              <a:rPr lang="en-US" sz="1200"/>
              <a:t>		(512) 424-5642 Fax</a:t>
            </a:r>
          </a:p>
          <a:p>
            <a:pPr eaLnBrk="0" hangingPunct="0"/>
            <a:endParaRPr lang="en-US" sz="1200"/>
          </a:p>
        </p:txBody>
      </p:sp>
      <p:sp>
        <p:nvSpPr>
          <p:cNvPr id="16392" name="Text Box 9"/>
          <p:cNvSpPr txBox="1">
            <a:spLocks noChangeArrowheads="1"/>
          </p:cNvSpPr>
          <p:nvPr/>
        </p:nvSpPr>
        <p:spPr bwMode="auto">
          <a:xfrm>
            <a:off x="7713663" y="3886200"/>
            <a:ext cx="744537" cy="223838"/>
          </a:xfrm>
          <a:prstGeom prst="rect">
            <a:avLst/>
          </a:prstGeom>
          <a:solidFill>
            <a:srgbClr val="FFFFFF"/>
          </a:solidFill>
          <a:ln w="9525">
            <a:solidFill>
              <a:schemeClr val="tx1"/>
            </a:solidFill>
            <a:miter lim="800000"/>
            <a:headEnd/>
            <a:tailEnd/>
          </a:ln>
        </p:spPr>
        <p:txBody>
          <a:bodyPr wrap="none">
            <a:spAutoFit/>
          </a:bodyPr>
          <a:lstStyle/>
          <a:p>
            <a:pPr eaLnBrk="0" hangingPunct="0"/>
            <a:r>
              <a:rPr lang="en-US" sz="800"/>
              <a:t>Erin Gruene</a:t>
            </a:r>
          </a:p>
        </p:txBody>
      </p:sp>
      <p:pic>
        <p:nvPicPr>
          <p:cNvPr id="16393" name="Picture 10" descr="08880006"/>
          <p:cNvPicPr>
            <a:picLocks noChangeAspect="1" noChangeArrowheads="1"/>
          </p:cNvPicPr>
          <p:nvPr/>
        </p:nvPicPr>
        <p:blipFill>
          <a:blip r:embed="rId5"/>
          <a:srcRect/>
          <a:stretch>
            <a:fillRect/>
          </a:stretch>
        </p:blipFill>
        <p:spPr bwMode="auto">
          <a:xfrm>
            <a:off x="5767388" y="2209800"/>
            <a:ext cx="1090612" cy="1600200"/>
          </a:xfrm>
          <a:prstGeom prst="rect">
            <a:avLst/>
          </a:prstGeom>
          <a:noFill/>
          <a:ln w="9525">
            <a:noFill/>
            <a:miter lim="800000"/>
            <a:headEnd/>
            <a:tailEnd/>
          </a:ln>
        </p:spPr>
      </p:pic>
      <p:pic>
        <p:nvPicPr>
          <p:cNvPr id="16394" name="Picture 11" descr="08880012"/>
          <p:cNvPicPr>
            <a:picLocks noChangeAspect="1" noChangeArrowheads="1"/>
          </p:cNvPicPr>
          <p:nvPr/>
        </p:nvPicPr>
        <p:blipFill>
          <a:blip r:embed="rId6"/>
          <a:srcRect/>
          <a:stretch>
            <a:fillRect/>
          </a:stretch>
        </p:blipFill>
        <p:spPr bwMode="auto">
          <a:xfrm>
            <a:off x="7446963" y="2209800"/>
            <a:ext cx="1163637" cy="1600200"/>
          </a:xfrm>
          <a:prstGeom prst="rect">
            <a:avLst/>
          </a:prstGeom>
          <a:noFill/>
          <a:ln w="9525">
            <a:noFill/>
            <a:miter lim="800000"/>
            <a:headEnd/>
            <a:tailEnd/>
          </a:ln>
        </p:spPr>
      </p:pic>
      <p:pic>
        <p:nvPicPr>
          <p:cNvPr id="16395" name="Picture 12" descr="08880017"/>
          <p:cNvPicPr>
            <a:picLocks noChangeAspect="1" noChangeArrowheads="1"/>
          </p:cNvPicPr>
          <p:nvPr/>
        </p:nvPicPr>
        <p:blipFill>
          <a:blip r:embed="rId7"/>
          <a:srcRect/>
          <a:stretch>
            <a:fillRect/>
          </a:stretch>
        </p:blipFill>
        <p:spPr bwMode="auto">
          <a:xfrm>
            <a:off x="304800" y="2209800"/>
            <a:ext cx="1163638" cy="1600200"/>
          </a:xfrm>
          <a:prstGeom prst="rect">
            <a:avLst/>
          </a:prstGeom>
          <a:noFill/>
          <a:ln w="9525">
            <a:noFill/>
            <a:miter lim="800000"/>
            <a:headEnd/>
            <a:tailEnd/>
          </a:ln>
        </p:spPr>
      </p:pic>
      <p:pic>
        <p:nvPicPr>
          <p:cNvPr id="16396" name="Picture 13" descr="08880024"/>
          <p:cNvPicPr>
            <a:picLocks noChangeAspect="1" noChangeArrowheads="1"/>
          </p:cNvPicPr>
          <p:nvPr/>
        </p:nvPicPr>
        <p:blipFill>
          <a:blip r:embed="rId8"/>
          <a:srcRect/>
          <a:stretch>
            <a:fillRect/>
          </a:stretch>
        </p:blipFill>
        <p:spPr bwMode="auto">
          <a:xfrm>
            <a:off x="2074863" y="2190750"/>
            <a:ext cx="1201737" cy="1619250"/>
          </a:xfrm>
          <a:prstGeom prst="rect">
            <a:avLst/>
          </a:prstGeom>
          <a:noFill/>
          <a:ln w="9525">
            <a:noFill/>
            <a:miter lim="800000"/>
            <a:headEnd/>
            <a:tailEnd/>
          </a:ln>
        </p:spPr>
      </p:pic>
      <p:pic>
        <p:nvPicPr>
          <p:cNvPr id="16397" name="Picture 14" descr="Sarah "/>
          <p:cNvPicPr>
            <a:picLocks noChangeAspect="1" noChangeArrowheads="1"/>
          </p:cNvPicPr>
          <p:nvPr/>
        </p:nvPicPr>
        <p:blipFill>
          <a:blip r:embed="rId9"/>
          <a:srcRect/>
          <a:stretch>
            <a:fillRect/>
          </a:stretch>
        </p:blipFill>
        <p:spPr bwMode="auto">
          <a:xfrm>
            <a:off x="2974975" y="4343400"/>
            <a:ext cx="1216025" cy="1546225"/>
          </a:xfrm>
          <a:prstGeom prst="rect">
            <a:avLst/>
          </a:prstGeom>
          <a:noFill/>
          <a:ln w="9525">
            <a:noFill/>
            <a:miter lim="800000"/>
            <a:headEnd/>
            <a:tailEnd/>
          </a:ln>
        </p:spPr>
      </p:pic>
      <p:pic>
        <p:nvPicPr>
          <p:cNvPr id="16398" name="Picture 17"/>
          <p:cNvPicPr>
            <a:picLocks noChangeAspect="1" noChangeArrowheads="1"/>
          </p:cNvPicPr>
          <p:nvPr/>
        </p:nvPicPr>
        <p:blipFill>
          <a:blip r:embed="rId10"/>
          <a:srcRect/>
          <a:stretch>
            <a:fillRect/>
          </a:stretch>
        </p:blipFill>
        <p:spPr bwMode="auto">
          <a:xfrm>
            <a:off x="4799013" y="4343400"/>
            <a:ext cx="1220787" cy="1524000"/>
          </a:xfrm>
          <a:prstGeom prst="rect">
            <a:avLst/>
          </a:prstGeom>
          <a:noFill/>
          <a:ln w="9525">
            <a:noFill/>
            <a:miter lim="800000"/>
            <a:headEnd/>
            <a:tailEnd/>
          </a:ln>
        </p:spPr>
      </p:pic>
      <p:pic>
        <p:nvPicPr>
          <p:cNvPr id="16399" name="Picture 18"/>
          <p:cNvPicPr>
            <a:picLocks noChangeAspect="1" noChangeArrowheads="1"/>
          </p:cNvPicPr>
          <p:nvPr/>
        </p:nvPicPr>
        <p:blipFill>
          <a:blip r:embed="rId11"/>
          <a:srcRect/>
          <a:stretch>
            <a:fillRect/>
          </a:stretch>
        </p:blipFill>
        <p:spPr bwMode="auto">
          <a:xfrm>
            <a:off x="6694488" y="4343400"/>
            <a:ext cx="1230312" cy="1524000"/>
          </a:xfrm>
          <a:prstGeom prst="rect">
            <a:avLst/>
          </a:prstGeom>
          <a:noFill/>
          <a:ln w="9525">
            <a:noFill/>
            <a:miter lim="800000"/>
            <a:headEnd/>
            <a:tailEnd/>
          </a:ln>
        </p:spPr>
      </p:pic>
      <p:sp>
        <p:nvSpPr>
          <p:cNvPr id="16400" name="Text Box 5"/>
          <p:cNvSpPr txBox="1">
            <a:spLocks noChangeArrowheads="1"/>
          </p:cNvSpPr>
          <p:nvPr/>
        </p:nvSpPr>
        <p:spPr bwMode="auto">
          <a:xfrm>
            <a:off x="3124200" y="5943600"/>
            <a:ext cx="838200" cy="223838"/>
          </a:xfrm>
          <a:prstGeom prst="rect">
            <a:avLst/>
          </a:prstGeom>
          <a:solidFill>
            <a:srgbClr val="FFFFFF"/>
          </a:solidFill>
          <a:ln w="9525">
            <a:solidFill>
              <a:schemeClr val="tx1"/>
            </a:solidFill>
            <a:miter lim="800000"/>
            <a:headEnd/>
            <a:tailEnd/>
          </a:ln>
        </p:spPr>
        <p:txBody>
          <a:bodyPr>
            <a:spAutoFit/>
          </a:bodyPr>
          <a:lstStyle/>
          <a:p>
            <a:pPr eaLnBrk="0" hangingPunct="0"/>
            <a:r>
              <a:rPr lang="en-US" sz="800"/>
              <a:t>  Sarah Pryor</a:t>
            </a:r>
          </a:p>
        </p:txBody>
      </p:sp>
      <p:sp>
        <p:nvSpPr>
          <p:cNvPr id="16401" name="Text Box 5"/>
          <p:cNvSpPr txBox="1">
            <a:spLocks noChangeArrowheads="1"/>
          </p:cNvSpPr>
          <p:nvPr/>
        </p:nvSpPr>
        <p:spPr bwMode="auto">
          <a:xfrm>
            <a:off x="5029200" y="5943600"/>
            <a:ext cx="838200" cy="223838"/>
          </a:xfrm>
          <a:prstGeom prst="rect">
            <a:avLst/>
          </a:prstGeom>
          <a:solidFill>
            <a:srgbClr val="FFFFFF"/>
          </a:solidFill>
          <a:ln w="9525">
            <a:solidFill>
              <a:schemeClr val="tx1"/>
            </a:solidFill>
            <a:miter lim="800000"/>
            <a:headEnd/>
            <a:tailEnd/>
          </a:ln>
        </p:spPr>
        <p:txBody>
          <a:bodyPr>
            <a:spAutoFit/>
          </a:bodyPr>
          <a:lstStyle/>
          <a:p>
            <a:pPr eaLnBrk="0" hangingPunct="0"/>
            <a:r>
              <a:rPr lang="en-US" sz="800"/>
              <a:t>  Meg O’Brien</a:t>
            </a:r>
          </a:p>
        </p:txBody>
      </p:sp>
      <p:sp>
        <p:nvSpPr>
          <p:cNvPr id="16402" name="Text Box 5"/>
          <p:cNvSpPr txBox="1">
            <a:spLocks noChangeArrowheads="1"/>
          </p:cNvSpPr>
          <p:nvPr/>
        </p:nvSpPr>
        <p:spPr bwMode="auto">
          <a:xfrm>
            <a:off x="6858000" y="5943600"/>
            <a:ext cx="990600" cy="215900"/>
          </a:xfrm>
          <a:prstGeom prst="rect">
            <a:avLst/>
          </a:prstGeom>
          <a:solidFill>
            <a:srgbClr val="FFFFFF"/>
          </a:solidFill>
          <a:ln w="9525">
            <a:solidFill>
              <a:schemeClr val="tx1"/>
            </a:solidFill>
            <a:miter lim="800000"/>
            <a:headEnd/>
            <a:tailEnd/>
          </a:ln>
        </p:spPr>
        <p:txBody>
          <a:bodyPr>
            <a:spAutoFit/>
          </a:bodyPr>
          <a:lstStyle/>
          <a:p>
            <a:pPr eaLnBrk="0" hangingPunct="0"/>
            <a:r>
              <a:rPr lang="en-US" sz="800"/>
              <a:t>Nathan Calderon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3600" b="1" smtClean="0">
                <a:latin typeface="Arial" charset="0"/>
                <a:cs typeface="Arial" charset="0"/>
              </a:rPr>
              <a:t>Search Warrant / Consent to Search</a:t>
            </a:r>
          </a:p>
        </p:txBody>
      </p:sp>
      <p:sp>
        <p:nvSpPr>
          <p:cNvPr id="34818" name="Rectangle 3"/>
          <p:cNvSpPr>
            <a:spLocks noGrp="1" noChangeArrowheads="1"/>
          </p:cNvSpPr>
          <p:nvPr>
            <p:ph type="body" idx="1"/>
          </p:nvPr>
        </p:nvSpPr>
        <p:spPr/>
        <p:txBody>
          <a:bodyPr/>
          <a:lstStyle/>
          <a:p>
            <a:pPr>
              <a:lnSpc>
                <a:spcPct val="90000"/>
              </a:lnSpc>
            </a:pPr>
            <a:r>
              <a:rPr lang="en-US" sz="2200" smtClean="0">
                <a:latin typeface="Arial" charset="0"/>
                <a:cs typeface="Arial" charset="0"/>
              </a:rPr>
              <a:t>DPS Crime Lab Policy is to have copy of the search warrant or consent to search form </a:t>
            </a:r>
            <a:r>
              <a:rPr lang="en-US" sz="2200" b="1" u="sng" smtClean="0">
                <a:latin typeface="Arial" charset="0"/>
                <a:cs typeface="Arial" charset="0"/>
              </a:rPr>
              <a:t>before</a:t>
            </a:r>
            <a:r>
              <a:rPr lang="en-US" sz="2200" smtClean="0">
                <a:latin typeface="Arial" charset="0"/>
                <a:cs typeface="Arial" charset="0"/>
              </a:rPr>
              <a:t> examination can begin</a:t>
            </a:r>
          </a:p>
          <a:p>
            <a:pPr>
              <a:lnSpc>
                <a:spcPct val="90000"/>
              </a:lnSpc>
              <a:buFontTx/>
              <a:buNone/>
            </a:pPr>
            <a:endParaRPr lang="en-US" sz="2200" smtClean="0">
              <a:latin typeface="Arial" charset="0"/>
              <a:cs typeface="Arial" charset="0"/>
            </a:endParaRPr>
          </a:p>
          <a:p>
            <a:pPr>
              <a:lnSpc>
                <a:spcPct val="90000"/>
              </a:lnSpc>
            </a:pPr>
            <a:r>
              <a:rPr lang="en-US" sz="2200" smtClean="0">
                <a:latin typeface="Arial" charset="0"/>
                <a:cs typeface="Arial" charset="0"/>
              </a:rPr>
              <a:t>Specific wording not only to seize the media but also to access data stored within the media…there is a difference</a:t>
            </a:r>
          </a:p>
          <a:p>
            <a:pPr>
              <a:lnSpc>
                <a:spcPct val="90000"/>
              </a:lnSpc>
              <a:buFontTx/>
              <a:buNone/>
            </a:pPr>
            <a:endParaRPr lang="en-US" sz="2200" smtClean="0">
              <a:latin typeface="Arial" charset="0"/>
              <a:cs typeface="Arial" charset="0"/>
            </a:endParaRPr>
          </a:p>
          <a:p>
            <a:pPr>
              <a:lnSpc>
                <a:spcPct val="90000"/>
              </a:lnSpc>
            </a:pPr>
            <a:r>
              <a:rPr lang="en-US" sz="2200" smtClean="0">
                <a:latin typeface="Arial" charset="0"/>
                <a:cs typeface="Arial" charset="0"/>
              </a:rPr>
              <a:t>Go-bys are available from the DPS Lab</a:t>
            </a:r>
          </a:p>
          <a:p>
            <a:pPr>
              <a:lnSpc>
                <a:spcPct val="90000"/>
              </a:lnSpc>
            </a:pPr>
            <a:endParaRPr lang="en-US" sz="2200" smtClean="0">
              <a:latin typeface="Arial" charset="0"/>
              <a:cs typeface="Arial" charset="0"/>
            </a:endParaRPr>
          </a:p>
          <a:p>
            <a:pPr>
              <a:lnSpc>
                <a:spcPct val="90000"/>
              </a:lnSpc>
            </a:pPr>
            <a:r>
              <a:rPr lang="en-US" sz="2200" b="1" i="1" smtClean="0">
                <a:latin typeface="Arial" charset="0"/>
                <a:cs typeface="Arial" charset="0"/>
              </a:rPr>
              <a:t>A common misconception about the search warrant “return” to the issuing Judge:  officers sometimes ask if we can begin examination within that return time.  When in fact, the evidence merely needs to be submitted to the lab within that return deadline to the Judge.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381000" y="838200"/>
            <a:ext cx="8229600" cy="1143000"/>
          </a:xfrm>
        </p:spPr>
        <p:txBody>
          <a:bodyPr rtlCol="0">
            <a:normAutofit fontScale="90000"/>
          </a:bodyPr>
          <a:lstStyle/>
          <a:p>
            <a:pPr fontAlgn="auto">
              <a:spcAft>
                <a:spcPts val="0"/>
              </a:spcAft>
              <a:defRPr/>
            </a:pPr>
            <a:r>
              <a:rPr lang="en-US" sz="4000" b="1" dirty="0" smtClean="0">
                <a:latin typeface="Arial" pitchFamily="34" charset="0"/>
                <a:cs typeface="Arial" pitchFamily="34" charset="0"/>
              </a:rPr>
              <a:t>Types of electronic devices or MEDIA that may contain digital evidence</a:t>
            </a:r>
          </a:p>
        </p:txBody>
      </p:sp>
      <p:sp>
        <p:nvSpPr>
          <p:cNvPr id="36866" name="Rectangle 3"/>
          <p:cNvSpPr>
            <a:spLocks noGrp="1" noChangeArrowheads="1"/>
          </p:cNvSpPr>
          <p:nvPr>
            <p:ph type="body" sz="half" idx="1"/>
          </p:nvPr>
        </p:nvSpPr>
        <p:spPr>
          <a:xfrm>
            <a:off x="457200" y="3276600"/>
            <a:ext cx="4038600" cy="2925763"/>
          </a:xfrm>
        </p:spPr>
        <p:txBody>
          <a:bodyPr/>
          <a:lstStyle/>
          <a:p>
            <a:r>
              <a:rPr lang="en-US" sz="2000" smtClean="0">
                <a:latin typeface="Arial" charset="0"/>
                <a:cs typeface="Arial" charset="0"/>
              </a:rPr>
              <a:t>Personal computer, laptop</a:t>
            </a:r>
          </a:p>
          <a:p>
            <a:r>
              <a:rPr lang="en-US" sz="2000" smtClean="0">
                <a:latin typeface="Arial" charset="0"/>
                <a:cs typeface="Arial" charset="0"/>
              </a:rPr>
              <a:t>External hard drives (USB connection)</a:t>
            </a:r>
          </a:p>
          <a:p>
            <a:r>
              <a:rPr lang="en-US" sz="2000" smtClean="0">
                <a:latin typeface="Arial" charset="0"/>
                <a:cs typeface="Arial" charset="0"/>
              </a:rPr>
              <a:t>DVD, CD, floppy disks</a:t>
            </a:r>
          </a:p>
          <a:p>
            <a:r>
              <a:rPr lang="en-US" sz="2000" smtClean="0">
                <a:latin typeface="Arial" charset="0"/>
                <a:cs typeface="Arial" charset="0"/>
              </a:rPr>
              <a:t>Flash drives (thumb, USB)</a:t>
            </a:r>
          </a:p>
          <a:p>
            <a:r>
              <a:rPr lang="en-US" sz="2000" smtClean="0">
                <a:latin typeface="Arial" charset="0"/>
                <a:cs typeface="Arial" charset="0"/>
              </a:rPr>
              <a:t>Memory sticks</a:t>
            </a:r>
          </a:p>
          <a:p>
            <a:r>
              <a:rPr lang="en-US" sz="2000" smtClean="0">
                <a:latin typeface="Arial" charset="0"/>
                <a:cs typeface="Arial" charset="0"/>
              </a:rPr>
              <a:t>Digital cameras</a:t>
            </a:r>
          </a:p>
          <a:p>
            <a:r>
              <a:rPr lang="en-US" sz="2000" smtClean="0">
                <a:latin typeface="Arial" charset="0"/>
                <a:cs typeface="Arial" charset="0"/>
              </a:rPr>
              <a:t>SD Cards</a:t>
            </a:r>
          </a:p>
          <a:p>
            <a:endParaRPr lang="en-US" sz="2000" smtClean="0"/>
          </a:p>
          <a:p>
            <a:endParaRPr lang="en-US" sz="2000" smtClean="0"/>
          </a:p>
          <a:p>
            <a:endParaRPr lang="en-US" sz="2000" smtClean="0"/>
          </a:p>
        </p:txBody>
      </p:sp>
      <p:sp>
        <p:nvSpPr>
          <p:cNvPr id="36867" name="Rectangle 4"/>
          <p:cNvSpPr>
            <a:spLocks noGrp="1" noChangeArrowheads="1"/>
          </p:cNvSpPr>
          <p:nvPr>
            <p:ph type="body" sz="half" idx="2"/>
          </p:nvPr>
        </p:nvSpPr>
        <p:spPr>
          <a:xfrm>
            <a:off x="4648200" y="3276600"/>
            <a:ext cx="4038600" cy="3001963"/>
          </a:xfrm>
        </p:spPr>
        <p:txBody>
          <a:bodyPr/>
          <a:lstStyle/>
          <a:p>
            <a:r>
              <a:rPr lang="en-US" sz="2000" smtClean="0">
                <a:latin typeface="Arial" charset="0"/>
                <a:cs typeface="Arial" charset="0"/>
              </a:rPr>
              <a:t>Personal Data Assistants (PDAs, iPods, Palm)</a:t>
            </a:r>
          </a:p>
          <a:p>
            <a:r>
              <a:rPr lang="en-US" sz="2000" smtClean="0">
                <a:latin typeface="Arial" charset="0"/>
                <a:cs typeface="Arial" charset="0"/>
              </a:rPr>
              <a:t>Cellular phones</a:t>
            </a:r>
          </a:p>
          <a:p>
            <a:r>
              <a:rPr lang="en-US" sz="2000" smtClean="0">
                <a:latin typeface="Arial" charset="0"/>
                <a:cs typeface="Arial" charset="0"/>
              </a:rPr>
              <a:t>MP3 Players</a:t>
            </a:r>
          </a:p>
          <a:p>
            <a:r>
              <a:rPr lang="en-US" sz="2000" smtClean="0">
                <a:latin typeface="Arial" charset="0"/>
                <a:cs typeface="Arial" charset="0"/>
              </a:rPr>
              <a:t>Smart Phones (Blackberry/iPhone)</a:t>
            </a:r>
          </a:p>
          <a:p>
            <a:r>
              <a:rPr lang="en-US" sz="2000" smtClean="0">
                <a:latin typeface="Arial" charset="0"/>
                <a:cs typeface="Arial" charset="0"/>
              </a:rPr>
              <a:t>Many unusual pieces of media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b="1" smtClean="0">
                <a:latin typeface="Arial" charset="0"/>
                <a:cs typeface="Arial" charset="0"/>
              </a:rPr>
              <a:t>Types of Evidence at Scene</a:t>
            </a:r>
          </a:p>
        </p:txBody>
      </p:sp>
      <p:sp>
        <p:nvSpPr>
          <p:cNvPr id="38914" name="Rectangle 3"/>
          <p:cNvSpPr>
            <a:spLocks noGrp="1" noChangeArrowheads="1"/>
          </p:cNvSpPr>
          <p:nvPr>
            <p:ph type="body" idx="1"/>
          </p:nvPr>
        </p:nvSpPr>
        <p:spPr/>
        <p:txBody>
          <a:bodyPr/>
          <a:lstStyle/>
          <a:p>
            <a:r>
              <a:rPr lang="en-US" smtClean="0">
                <a:latin typeface="Arial" charset="0"/>
                <a:cs typeface="Arial" charset="0"/>
              </a:rPr>
              <a:t>Computer media relevant to crime</a:t>
            </a:r>
          </a:p>
          <a:p>
            <a:r>
              <a:rPr lang="en-US" smtClean="0">
                <a:latin typeface="Arial" charset="0"/>
                <a:cs typeface="Arial" charset="0"/>
              </a:rPr>
              <a:t>Documents surrounding computer</a:t>
            </a:r>
          </a:p>
          <a:p>
            <a:r>
              <a:rPr lang="en-US" smtClean="0">
                <a:latin typeface="Arial" charset="0"/>
                <a:cs typeface="Arial" charset="0"/>
              </a:rPr>
              <a:t>Documents in the printer, scanner, trash</a:t>
            </a:r>
          </a:p>
          <a:p>
            <a:r>
              <a:rPr lang="en-US" smtClean="0">
                <a:latin typeface="Arial" charset="0"/>
                <a:cs typeface="Arial" charset="0"/>
              </a:rPr>
              <a:t>Web camera (usually on top of monitor)</a:t>
            </a:r>
          </a:p>
          <a:p>
            <a:r>
              <a:rPr lang="en-US" smtClean="0">
                <a:latin typeface="Arial" charset="0"/>
                <a:cs typeface="Arial" charset="0"/>
              </a:rPr>
              <a:t>PDA, cell phones with charger/data cable</a:t>
            </a:r>
          </a:p>
          <a:p>
            <a:r>
              <a:rPr lang="en-US" smtClean="0">
                <a:latin typeface="Arial" charset="0"/>
                <a:cs typeface="Arial" charset="0"/>
              </a:rPr>
              <a:t>Related software</a:t>
            </a:r>
          </a:p>
          <a:p>
            <a:r>
              <a:rPr lang="en-US" smtClean="0">
                <a:latin typeface="Arial" charset="0"/>
                <a:cs typeface="Arial" charset="0"/>
              </a:rPr>
              <a:t>Related cables / power cords / chargers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DSCN0382.JPG"/>
          <p:cNvPicPr>
            <a:picLocks noChangeAspect="1" noChangeArrowheads="1"/>
          </p:cNvPicPr>
          <p:nvPr/>
        </p:nvPicPr>
        <p:blipFill>
          <a:blip r:embed="rId3"/>
          <a:srcRect/>
          <a:stretch>
            <a:fillRect/>
          </a:stretch>
        </p:blipFill>
        <p:spPr bwMode="auto">
          <a:xfrm>
            <a:off x="838200" y="304800"/>
            <a:ext cx="7391400" cy="5543550"/>
          </a:xfrm>
          <a:prstGeom prst="rect">
            <a:avLst/>
          </a:prstGeom>
          <a:noFill/>
          <a:ln w="9525">
            <a:noFill/>
            <a:miter lim="800000"/>
            <a:headEnd/>
            <a:tailEnd/>
          </a:ln>
        </p:spPr>
      </p:pic>
      <p:sp>
        <p:nvSpPr>
          <p:cNvPr id="40962" name="TextBox 4"/>
          <p:cNvSpPr txBox="1">
            <a:spLocks noChangeArrowheads="1"/>
          </p:cNvSpPr>
          <p:nvPr/>
        </p:nvSpPr>
        <p:spPr bwMode="auto">
          <a:xfrm>
            <a:off x="1676400" y="6172200"/>
            <a:ext cx="6172200" cy="381000"/>
          </a:xfrm>
          <a:prstGeom prst="rect">
            <a:avLst/>
          </a:prstGeom>
          <a:noFill/>
          <a:ln w="9525">
            <a:solidFill>
              <a:schemeClr val="tx1"/>
            </a:solidFill>
            <a:miter lim="800000"/>
            <a:headEnd/>
            <a:tailEnd/>
          </a:ln>
        </p:spPr>
        <p:txBody>
          <a:bodyPr>
            <a:spAutoFit/>
          </a:bodyPr>
          <a:lstStyle/>
          <a:p>
            <a:pPr algn="ctr"/>
            <a:r>
              <a:rPr lang="en-US">
                <a:cs typeface="Arial" charset="0"/>
              </a:rPr>
              <a:t>Hard Drives can come in various sizes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0"/>
            <a:ext cx="8229600" cy="1143000"/>
          </a:xfrm>
        </p:spPr>
        <p:txBody>
          <a:bodyPr/>
          <a:lstStyle/>
          <a:p>
            <a:r>
              <a:rPr lang="en-US" b="1" smtClean="0">
                <a:latin typeface="Arial" charset="0"/>
                <a:cs typeface="Arial" charset="0"/>
              </a:rPr>
              <a:t>Digital Media Examples</a:t>
            </a:r>
          </a:p>
        </p:txBody>
      </p:sp>
      <p:pic>
        <p:nvPicPr>
          <p:cNvPr id="43010" name="Picture 3" descr="media1"/>
          <p:cNvPicPr>
            <a:picLocks noGrp="1" noChangeAspect="1" noChangeArrowheads="1" noCrop="1"/>
          </p:cNvPicPr>
          <p:nvPr>
            <p:ph idx="1"/>
          </p:nvPr>
        </p:nvPicPr>
        <p:blipFill>
          <a:blip r:embed="rId3"/>
          <a:srcRect/>
          <a:stretch>
            <a:fillRect/>
          </a:stretch>
        </p:blipFill>
        <p:spPr>
          <a:xfrm>
            <a:off x="457200" y="1176338"/>
            <a:ext cx="4343400" cy="2836862"/>
          </a:xfrm>
        </p:spPr>
      </p:pic>
      <p:pic>
        <p:nvPicPr>
          <p:cNvPr id="43011" name="Picture 4" descr="e_11"/>
          <p:cNvPicPr>
            <a:picLocks noChangeAspect="1" noChangeArrowheads="1"/>
          </p:cNvPicPr>
          <p:nvPr/>
        </p:nvPicPr>
        <p:blipFill>
          <a:blip r:embed="rId4"/>
          <a:srcRect/>
          <a:stretch>
            <a:fillRect/>
          </a:stretch>
        </p:blipFill>
        <p:spPr bwMode="auto">
          <a:xfrm>
            <a:off x="4953000" y="3352800"/>
            <a:ext cx="4000500" cy="3294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key thumb"/>
          <p:cNvPicPr>
            <a:picLocks noGrp="1" noChangeAspect="1" noChangeArrowheads="1"/>
          </p:cNvPicPr>
          <p:nvPr>
            <p:ph/>
          </p:nvPr>
        </p:nvPicPr>
        <p:blipFill>
          <a:blip r:embed="rId3"/>
          <a:srcRect/>
          <a:stretch>
            <a:fillRect/>
          </a:stretch>
        </p:blipFill>
        <p:spPr>
          <a:xfrm>
            <a:off x="304800" y="838200"/>
            <a:ext cx="4076700" cy="3048000"/>
          </a:xfrm>
        </p:spPr>
      </p:pic>
      <p:pic>
        <p:nvPicPr>
          <p:cNvPr id="45058" name="Picture 2" descr="pen thumb"/>
          <p:cNvPicPr>
            <a:picLocks noChangeAspect="1" noChangeArrowheads="1"/>
          </p:cNvPicPr>
          <p:nvPr/>
        </p:nvPicPr>
        <p:blipFill>
          <a:blip r:embed="rId4"/>
          <a:srcRect/>
          <a:stretch>
            <a:fillRect/>
          </a:stretch>
        </p:blipFill>
        <p:spPr bwMode="auto">
          <a:xfrm>
            <a:off x="4419600" y="3429000"/>
            <a:ext cx="4495800" cy="3194050"/>
          </a:xfrm>
          <a:prstGeom prst="rect">
            <a:avLst/>
          </a:prstGeom>
          <a:noFill/>
          <a:ln w="9525">
            <a:noFill/>
            <a:miter lim="800000"/>
            <a:headEnd/>
            <a:tailEnd/>
          </a:ln>
        </p:spPr>
      </p:pic>
      <p:pic>
        <p:nvPicPr>
          <p:cNvPr id="45059" name="Picture 2" descr="USB"/>
          <p:cNvPicPr>
            <a:picLocks noChangeAspect="1" noChangeArrowheads="1"/>
          </p:cNvPicPr>
          <p:nvPr/>
        </p:nvPicPr>
        <p:blipFill>
          <a:blip r:embed="rId5"/>
          <a:srcRect/>
          <a:stretch>
            <a:fillRect/>
          </a:stretch>
        </p:blipFill>
        <p:spPr bwMode="auto">
          <a:xfrm>
            <a:off x="609600" y="4191000"/>
            <a:ext cx="2895600" cy="2417763"/>
          </a:xfrm>
          <a:prstGeom prst="rect">
            <a:avLst/>
          </a:prstGeom>
          <a:noFill/>
          <a:ln w="9525">
            <a:noFill/>
            <a:miter lim="800000"/>
            <a:headEnd/>
            <a:tailEnd/>
          </a:ln>
        </p:spPr>
      </p:pic>
      <p:sp>
        <p:nvSpPr>
          <p:cNvPr id="45060" name="Rectangle 2"/>
          <p:cNvSpPr txBox="1">
            <a:spLocks noChangeArrowheads="1"/>
          </p:cNvSpPr>
          <p:nvPr/>
        </p:nvSpPr>
        <p:spPr bwMode="auto">
          <a:xfrm>
            <a:off x="457200" y="0"/>
            <a:ext cx="8229600" cy="1143000"/>
          </a:xfrm>
          <a:prstGeom prst="rect">
            <a:avLst/>
          </a:prstGeom>
          <a:noFill/>
          <a:ln w="9525">
            <a:noFill/>
            <a:miter lim="800000"/>
            <a:headEnd/>
            <a:tailEnd/>
          </a:ln>
        </p:spPr>
        <p:txBody>
          <a:bodyPr/>
          <a:lstStyle/>
          <a:p>
            <a:pPr marL="342900" indent="-342900" algn="ctr">
              <a:spcBef>
                <a:spcPct val="20000"/>
              </a:spcBef>
            </a:pPr>
            <a:r>
              <a:rPr lang="en-US" sz="4400" b="1">
                <a:cs typeface="Arial" charset="0"/>
              </a:rPr>
              <a:t>Digital Media Examples</a:t>
            </a:r>
          </a:p>
        </p:txBody>
      </p:sp>
      <p:sp>
        <p:nvSpPr>
          <p:cNvPr id="45061" name="TextBox 7"/>
          <p:cNvSpPr txBox="1">
            <a:spLocks noChangeArrowheads="1"/>
          </p:cNvSpPr>
          <p:nvPr/>
        </p:nvSpPr>
        <p:spPr bwMode="auto">
          <a:xfrm>
            <a:off x="4876800" y="1590675"/>
            <a:ext cx="3810000" cy="923925"/>
          </a:xfrm>
          <a:prstGeom prst="rect">
            <a:avLst/>
          </a:prstGeom>
          <a:noFill/>
          <a:ln w="3175">
            <a:solidFill>
              <a:schemeClr val="tx1"/>
            </a:solidFill>
            <a:miter lim="800000"/>
            <a:headEnd/>
            <a:tailEnd/>
          </a:ln>
        </p:spPr>
        <p:txBody>
          <a:bodyPr>
            <a:spAutoFit/>
          </a:bodyPr>
          <a:lstStyle/>
          <a:p>
            <a:pPr algn="ctr"/>
            <a:r>
              <a:rPr lang="en-US">
                <a:cs typeface="Arial" charset="0"/>
              </a:rPr>
              <a:t>USB devices can be disguised or hidden in any number of everyday items</a:t>
            </a:r>
          </a:p>
        </p:txBody>
      </p:sp>
      <p:sp>
        <p:nvSpPr>
          <p:cNvPr id="45062" name="TextBox 6"/>
          <p:cNvSpPr txBox="1">
            <a:spLocks noChangeArrowheads="1"/>
          </p:cNvSpPr>
          <p:nvPr/>
        </p:nvSpPr>
        <p:spPr bwMode="auto">
          <a:xfrm>
            <a:off x="381000" y="2362200"/>
            <a:ext cx="990600" cy="400050"/>
          </a:xfrm>
          <a:prstGeom prst="rect">
            <a:avLst/>
          </a:prstGeom>
          <a:noFill/>
          <a:ln w="9525">
            <a:noFill/>
            <a:miter lim="800000"/>
            <a:headEnd/>
            <a:tailEnd/>
          </a:ln>
        </p:spPr>
        <p:txBody>
          <a:bodyPr>
            <a:spAutoFit/>
          </a:bodyPr>
          <a:lstStyle/>
          <a:p>
            <a:r>
              <a:rPr lang="en-US" sz="1000">
                <a:solidFill>
                  <a:schemeClr val="bg1"/>
                </a:solidFill>
                <a:latin typeface="Calibri" pitchFamily="34" charset="0"/>
              </a:rPr>
              <a:t>Micro/Solid State Drive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Content Placeholder 2" descr="micro_sd_card.jpg"/>
          <p:cNvPicPr>
            <a:picLocks noGrp="1" noChangeAspect="1"/>
          </p:cNvPicPr>
          <p:nvPr>
            <p:ph/>
          </p:nvPr>
        </p:nvPicPr>
        <p:blipFill>
          <a:blip r:embed="rId3"/>
          <a:srcRect/>
          <a:stretch>
            <a:fillRect/>
          </a:stretch>
        </p:blipFill>
        <p:spPr>
          <a:xfrm>
            <a:off x="4572000" y="1828800"/>
            <a:ext cx="4354513" cy="3270250"/>
          </a:xfrm>
        </p:spPr>
      </p:pic>
      <p:pic>
        <p:nvPicPr>
          <p:cNvPr id="47106" name="Picture 3" descr="sansa_view_with_micro_sd_card.jpg"/>
          <p:cNvPicPr>
            <a:picLocks noChangeAspect="1"/>
          </p:cNvPicPr>
          <p:nvPr/>
        </p:nvPicPr>
        <p:blipFill>
          <a:blip r:embed="rId4"/>
          <a:srcRect/>
          <a:stretch>
            <a:fillRect/>
          </a:stretch>
        </p:blipFill>
        <p:spPr bwMode="auto">
          <a:xfrm>
            <a:off x="457200" y="3429000"/>
            <a:ext cx="3962400" cy="3152775"/>
          </a:xfrm>
          <a:prstGeom prst="rect">
            <a:avLst/>
          </a:prstGeom>
          <a:noFill/>
          <a:ln w="9525">
            <a:noFill/>
            <a:miter lim="800000"/>
            <a:headEnd/>
            <a:tailEnd/>
          </a:ln>
        </p:spPr>
      </p:pic>
      <p:sp>
        <p:nvSpPr>
          <p:cNvPr id="47107" name="TextBox 4"/>
          <p:cNvSpPr txBox="1">
            <a:spLocks noChangeArrowheads="1"/>
          </p:cNvSpPr>
          <p:nvPr/>
        </p:nvSpPr>
        <p:spPr bwMode="auto">
          <a:xfrm>
            <a:off x="381000" y="381000"/>
            <a:ext cx="8382000" cy="1016000"/>
          </a:xfrm>
          <a:prstGeom prst="rect">
            <a:avLst/>
          </a:prstGeom>
          <a:noFill/>
          <a:ln w="9525">
            <a:noFill/>
            <a:miter lim="800000"/>
            <a:headEnd/>
            <a:tailEnd/>
          </a:ln>
        </p:spPr>
        <p:txBody>
          <a:bodyPr>
            <a:spAutoFit/>
          </a:bodyPr>
          <a:lstStyle/>
          <a:p>
            <a:r>
              <a:rPr lang="en-US" sz="3000" b="1">
                <a:cs typeface="Arial" charset="0"/>
              </a:rPr>
              <a:t>Extremely concealable media, can be found &amp; stored anywhere…</a:t>
            </a:r>
          </a:p>
        </p:txBody>
      </p:sp>
      <p:sp>
        <p:nvSpPr>
          <p:cNvPr id="47108" name="TextBox 5"/>
          <p:cNvSpPr txBox="1">
            <a:spLocks noChangeArrowheads="1"/>
          </p:cNvSpPr>
          <p:nvPr/>
        </p:nvSpPr>
        <p:spPr bwMode="auto">
          <a:xfrm>
            <a:off x="6096000" y="5715000"/>
            <a:ext cx="1698625" cy="369888"/>
          </a:xfrm>
          <a:prstGeom prst="rect">
            <a:avLst/>
          </a:prstGeom>
          <a:noFill/>
          <a:ln w="9525">
            <a:noFill/>
            <a:miter lim="800000"/>
            <a:headEnd/>
            <a:tailEnd/>
          </a:ln>
        </p:spPr>
        <p:txBody>
          <a:bodyPr wrap="none">
            <a:spAutoFit/>
          </a:bodyPr>
          <a:lstStyle/>
          <a:p>
            <a:r>
              <a:rPr lang="en-US">
                <a:cs typeface="Arial" charset="0"/>
              </a:rPr>
              <a:t>Micro SD Card</a:t>
            </a:r>
          </a:p>
        </p:txBody>
      </p:sp>
      <p:sp>
        <p:nvSpPr>
          <p:cNvPr id="47109" name="TextBox 6"/>
          <p:cNvSpPr txBox="1">
            <a:spLocks noChangeArrowheads="1"/>
          </p:cNvSpPr>
          <p:nvPr/>
        </p:nvSpPr>
        <p:spPr bwMode="auto">
          <a:xfrm>
            <a:off x="304800" y="2895600"/>
            <a:ext cx="2206625" cy="369888"/>
          </a:xfrm>
          <a:prstGeom prst="rect">
            <a:avLst/>
          </a:prstGeom>
          <a:noFill/>
          <a:ln w="9525">
            <a:noFill/>
            <a:miter lim="800000"/>
            <a:headEnd/>
            <a:tailEnd/>
          </a:ln>
        </p:spPr>
        <p:txBody>
          <a:bodyPr wrap="none">
            <a:spAutoFit/>
          </a:bodyPr>
          <a:lstStyle/>
          <a:p>
            <a:r>
              <a:rPr lang="en-US">
                <a:cs typeface="Arial" charset="0"/>
              </a:rPr>
              <a:t>Sansa Video Player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srcRect/>
          <a:stretch>
            <a:fillRect/>
          </a:stretch>
        </p:blipFill>
        <p:spPr bwMode="auto">
          <a:xfrm>
            <a:off x="990600" y="2514600"/>
            <a:ext cx="3124200" cy="2317750"/>
          </a:xfrm>
          <a:prstGeom prst="rect">
            <a:avLst/>
          </a:prstGeom>
          <a:noFill/>
          <a:ln w="9525">
            <a:noFill/>
            <a:miter lim="800000"/>
            <a:headEnd/>
            <a:tailEnd/>
          </a:ln>
        </p:spPr>
      </p:pic>
      <p:pic>
        <p:nvPicPr>
          <p:cNvPr id="49154" name="Picture 3"/>
          <p:cNvPicPr>
            <a:picLocks noChangeAspect="1" noChangeArrowheads="1"/>
          </p:cNvPicPr>
          <p:nvPr/>
        </p:nvPicPr>
        <p:blipFill>
          <a:blip r:embed="rId4"/>
          <a:srcRect/>
          <a:stretch>
            <a:fillRect/>
          </a:stretch>
        </p:blipFill>
        <p:spPr bwMode="auto">
          <a:xfrm>
            <a:off x="5562600" y="1752600"/>
            <a:ext cx="2362200" cy="3094038"/>
          </a:xfrm>
          <a:prstGeom prst="rect">
            <a:avLst/>
          </a:prstGeom>
          <a:noFill/>
          <a:ln w="9525">
            <a:noFill/>
            <a:miter lim="800000"/>
            <a:headEnd/>
            <a:tailEnd/>
          </a:ln>
        </p:spPr>
      </p:pic>
      <p:sp>
        <p:nvSpPr>
          <p:cNvPr id="49155" name="Rectangle 3"/>
          <p:cNvSpPr>
            <a:spLocks noChangeArrowheads="1"/>
          </p:cNvSpPr>
          <p:nvPr/>
        </p:nvSpPr>
        <p:spPr bwMode="auto">
          <a:xfrm>
            <a:off x="609600" y="533400"/>
            <a:ext cx="7391400" cy="769938"/>
          </a:xfrm>
          <a:prstGeom prst="rect">
            <a:avLst/>
          </a:prstGeom>
          <a:noFill/>
          <a:ln w="9525">
            <a:noFill/>
            <a:miter lim="800000"/>
            <a:headEnd/>
            <a:tailEnd/>
          </a:ln>
        </p:spPr>
        <p:txBody>
          <a:bodyPr>
            <a:spAutoFit/>
          </a:bodyPr>
          <a:lstStyle/>
          <a:p>
            <a:pPr algn="ctr"/>
            <a:r>
              <a:rPr lang="en-US" sz="4400" b="1">
                <a:cs typeface="Arial" charset="0"/>
              </a:rPr>
              <a:t>DATA STORAGE DEVICES</a:t>
            </a:r>
            <a:endParaRPr lang="en-US" sz="4400">
              <a:cs typeface="Arial" charset="0"/>
            </a:endParaRPr>
          </a:p>
        </p:txBody>
      </p:sp>
      <p:sp>
        <p:nvSpPr>
          <p:cNvPr id="49156" name="TextBox 4"/>
          <p:cNvSpPr txBox="1">
            <a:spLocks noChangeArrowheads="1"/>
          </p:cNvSpPr>
          <p:nvPr/>
        </p:nvSpPr>
        <p:spPr bwMode="auto">
          <a:xfrm>
            <a:off x="990600" y="5105400"/>
            <a:ext cx="3352800" cy="369888"/>
          </a:xfrm>
          <a:prstGeom prst="rect">
            <a:avLst/>
          </a:prstGeom>
          <a:noFill/>
          <a:ln w="9525">
            <a:noFill/>
            <a:miter lim="800000"/>
            <a:headEnd/>
            <a:tailEnd/>
          </a:ln>
        </p:spPr>
        <p:txBody>
          <a:bodyPr>
            <a:spAutoFit/>
          </a:bodyPr>
          <a:lstStyle/>
          <a:p>
            <a:pPr algn="ctr"/>
            <a:r>
              <a:rPr lang="en-US">
                <a:cs typeface="Arial" charset="0"/>
              </a:rPr>
              <a:t>SIM Card from Cellular Phone</a:t>
            </a:r>
          </a:p>
        </p:txBody>
      </p:sp>
      <p:sp>
        <p:nvSpPr>
          <p:cNvPr id="49157" name="TextBox 6"/>
          <p:cNvSpPr txBox="1">
            <a:spLocks noChangeArrowheads="1"/>
          </p:cNvSpPr>
          <p:nvPr/>
        </p:nvSpPr>
        <p:spPr bwMode="auto">
          <a:xfrm>
            <a:off x="5257800" y="5105400"/>
            <a:ext cx="3276600" cy="369888"/>
          </a:xfrm>
          <a:prstGeom prst="rect">
            <a:avLst/>
          </a:prstGeom>
          <a:noFill/>
          <a:ln w="9525">
            <a:noFill/>
            <a:miter lim="800000"/>
            <a:headEnd/>
            <a:tailEnd/>
          </a:ln>
        </p:spPr>
        <p:txBody>
          <a:bodyPr>
            <a:spAutoFit/>
          </a:bodyPr>
          <a:lstStyle/>
          <a:p>
            <a:pPr algn="ctr"/>
            <a:r>
              <a:rPr lang="en-US">
                <a:cs typeface="Arial" charset="0"/>
              </a:rPr>
              <a:t>SD Card from Digital Camera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b="1" smtClean="0">
                <a:latin typeface="Arial" charset="0"/>
                <a:cs typeface="Arial" charset="0"/>
              </a:rPr>
              <a:t>CELLULAR TELEPHONES</a:t>
            </a:r>
          </a:p>
        </p:txBody>
      </p:sp>
      <p:pic>
        <p:nvPicPr>
          <p:cNvPr id="51202" name="Picture 2" descr="E:\DCIM\100NIKON\DSCN4258.JPG"/>
          <p:cNvPicPr>
            <a:picLocks noGrp="1" noChangeAspect="1" noChangeArrowheads="1"/>
          </p:cNvPicPr>
          <p:nvPr>
            <p:ph idx="1"/>
          </p:nvPr>
        </p:nvPicPr>
        <p:blipFill>
          <a:blip r:embed="rId3"/>
          <a:srcRect/>
          <a:stretch>
            <a:fillRect/>
          </a:stretch>
        </p:blipFill>
        <p:spPr>
          <a:xfrm>
            <a:off x="1554163" y="1722438"/>
            <a:ext cx="6035675" cy="45259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E:\DSCN0381.JPG"/>
          <p:cNvPicPr>
            <a:picLocks noChangeAspect="1" noChangeArrowheads="1"/>
          </p:cNvPicPr>
          <p:nvPr/>
        </p:nvPicPr>
        <p:blipFill>
          <a:blip r:embed="rId3"/>
          <a:srcRect/>
          <a:stretch>
            <a:fillRect/>
          </a:stretch>
        </p:blipFill>
        <p:spPr bwMode="auto">
          <a:xfrm>
            <a:off x="1069975" y="344488"/>
            <a:ext cx="7083425" cy="5313362"/>
          </a:xfrm>
          <a:prstGeom prst="rect">
            <a:avLst/>
          </a:prstGeom>
          <a:noFill/>
          <a:ln w="9525">
            <a:noFill/>
            <a:miter lim="800000"/>
            <a:headEnd/>
            <a:tailEnd/>
          </a:ln>
        </p:spPr>
      </p:pic>
      <p:sp>
        <p:nvSpPr>
          <p:cNvPr id="53250" name="TextBox 4"/>
          <p:cNvSpPr txBox="1">
            <a:spLocks noChangeArrowheads="1"/>
          </p:cNvSpPr>
          <p:nvPr/>
        </p:nvSpPr>
        <p:spPr bwMode="auto">
          <a:xfrm>
            <a:off x="1066800" y="5867400"/>
            <a:ext cx="7086600" cy="369888"/>
          </a:xfrm>
          <a:prstGeom prst="rect">
            <a:avLst/>
          </a:prstGeom>
          <a:noFill/>
          <a:ln w="9525">
            <a:solidFill>
              <a:schemeClr val="tx1"/>
            </a:solidFill>
            <a:miter lim="800000"/>
            <a:headEnd/>
            <a:tailEnd/>
          </a:ln>
        </p:spPr>
        <p:txBody>
          <a:bodyPr>
            <a:spAutoFit/>
          </a:bodyPr>
          <a:lstStyle/>
          <a:p>
            <a:pPr algn="ctr"/>
            <a:r>
              <a:rPr lang="en-US">
                <a:cs typeface="Arial" charset="0"/>
              </a:rPr>
              <a:t>Use of CelleBrite UFED to extract evidence from a cell phone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457200" y="762000"/>
            <a:ext cx="8229600" cy="5334000"/>
          </a:xfrm>
        </p:spPr>
        <p:txBody>
          <a:bodyPr/>
          <a:lstStyle/>
          <a:p>
            <a:r>
              <a:rPr lang="en-US" sz="6600" b="1" smtClean="0">
                <a:latin typeface="Arial Black" pitchFamily="34" charset="0"/>
              </a:rPr>
              <a:t>DIGITAL MULTIMEDIA EVIDENCE EXAMINATION</a:t>
            </a:r>
            <a:br>
              <a:rPr lang="en-US" sz="6600" b="1" smtClean="0">
                <a:latin typeface="Arial Black" pitchFamily="34" charset="0"/>
              </a:rPr>
            </a:br>
            <a:r>
              <a:rPr lang="en-US" sz="3600" smtClean="0">
                <a:latin typeface="Arial Black" pitchFamily="34" charset="0"/>
              </a:rPr>
              <a:t>(Computer Forensics)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457200" y="228600"/>
            <a:ext cx="8229600" cy="715963"/>
          </a:xfrm>
        </p:spPr>
        <p:txBody>
          <a:bodyPr/>
          <a:lstStyle/>
          <a:p>
            <a:r>
              <a:rPr lang="en-US" b="1" smtClean="0">
                <a:latin typeface="Arial" charset="0"/>
                <a:cs typeface="Arial" charset="0"/>
              </a:rPr>
              <a:t>ON/OFF Rule</a:t>
            </a:r>
          </a:p>
        </p:txBody>
      </p:sp>
      <p:sp>
        <p:nvSpPr>
          <p:cNvPr id="55298" name="Rectangle 3"/>
          <p:cNvSpPr>
            <a:spLocks noChangeArrowheads="1"/>
          </p:cNvSpPr>
          <p:nvPr/>
        </p:nvSpPr>
        <p:spPr bwMode="auto">
          <a:xfrm>
            <a:off x="381000" y="1219200"/>
            <a:ext cx="4953000" cy="5029200"/>
          </a:xfrm>
          <a:prstGeom prst="rect">
            <a:avLst/>
          </a:prstGeom>
          <a:noFill/>
          <a:ln w="9525">
            <a:noFill/>
            <a:miter lim="800000"/>
            <a:headEnd/>
            <a:tailEnd/>
          </a:ln>
        </p:spPr>
        <p:txBody>
          <a:bodyPr/>
          <a:lstStyle/>
          <a:p>
            <a:pPr marL="342900" indent="-342900">
              <a:lnSpc>
                <a:spcPct val="80000"/>
              </a:lnSpc>
              <a:spcBef>
                <a:spcPct val="20000"/>
              </a:spcBef>
            </a:pPr>
            <a:r>
              <a:rPr lang="en-US" sz="1600" b="1" u="sng"/>
              <a:t>Computers</a:t>
            </a:r>
            <a:endParaRPr lang="en-US" sz="1600"/>
          </a:p>
          <a:p>
            <a:pPr marL="342900" indent="-342900">
              <a:lnSpc>
                <a:spcPct val="80000"/>
              </a:lnSpc>
              <a:spcBef>
                <a:spcPct val="20000"/>
              </a:spcBef>
              <a:buFontTx/>
              <a:buChar char="•"/>
            </a:pPr>
            <a:r>
              <a:rPr lang="en-US" sz="1600"/>
              <a:t>Officers on scene are instructed to never do a “normal shutdown” on a computer, unless advised by an examiner.</a:t>
            </a:r>
          </a:p>
          <a:p>
            <a:pPr marL="342900" indent="-342900">
              <a:lnSpc>
                <a:spcPct val="80000"/>
              </a:lnSpc>
              <a:spcBef>
                <a:spcPct val="20000"/>
              </a:spcBef>
              <a:buFontTx/>
              <a:buChar char="•"/>
            </a:pPr>
            <a:endParaRPr lang="en-US" sz="1600"/>
          </a:p>
          <a:p>
            <a:pPr marL="342900" indent="-342900">
              <a:lnSpc>
                <a:spcPct val="80000"/>
              </a:lnSpc>
              <a:spcBef>
                <a:spcPct val="20000"/>
              </a:spcBef>
              <a:buFontTx/>
              <a:buChar char="•"/>
            </a:pPr>
            <a:r>
              <a:rPr lang="en-US" sz="1600"/>
              <a:t>We instruct officers to unplug stand-alone computers from the back of the computer, not the wall outlet.</a:t>
            </a:r>
          </a:p>
          <a:p>
            <a:pPr marL="342900" indent="-342900">
              <a:lnSpc>
                <a:spcPct val="80000"/>
              </a:lnSpc>
              <a:spcBef>
                <a:spcPct val="20000"/>
              </a:spcBef>
              <a:buFontTx/>
              <a:buChar char="•"/>
            </a:pPr>
            <a:endParaRPr lang="en-US" sz="1600"/>
          </a:p>
          <a:p>
            <a:pPr marL="342900" indent="-342900">
              <a:lnSpc>
                <a:spcPct val="80000"/>
              </a:lnSpc>
              <a:spcBef>
                <a:spcPct val="20000"/>
              </a:spcBef>
            </a:pPr>
            <a:r>
              <a:rPr lang="en-US" sz="1600" b="1" u="sng"/>
              <a:t>Cell Phones</a:t>
            </a:r>
          </a:p>
          <a:p>
            <a:pPr marL="342900" indent="-342900">
              <a:lnSpc>
                <a:spcPct val="80000"/>
              </a:lnSpc>
              <a:spcBef>
                <a:spcPct val="20000"/>
              </a:spcBef>
              <a:buFontTx/>
              <a:buChar char="•"/>
            </a:pPr>
            <a:r>
              <a:rPr lang="en-US" sz="1600"/>
              <a:t>If the device is </a:t>
            </a:r>
            <a:r>
              <a:rPr lang="en-US" sz="1600" b="1"/>
              <a:t>ON</a:t>
            </a:r>
            <a:r>
              <a:rPr lang="en-US" sz="1600"/>
              <a:t>:</a:t>
            </a:r>
          </a:p>
          <a:p>
            <a:pPr marL="742950" lvl="1" indent="-285750">
              <a:lnSpc>
                <a:spcPct val="80000"/>
              </a:lnSpc>
              <a:spcBef>
                <a:spcPct val="20000"/>
              </a:spcBef>
              <a:buFontTx/>
              <a:buChar char="–"/>
            </a:pPr>
            <a:r>
              <a:rPr lang="en-US" sz="1600"/>
              <a:t>Write down all information on display and photograph</a:t>
            </a:r>
          </a:p>
          <a:p>
            <a:pPr marL="742950" lvl="1" indent="-285750">
              <a:lnSpc>
                <a:spcPct val="80000"/>
              </a:lnSpc>
              <a:spcBef>
                <a:spcPct val="20000"/>
              </a:spcBef>
              <a:buFontTx/>
              <a:buChar char="–"/>
            </a:pPr>
            <a:r>
              <a:rPr lang="en-US" sz="1600"/>
              <a:t>Power down prior to transport (take any power supply cord, charger and data cable)</a:t>
            </a:r>
          </a:p>
          <a:p>
            <a:pPr marL="742950" lvl="1" indent="-285750">
              <a:lnSpc>
                <a:spcPct val="80000"/>
              </a:lnSpc>
              <a:spcBef>
                <a:spcPct val="20000"/>
              </a:spcBef>
            </a:pPr>
            <a:endParaRPr lang="en-US" sz="1600"/>
          </a:p>
          <a:p>
            <a:pPr marL="342900" indent="-342900">
              <a:lnSpc>
                <a:spcPct val="80000"/>
              </a:lnSpc>
              <a:spcBef>
                <a:spcPct val="20000"/>
              </a:spcBef>
              <a:buFontTx/>
              <a:buChar char="•"/>
            </a:pPr>
            <a:r>
              <a:rPr lang="en-US" sz="1600"/>
              <a:t>If the device is </a:t>
            </a:r>
            <a:r>
              <a:rPr lang="en-US" sz="1600" b="1"/>
              <a:t>OFF</a:t>
            </a:r>
            <a:r>
              <a:rPr lang="en-US" sz="1600"/>
              <a:t>, leave it OFF </a:t>
            </a:r>
          </a:p>
          <a:p>
            <a:pPr marL="742950" lvl="1" indent="-285750">
              <a:lnSpc>
                <a:spcPct val="80000"/>
              </a:lnSpc>
              <a:spcBef>
                <a:spcPct val="20000"/>
              </a:spcBef>
              <a:buFontTx/>
              <a:buChar char="–"/>
            </a:pPr>
            <a:r>
              <a:rPr lang="en-US" sz="1600"/>
              <a:t>Turning it on could alter evidence on device (same as computers) </a:t>
            </a:r>
          </a:p>
          <a:p>
            <a:pPr marL="742950" lvl="1" indent="-285750">
              <a:lnSpc>
                <a:spcPct val="80000"/>
              </a:lnSpc>
              <a:spcBef>
                <a:spcPct val="20000"/>
              </a:spcBef>
              <a:buFontTx/>
              <a:buChar char="–"/>
            </a:pPr>
            <a:r>
              <a:rPr lang="en-US" sz="1600"/>
              <a:t>Make every effort to locate any instruction manuals pertaining to the device</a:t>
            </a:r>
          </a:p>
          <a:p>
            <a:pPr marL="742950" lvl="1" indent="-285750">
              <a:lnSpc>
                <a:spcPct val="80000"/>
              </a:lnSpc>
              <a:spcBef>
                <a:spcPct val="20000"/>
              </a:spcBef>
              <a:buFontTx/>
              <a:buChar char="–"/>
            </a:pPr>
            <a:endParaRPr lang="en-US" sz="1600"/>
          </a:p>
          <a:p>
            <a:pPr marL="342900" indent="-342900">
              <a:lnSpc>
                <a:spcPct val="80000"/>
              </a:lnSpc>
              <a:spcBef>
                <a:spcPct val="20000"/>
              </a:spcBef>
              <a:buFontTx/>
              <a:buChar char="•"/>
            </a:pPr>
            <a:r>
              <a:rPr lang="en-US" sz="1600"/>
              <a:t>Wire Tap Considerations</a:t>
            </a:r>
          </a:p>
          <a:p>
            <a:pPr marL="342900" indent="-342900">
              <a:lnSpc>
                <a:spcPct val="80000"/>
              </a:lnSpc>
              <a:spcBef>
                <a:spcPct val="20000"/>
              </a:spcBef>
              <a:buFontTx/>
              <a:buChar char="•"/>
            </a:pPr>
            <a:endParaRPr lang="en-US" sz="2800"/>
          </a:p>
        </p:txBody>
      </p:sp>
      <p:pic>
        <p:nvPicPr>
          <p:cNvPr id="55299" name="Picture 4"/>
          <p:cNvPicPr>
            <a:picLocks noChangeAspect="1" noChangeArrowheads="1"/>
          </p:cNvPicPr>
          <p:nvPr/>
        </p:nvPicPr>
        <p:blipFill>
          <a:blip r:embed="rId3"/>
          <a:srcRect/>
          <a:stretch>
            <a:fillRect/>
          </a:stretch>
        </p:blipFill>
        <p:spPr bwMode="auto">
          <a:xfrm>
            <a:off x="5867400" y="1265238"/>
            <a:ext cx="2514600" cy="45259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b="1" smtClean="0">
                <a:latin typeface="Arial" charset="0"/>
                <a:cs typeface="Arial" charset="0"/>
              </a:rPr>
              <a:t>Transporting Digital Evidence</a:t>
            </a:r>
          </a:p>
        </p:txBody>
      </p:sp>
      <p:sp>
        <p:nvSpPr>
          <p:cNvPr id="57346" name="Rectangle 3"/>
          <p:cNvSpPr>
            <a:spLocks noGrp="1" noChangeArrowheads="1"/>
          </p:cNvSpPr>
          <p:nvPr>
            <p:ph type="body" idx="1"/>
          </p:nvPr>
        </p:nvSpPr>
        <p:spPr/>
        <p:txBody>
          <a:bodyPr/>
          <a:lstStyle/>
          <a:p>
            <a:r>
              <a:rPr lang="en-US" smtClean="0">
                <a:latin typeface="Arial" charset="0"/>
                <a:cs typeface="Arial" charset="0"/>
              </a:rPr>
              <a:t>Keep away from magnets, radio transmitters and otherwise deleterious environments such as the trunk of a patrol car where the radio receiver is stored</a:t>
            </a:r>
          </a:p>
          <a:p>
            <a:pPr>
              <a:buFontTx/>
              <a:buNone/>
            </a:pPr>
            <a:endParaRPr lang="en-US" sz="1000" smtClean="0">
              <a:latin typeface="Arial" charset="0"/>
              <a:cs typeface="Arial" charset="0"/>
            </a:endParaRPr>
          </a:p>
          <a:p>
            <a:r>
              <a:rPr lang="en-US" smtClean="0">
                <a:latin typeface="Arial" charset="0"/>
                <a:cs typeface="Arial" charset="0"/>
              </a:rPr>
              <a:t>Minimize jarring the equipment</a:t>
            </a:r>
          </a:p>
          <a:p>
            <a:pPr>
              <a:buFontTx/>
              <a:buNone/>
            </a:pPr>
            <a:endParaRPr lang="en-US" sz="1000" smtClean="0">
              <a:latin typeface="Arial" charset="0"/>
              <a:cs typeface="Arial" charset="0"/>
            </a:endParaRPr>
          </a:p>
          <a:p>
            <a:r>
              <a:rPr lang="en-US" smtClean="0">
                <a:latin typeface="Arial" charset="0"/>
                <a:cs typeface="Arial" charset="0"/>
              </a:rPr>
              <a:t>Store and seal in boxes if possible to limit access and exposure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457200" y="304800"/>
            <a:ext cx="8229600" cy="1143000"/>
          </a:xfrm>
        </p:spPr>
        <p:txBody>
          <a:bodyPr/>
          <a:lstStyle/>
          <a:p>
            <a:r>
              <a:rPr lang="en-US" b="1" smtClean="0">
                <a:latin typeface="Arial" charset="0"/>
                <a:cs typeface="Arial" charset="0"/>
              </a:rPr>
              <a:t>Recoverable Data</a:t>
            </a:r>
          </a:p>
        </p:txBody>
      </p:sp>
      <p:sp>
        <p:nvSpPr>
          <p:cNvPr id="150531" name="Rectangle 3"/>
          <p:cNvSpPr>
            <a:spLocks noGrp="1" noChangeArrowheads="1"/>
          </p:cNvSpPr>
          <p:nvPr>
            <p:ph type="body" idx="1"/>
          </p:nvPr>
        </p:nvSpPr>
        <p:spPr/>
        <p:txBody>
          <a:bodyPr rtlCol="0">
            <a:normAutofit fontScale="92500" lnSpcReduction="20000"/>
          </a:bodyPr>
          <a:lstStyle/>
          <a:p>
            <a:pPr fontAlgn="auto">
              <a:spcAft>
                <a:spcPts val="0"/>
              </a:spcAft>
              <a:buFont typeface="Arial" pitchFamily="34" charset="0"/>
              <a:buChar char="•"/>
              <a:defRPr/>
            </a:pPr>
            <a:r>
              <a:rPr lang="en-US" dirty="0" smtClean="0">
                <a:latin typeface="Arial" pitchFamily="34" charset="0"/>
                <a:cs typeface="Arial" pitchFamily="34" charset="0"/>
              </a:rPr>
              <a:t>Homicides</a:t>
            </a:r>
          </a:p>
          <a:p>
            <a:pPr lvl="1" fontAlgn="auto">
              <a:spcAft>
                <a:spcPts val="0"/>
              </a:spcAft>
              <a:buFont typeface="Arial" pitchFamily="34" charset="0"/>
              <a:buChar char="–"/>
              <a:defRPr/>
            </a:pPr>
            <a:r>
              <a:rPr lang="en-US" dirty="0" smtClean="0">
                <a:latin typeface="Arial" pitchFamily="34" charset="0"/>
                <a:cs typeface="Arial" pitchFamily="34" charset="0"/>
              </a:rPr>
              <a:t>Address books</a:t>
            </a:r>
          </a:p>
          <a:p>
            <a:pPr lvl="1" fontAlgn="auto">
              <a:spcAft>
                <a:spcPts val="0"/>
              </a:spcAft>
              <a:buFont typeface="Arial" pitchFamily="34" charset="0"/>
              <a:buChar char="–"/>
              <a:defRPr/>
            </a:pPr>
            <a:r>
              <a:rPr lang="en-US" dirty="0" smtClean="0">
                <a:latin typeface="Arial" pitchFamily="34" charset="0"/>
                <a:cs typeface="Arial" pitchFamily="34" charset="0"/>
              </a:rPr>
              <a:t>emails</a:t>
            </a:r>
          </a:p>
          <a:p>
            <a:pPr lvl="1" fontAlgn="auto">
              <a:spcAft>
                <a:spcPts val="0"/>
              </a:spcAft>
              <a:buFont typeface="Arial" pitchFamily="34" charset="0"/>
              <a:buChar char="–"/>
              <a:defRPr/>
            </a:pPr>
            <a:r>
              <a:rPr lang="en-US" dirty="0" smtClean="0">
                <a:latin typeface="Arial" pitchFamily="34" charset="0"/>
                <a:cs typeface="Arial" pitchFamily="34" charset="0"/>
              </a:rPr>
              <a:t>cell phone information</a:t>
            </a:r>
          </a:p>
          <a:p>
            <a:pPr lvl="1" fontAlgn="auto">
              <a:spcAft>
                <a:spcPts val="0"/>
              </a:spcAft>
              <a:buFont typeface="Arial" pitchFamily="34" charset="0"/>
              <a:buChar char="–"/>
              <a:defRPr/>
            </a:pPr>
            <a:r>
              <a:rPr lang="en-US" dirty="0" smtClean="0">
                <a:latin typeface="Arial" pitchFamily="34" charset="0"/>
                <a:cs typeface="Arial" pitchFamily="34" charset="0"/>
              </a:rPr>
              <a:t>related documents on computer</a:t>
            </a:r>
          </a:p>
          <a:p>
            <a:pPr lvl="1" fontAlgn="auto">
              <a:spcAft>
                <a:spcPts val="0"/>
              </a:spcAft>
              <a:buFont typeface="Arial" pitchFamily="34" charset="0"/>
              <a:buChar char="–"/>
              <a:defRPr/>
            </a:pPr>
            <a:r>
              <a:rPr lang="en-US" dirty="0" smtClean="0">
                <a:latin typeface="Arial" pitchFamily="34" charset="0"/>
                <a:cs typeface="Arial" pitchFamily="34" charset="0"/>
              </a:rPr>
              <a:t>time and date issues</a:t>
            </a:r>
          </a:p>
          <a:p>
            <a:pPr lvl="1" fontAlgn="auto">
              <a:spcAft>
                <a:spcPts val="0"/>
              </a:spcAft>
              <a:buFont typeface="Arial" pitchFamily="34" charset="0"/>
              <a:buChar char="–"/>
              <a:defRPr/>
            </a:pPr>
            <a:r>
              <a:rPr lang="en-US" dirty="0" smtClean="0">
                <a:latin typeface="Arial" pitchFamily="34" charset="0"/>
                <a:cs typeface="Arial" pitchFamily="34" charset="0"/>
              </a:rPr>
              <a:t>last email sent</a:t>
            </a:r>
          </a:p>
          <a:p>
            <a:pPr lvl="1" fontAlgn="auto">
              <a:spcAft>
                <a:spcPts val="0"/>
              </a:spcAft>
              <a:buFont typeface="Arial" pitchFamily="34" charset="0"/>
              <a:buChar char="–"/>
              <a:defRPr/>
            </a:pPr>
            <a:r>
              <a:rPr lang="en-US" dirty="0" smtClean="0">
                <a:latin typeface="Arial" pitchFamily="34" charset="0"/>
                <a:cs typeface="Arial" pitchFamily="34" charset="0"/>
              </a:rPr>
              <a:t>last user on the computer</a:t>
            </a:r>
          </a:p>
          <a:p>
            <a:pPr lvl="1" fontAlgn="auto">
              <a:spcAft>
                <a:spcPts val="0"/>
              </a:spcAft>
              <a:buFont typeface="Arial" pitchFamily="34" charset="0"/>
              <a:buChar char="–"/>
              <a:defRPr/>
            </a:pPr>
            <a:r>
              <a:rPr lang="en-US" dirty="0" smtClean="0">
                <a:latin typeface="Arial" pitchFamily="34" charset="0"/>
                <a:cs typeface="Arial" pitchFamily="34" charset="0"/>
              </a:rPr>
              <a:t>In these types of cases, the examiner will likely view millions of files in order to recover that one piece of evidence needed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b="1" smtClean="0">
                <a:latin typeface="Arial" charset="0"/>
                <a:cs typeface="Arial" charset="0"/>
              </a:rPr>
              <a:t>Recoverable Data</a:t>
            </a:r>
          </a:p>
        </p:txBody>
      </p:sp>
      <p:sp>
        <p:nvSpPr>
          <p:cNvPr id="61442" name="Rectangle 3"/>
          <p:cNvSpPr>
            <a:spLocks noGrp="1" noChangeArrowheads="1"/>
          </p:cNvSpPr>
          <p:nvPr>
            <p:ph type="body" idx="1"/>
          </p:nvPr>
        </p:nvSpPr>
        <p:spPr/>
        <p:txBody>
          <a:bodyPr/>
          <a:lstStyle/>
          <a:p>
            <a:pPr>
              <a:lnSpc>
                <a:spcPct val="90000"/>
              </a:lnSpc>
            </a:pPr>
            <a:r>
              <a:rPr lang="en-US" smtClean="0">
                <a:latin typeface="Arial" charset="0"/>
                <a:cs typeface="Arial" charset="0"/>
              </a:rPr>
              <a:t>Sexual Assault (adult or child, child      					pornography)</a:t>
            </a:r>
          </a:p>
          <a:p>
            <a:pPr>
              <a:lnSpc>
                <a:spcPct val="90000"/>
              </a:lnSpc>
              <a:buFontTx/>
              <a:buNone/>
            </a:pPr>
            <a:endParaRPr lang="en-US" smtClean="0">
              <a:latin typeface="Arial" charset="0"/>
              <a:cs typeface="Arial" charset="0"/>
            </a:endParaRPr>
          </a:p>
          <a:p>
            <a:pPr lvl="1">
              <a:lnSpc>
                <a:spcPct val="90000"/>
              </a:lnSpc>
            </a:pPr>
            <a:r>
              <a:rPr lang="en-US" smtClean="0">
                <a:latin typeface="Arial" charset="0"/>
                <a:cs typeface="Arial" charset="0"/>
              </a:rPr>
              <a:t>Image / Movie files contained on media</a:t>
            </a:r>
          </a:p>
          <a:p>
            <a:pPr lvl="2">
              <a:lnSpc>
                <a:spcPct val="90000"/>
              </a:lnSpc>
            </a:pPr>
            <a:r>
              <a:rPr lang="en-US" smtClean="0">
                <a:latin typeface="Arial" charset="0"/>
                <a:cs typeface="Arial" charset="0"/>
              </a:rPr>
              <a:t>Cell phones, cameras, web cam, computer</a:t>
            </a:r>
          </a:p>
          <a:p>
            <a:pPr lvl="1">
              <a:lnSpc>
                <a:spcPct val="90000"/>
              </a:lnSpc>
            </a:pPr>
            <a:r>
              <a:rPr lang="en-US" smtClean="0">
                <a:latin typeface="Arial" charset="0"/>
                <a:cs typeface="Arial" charset="0"/>
              </a:rPr>
              <a:t>Text files, emails/chats concerning event</a:t>
            </a:r>
          </a:p>
          <a:p>
            <a:pPr lvl="1">
              <a:lnSpc>
                <a:spcPct val="90000"/>
              </a:lnSpc>
            </a:pPr>
            <a:r>
              <a:rPr lang="en-US" smtClean="0">
                <a:latin typeface="Arial" charset="0"/>
                <a:cs typeface="Arial" charset="0"/>
              </a:rPr>
              <a:t>Emails / Peer-to-peer sharing of images or contraband</a:t>
            </a:r>
          </a:p>
          <a:p>
            <a:pPr lvl="1">
              <a:lnSpc>
                <a:spcPct val="90000"/>
              </a:lnSpc>
            </a:pPr>
            <a:r>
              <a:rPr lang="en-US" smtClean="0">
                <a:latin typeface="Arial" charset="0"/>
                <a:cs typeface="Arial" charset="0"/>
              </a:rPr>
              <a:t>Internet history and searches</a:t>
            </a:r>
          </a:p>
          <a:p>
            <a:pPr>
              <a:lnSpc>
                <a:spcPct val="90000"/>
              </a:lnSpc>
              <a:buFontTx/>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b="1" smtClean="0">
                <a:latin typeface="Arial" charset="0"/>
                <a:cs typeface="Arial" charset="0"/>
              </a:rPr>
              <a:t>RESOURCES</a:t>
            </a:r>
          </a:p>
        </p:txBody>
      </p:sp>
      <p:sp>
        <p:nvSpPr>
          <p:cNvPr id="63490" name="Rectangle 3"/>
          <p:cNvSpPr>
            <a:spLocks noGrp="1" noChangeArrowheads="1"/>
          </p:cNvSpPr>
          <p:nvPr>
            <p:ph type="body" idx="1"/>
          </p:nvPr>
        </p:nvSpPr>
        <p:spPr/>
        <p:txBody>
          <a:bodyPr/>
          <a:lstStyle/>
          <a:p>
            <a:r>
              <a:rPr lang="en-US" sz="1800" smtClean="0">
                <a:latin typeface="Arial" charset="0"/>
                <a:cs typeface="Arial" charset="0"/>
              </a:rPr>
              <a:t>United States Secret Service, Best Practices for Seizing Electronic Evidence</a:t>
            </a:r>
          </a:p>
          <a:p>
            <a:r>
              <a:rPr lang="en-US" sz="1800" u="sng" smtClean="0">
                <a:latin typeface="Arial" charset="0"/>
                <a:cs typeface="Arial" charset="0"/>
              </a:rPr>
              <a:t>File System Forensic Analysis</a:t>
            </a:r>
            <a:r>
              <a:rPr lang="en-US" sz="1800" smtClean="0">
                <a:latin typeface="Arial" charset="0"/>
                <a:cs typeface="Arial" charset="0"/>
              </a:rPr>
              <a:t>, by Brian Carrier</a:t>
            </a:r>
          </a:p>
          <a:p>
            <a:r>
              <a:rPr lang="en-US" sz="1800" u="sng" smtClean="0">
                <a:latin typeface="Arial" charset="0"/>
                <a:cs typeface="Arial" charset="0"/>
              </a:rPr>
              <a:t>How Computers Work</a:t>
            </a:r>
            <a:r>
              <a:rPr lang="en-US" sz="1800" smtClean="0">
                <a:latin typeface="Arial" charset="0"/>
                <a:cs typeface="Arial" charset="0"/>
              </a:rPr>
              <a:t>, by Ron White</a:t>
            </a:r>
          </a:p>
          <a:p>
            <a:endParaRPr lang="en-US" sz="1800" smtClean="0">
              <a:latin typeface="Arial" charset="0"/>
              <a:cs typeface="Arial" charset="0"/>
            </a:endParaRPr>
          </a:p>
          <a:p>
            <a:pPr>
              <a:buFont typeface="Arial" charset="0"/>
              <a:buNone/>
            </a:pPr>
            <a:endParaRPr lang="en-US" sz="1800" smtClean="0">
              <a:latin typeface="Arial" charset="0"/>
              <a:cs typeface="Arial" charset="0"/>
            </a:endParaRPr>
          </a:p>
          <a:p>
            <a:r>
              <a:rPr lang="en-US" sz="1800" smtClean="0">
                <a:latin typeface="Arial" charset="0"/>
                <a:cs typeface="Arial" charset="0"/>
              </a:rPr>
              <a:t>National Center for Missing and Exploited Children (NCMEC)</a:t>
            </a:r>
          </a:p>
          <a:p>
            <a:pPr lvl="1">
              <a:buFont typeface="Arial" charset="0"/>
              <a:buNone/>
            </a:pPr>
            <a:r>
              <a:rPr lang="en-US" sz="1400" smtClean="0">
                <a:latin typeface="Arial" charset="0"/>
                <a:cs typeface="Arial" charset="0"/>
                <a:hlinkClick r:id="rId3"/>
              </a:rPr>
              <a:t>www.missingkids.com</a:t>
            </a:r>
            <a:endParaRPr lang="en-US" sz="1400" smtClean="0">
              <a:latin typeface="Arial" charset="0"/>
              <a:cs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Arial" pitchFamily="34" charset="0"/>
                <a:cs typeface="Arial" pitchFamily="34" charset="0"/>
              </a:rPr>
              <a:t>National Center for Missing and Exploited Children (NCMEC)</a:t>
            </a:r>
            <a:endParaRPr lang="en-US" dirty="0">
              <a:latin typeface="Arial" pitchFamily="34" charset="0"/>
              <a:cs typeface="Arial" pitchFamily="34" charset="0"/>
            </a:endParaRPr>
          </a:p>
        </p:txBody>
      </p:sp>
      <p:sp>
        <p:nvSpPr>
          <p:cNvPr id="65538" name="Content Placeholder 2"/>
          <p:cNvSpPr>
            <a:spLocks noGrp="1"/>
          </p:cNvSpPr>
          <p:nvPr>
            <p:ph idx="1"/>
          </p:nvPr>
        </p:nvSpPr>
        <p:spPr>
          <a:xfrm>
            <a:off x="457200" y="2362200"/>
            <a:ext cx="8229600" cy="4038600"/>
          </a:xfrm>
        </p:spPr>
        <p:txBody>
          <a:bodyPr/>
          <a:lstStyle/>
          <a:p>
            <a:r>
              <a:rPr lang="en-US" smtClean="0">
                <a:latin typeface="Arial" charset="0"/>
                <a:cs typeface="Arial" charset="0"/>
              </a:rPr>
              <a:t>We continue to work with NCMEC on several cases in order to further identify child victims involved in our casework.</a:t>
            </a:r>
          </a:p>
          <a:p>
            <a:r>
              <a:rPr lang="en-US" smtClean="0">
                <a:latin typeface="Arial" charset="0"/>
                <a:cs typeface="Arial" charset="0"/>
              </a:rPr>
              <a:t>We offer the service of forwarding images of identified victims so they can be included in the NCMEC database.</a:t>
            </a:r>
          </a:p>
          <a:p>
            <a:endParaRPr lang="en-US" smtClean="0">
              <a:latin typeface="Arial" charset="0"/>
              <a:cs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mtClean="0">
                <a:latin typeface="Arial" charset="0"/>
                <a:cs typeface="Arial" charset="0"/>
              </a:rPr>
              <a:t>Questions/Comments</a:t>
            </a:r>
          </a:p>
        </p:txBody>
      </p:sp>
      <p:pic>
        <p:nvPicPr>
          <p:cNvPr id="67586" name="Picture 2"/>
          <p:cNvPicPr>
            <a:picLocks noGrp="1" noChangeAspect="1" noChangeArrowheads="1"/>
          </p:cNvPicPr>
          <p:nvPr>
            <p:ph idx="1"/>
          </p:nvPr>
        </p:nvPicPr>
        <p:blipFill>
          <a:blip r:embed="rId3"/>
          <a:srcRect/>
          <a:stretch>
            <a:fillRect/>
          </a:stretch>
        </p:blipFill>
        <p:spPr>
          <a:xfrm>
            <a:off x="2209800" y="2286000"/>
            <a:ext cx="4581525" cy="25193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latin typeface="Arial" charset="0"/>
                <a:cs typeface="Arial" charset="0"/>
              </a:rPr>
              <a:t>The Division of DME</a:t>
            </a:r>
          </a:p>
        </p:txBody>
      </p:sp>
      <p:sp>
        <p:nvSpPr>
          <p:cNvPr id="20482" name="TextBox 2"/>
          <p:cNvSpPr txBox="1">
            <a:spLocks noChangeArrowheads="1"/>
          </p:cNvSpPr>
          <p:nvPr/>
        </p:nvSpPr>
        <p:spPr bwMode="auto">
          <a:xfrm>
            <a:off x="381000" y="1600200"/>
            <a:ext cx="8229600" cy="923925"/>
          </a:xfrm>
          <a:prstGeom prst="rect">
            <a:avLst/>
          </a:prstGeom>
          <a:noFill/>
          <a:ln w="9525">
            <a:noFill/>
            <a:miter lim="800000"/>
            <a:headEnd/>
            <a:tailEnd/>
          </a:ln>
        </p:spPr>
        <p:txBody>
          <a:bodyPr>
            <a:spAutoFit/>
          </a:bodyPr>
          <a:lstStyle/>
          <a:p>
            <a:r>
              <a:rPr lang="en-US">
                <a:cs typeface="Arial" charset="0"/>
              </a:rPr>
              <a:t>According to The American Society of Crime Lab Directors-Lab Accreditation Board (ASCLD-LAB), digital media evidence is subsequently divided into three concentrations:</a:t>
            </a:r>
          </a:p>
        </p:txBody>
      </p:sp>
      <p:sp>
        <p:nvSpPr>
          <p:cNvPr id="14" name="Rectangle 13"/>
          <p:cNvSpPr/>
          <p:nvPr/>
        </p:nvSpPr>
        <p:spPr>
          <a:xfrm>
            <a:off x="1295400" y="4800600"/>
            <a:ext cx="213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484" name="Group 19"/>
          <p:cNvGrpSpPr>
            <a:grpSpLocks/>
          </p:cNvGrpSpPr>
          <p:nvPr/>
        </p:nvGrpSpPr>
        <p:grpSpPr bwMode="auto">
          <a:xfrm>
            <a:off x="1295400" y="2667000"/>
            <a:ext cx="6705600" cy="3200400"/>
            <a:chOff x="1295400" y="2971800"/>
            <a:chExt cx="6705600" cy="3200400"/>
          </a:xfrm>
        </p:grpSpPr>
        <p:sp>
          <p:nvSpPr>
            <p:cNvPr id="4" name="Rectangle 3"/>
            <p:cNvSpPr/>
            <p:nvPr/>
          </p:nvSpPr>
          <p:spPr>
            <a:xfrm>
              <a:off x="2438400" y="2971800"/>
              <a:ext cx="4114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87" name="TextBox 4"/>
            <p:cNvSpPr txBox="1">
              <a:spLocks noChangeArrowheads="1"/>
            </p:cNvSpPr>
            <p:nvPr/>
          </p:nvSpPr>
          <p:spPr bwMode="auto">
            <a:xfrm>
              <a:off x="2438400" y="3124200"/>
              <a:ext cx="4114800" cy="400110"/>
            </a:xfrm>
            <a:prstGeom prst="rect">
              <a:avLst/>
            </a:prstGeom>
            <a:noFill/>
            <a:ln w="9525">
              <a:noFill/>
              <a:miter lim="800000"/>
              <a:headEnd/>
              <a:tailEnd/>
            </a:ln>
          </p:spPr>
          <p:txBody>
            <a:bodyPr>
              <a:spAutoFit/>
            </a:bodyPr>
            <a:lstStyle/>
            <a:p>
              <a:pPr algn="ctr"/>
              <a:r>
                <a:rPr lang="en-US" sz="2000" b="1">
                  <a:cs typeface="Arial" charset="0"/>
                </a:rPr>
                <a:t>Digital Multimedia Evidence</a:t>
              </a:r>
            </a:p>
          </p:txBody>
        </p:sp>
        <p:cxnSp>
          <p:nvCxnSpPr>
            <p:cNvPr id="7" name="Straight Connector 6"/>
            <p:cNvCxnSpPr/>
            <p:nvPr/>
          </p:nvCxnSpPr>
          <p:spPr>
            <a:xfrm rot="5400000">
              <a:off x="2057400" y="4038600"/>
              <a:ext cx="1447800" cy="685800"/>
            </a:xfrm>
            <a:prstGeom prst="line">
              <a:avLst/>
            </a:prstGeom>
            <a:ln/>
          </p:spPr>
          <p:style>
            <a:lnRef idx="2">
              <a:schemeClr val="dk1"/>
            </a:lnRef>
            <a:fillRef idx="0">
              <a:schemeClr val="dk1"/>
            </a:fillRef>
            <a:effectRef idx="1">
              <a:schemeClr val="dk1"/>
            </a:effectRef>
            <a:fontRef idx="minor">
              <a:schemeClr val="tx1"/>
            </a:fontRef>
          </p:style>
        </p:cxnSp>
        <p:cxnSp>
          <p:nvCxnSpPr>
            <p:cNvPr id="11" name="Straight Connector 10"/>
            <p:cNvCxnSpPr>
              <a:stCxn id="4" idx="2"/>
            </p:cNvCxnSpPr>
            <p:nvPr/>
          </p:nvCxnSpPr>
          <p:spPr>
            <a:xfrm rot="5400000">
              <a:off x="3771900" y="4381500"/>
              <a:ext cx="14478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rot="16200000" flipH="1">
              <a:off x="5600700" y="4076700"/>
              <a:ext cx="1447800" cy="609600"/>
            </a:xfrm>
            <a:prstGeom prst="line">
              <a:avLst/>
            </a:prstGeom>
            <a:ln/>
          </p:spPr>
          <p:style>
            <a:lnRef idx="2">
              <a:schemeClr val="dk1"/>
            </a:lnRef>
            <a:fillRef idx="0">
              <a:schemeClr val="dk1"/>
            </a:fillRef>
            <a:effectRef idx="1">
              <a:schemeClr val="dk1"/>
            </a:effectRef>
            <a:fontRef idx="minor">
              <a:schemeClr val="tx1"/>
            </a:fontRef>
          </p:style>
        </p:cxnSp>
        <p:sp>
          <p:nvSpPr>
            <p:cNvPr id="15" name="Rectangle 14"/>
            <p:cNvSpPr/>
            <p:nvPr/>
          </p:nvSpPr>
          <p:spPr>
            <a:xfrm>
              <a:off x="3581400" y="5105400"/>
              <a:ext cx="213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5867400" y="5105400"/>
              <a:ext cx="2133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3" name="TextBox 16"/>
            <p:cNvSpPr txBox="1">
              <a:spLocks noChangeArrowheads="1"/>
            </p:cNvSpPr>
            <p:nvPr/>
          </p:nvSpPr>
          <p:spPr bwMode="auto">
            <a:xfrm>
              <a:off x="1295400" y="5105400"/>
              <a:ext cx="2133600" cy="1046440"/>
            </a:xfrm>
            <a:prstGeom prst="rect">
              <a:avLst/>
            </a:prstGeom>
            <a:noFill/>
            <a:ln w="9525">
              <a:noFill/>
              <a:miter lim="800000"/>
              <a:headEnd/>
              <a:tailEnd/>
            </a:ln>
          </p:spPr>
          <p:txBody>
            <a:bodyPr>
              <a:spAutoFit/>
            </a:bodyPr>
            <a:lstStyle/>
            <a:p>
              <a:pPr algn="ctr"/>
              <a:r>
                <a:rPr lang="en-US" sz="1600" b="1">
                  <a:cs typeface="Arial" charset="0"/>
                </a:rPr>
                <a:t>Digital Media Analysis/Computer Forensics</a:t>
              </a:r>
            </a:p>
            <a:p>
              <a:pPr algn="ctr"/>
              <a:r>
                <a:rPr lang="en-US" sz="1400">
                  <a:cs typeface="Arial" charset="0"/>
                </a:rPr>
                <a:t>(QD Section)</a:t>
              </a:r>
            </a:p>
          </p:txBody>
        </p:sp>
        <p:sp>
          <p:nvSpPr>
            <p:cNvPr id="20494" name="TextBox 17"/>
            <p:cNvSpPr txBox="1">
              <a:spLocks noChangeArrowheads="1"/>
            </p:cNvSpPr>
            <p:nvPr/>
          </p:nvSpPr>
          <p:spPr bwMode="auto">
            <a:xfrm>
              <a:off x="3581400" y="5257800"/>
              <a:ext cx="2133600" cy="615553"/>
            </a:xfrm>
            <a:prstGeom prst="rect">
              <a:avLst/>
            </a:prstGeom>
            <a:noFill/>
            <a:ln w="9525">
              <a:noFill/>
              <a:miter lim="800000"/>
              <a:headEnd/>
              <a:tailEnd/>
            </a:ln>
          </p:spPr>
          <p:txBody>
            <a:bodyPr>
              <a:spAutoFit/>
            </a:bodyPr>
            <a:lstStyle/>
            <a:p>
              <a:pPr algn="ctr"/>
              <a:r>
                <a:rPr lang="en-US" sz="2000" b="1">
                  <a:cs typeface="Arial" charset="0"/>
                </a:rPr>
                <a:t>Imaging</a:t>
              </a:r>
            </a:p>
            <a:p>
              <a:pPr algn="ctr"/>
              <a:r>
                <a:rPr lang="en-US" sz="1400">
                  <a:cs typeface="Arial" charset="0"/>
                </a:rPr>
                <a:t>(Photography Section)</a:t>
              </a:r>
            </a:p>
          </p:txBody>
        </p:sp>
        <p:sp>
          <p:nvSpPr>
            <p:cNvPr id="20495" name="TextBox 18"/>
            <p:cNvSpPr txBox="1">
              <a:spLocks noChangeArrowheads="1"/>
            </p:cNvSpPr>
            <p:nvPr/>
          </p:nvSpPr>
          <p:spPr bwMode="auto">
            <a:xfrm>
              <a:off x="5867400" y="5257800"/>
              <a:ext cx="2133600" cy="615553"/>
            </a:xfrm>
            <a:prstGeom prst="rect">
              <a:avLst/>
            </a:prstGeom>
            <a:noFill/>
            <a:ln w="9525">
              <a:noFill/>
              <a:miter lim="800000"/>
              <a:headEnd/>
              <a:tailEnd/>
            </a:ln>
          </p:spPr>
          <p:txBody>
            <a:bodyPr>
              <a:spAutoFit/>
            </a:bodyPr>
            <a:lstStyle/>
            <a:p>
              <a:pPr algn="ctr"/>
              <a:r>
                <a:rPr lang="en-US" sz="2000" b="1">
                  <a:cs typeface="Arial" charset="0"/>
                </a:rPr>
                <a:t>Audio/Video</a:t>
              </a:r>
            </a:p>
            <a:p>
              <a:pPr algn="ctr"/>
              <a:r>
                <a:rPr lang="en-US" sz="1400">
                  <a:cs typeface="Arial" charset="0"/>
                </a:rPr>
                <a:t>(Photography Section)</a:t>
              </a:r>
            </a:p>
          </p:txBody>
        </p:sp>
      </p:grpSp>
      <p:sp>
        <p:nvSpPr>
          <p:cNvPr id="20485" name="TextBox 20"/>
          <p:cNvSpPr txBox="1">
            <a:spLocks noChangeArrowheads="1"/>
          </p:cNvSpPr>
          <p:nvPr/>
        </p:nvSpPr>
        <p:spPr bwMode="auto">
          <a:xfrm>
            <a:off x="381000" y="6172200"/>
            <a:ext cx="8382000" cy="584200"/>
          </a:xfrm>
          <a:prstGeom prst="rect">
            <a:avLst/>
          </a:prstGeom>
          <a:noFill/>
          <a:ln w="9525">
            <a:noFill/>
            <a:miter lim="800000"/>
            <a:headEnd/>
            <a:tailEnd/>
          </a:ln>
        </p:spPr>
        <p:txBody>
          <a:bodyPr>
            <a:spAutoFit/>
          </a:bodyPr>
          <a:lstStyle/>
          <a:p>
            <a:pPr algn="ctr"/>
            <a:r>
              <a:rPr lang="en-US" sz="1600">
                <a:cs typeface="Arial" charset="0"/>
              </a:rPr>
              <a:t>This division also represents how computer and audio/visual evidence is distributed within the crime laboratory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Arial" pitchFamily="34" charset="0"/>
                <a:cs typeface="Arial" pitchFamily="34" charset="0"/>
              </a:rPr>
              <a:t>Our role in Digital Multimedia Evidence Analysis</a:t>
            </a:r>
            <a:endParaRPr lang="en-US" dirty="0">
              <a:latin typeface="Arial" pitchFamily="34" charset="0"/>
              <a:cs typeface="Arial" pitchFamily="34" charset="0"/>
            </a:endParaRPr>
          </a:p>
        </p:txBody>
      </p:sp>
      <p:sp>
        <p:nvSpPr>
          <p:cNvPr id="22530" name="TextBox 2"/>
          <p:cNvSpPr txBox="1">
            <a:spLocks noChangeArrowheads="1"/>
          </p:cNvSpPr>
          <p:nvPr/>
        </p:nvSpPr>
        <p:spPr bwMode="auto">
          <a:xfrm>
            <a:off x="609600" y="1905000"/>
            <a:ext cx="8077200" cy="3140075"/>
          </a:xfrm>
          <a:prstGeom prst="rect">
            <a:avLst/>
          </a:prstGeom>
          <a:noFill/>
          <a:ln w="9525">
            <a:noFill/>
            <a:miter lim="800000"/>
            <a:headEnd/>
            <a:tailEnd/>
          </a:ln>
        </p:spPr>
        <p:txBody>
          <a:bodyPr>
            <a:spAutoFit/>
          </a:bodyPr>
          <a:lstStyle/>
          <a:p>
            <a:pPr algn="ctr"/>
            <a:r>
              <a:rPr lang="en-US" sz="3600" b="1">
                <a:cs typeface="Arial" charset="0"/>
              </a:rPr>
              <a:t>Computer Forensics</a:t>
            </a:r>
          </a:p>
          <a:p>
            <a:endParaRPr lang="en-US" sz="2400">
              <a:cs typeface="Arial" charset="0"/>
            </a:endParaRPr>
          </a:p>
          <a:p>
            <a:pPr>
              <a:buFont typeface="Arial" charset="0"/>
              <a:buChar char="•"/>
            </a:pPr>
            <a:r>
              <a:rPr lang="en-US" sz="2400">
                <a:cs typeface="Arial" charset="0"/>
              </a:rPr>
              <a:t>Preserve data on the media submitted</a:t>
            </a:r>
          </a:p>
          <a:p>
            <a:pPr>
              <a:buFont typeface="Arial" charset="0"/>
              <a:buChar char="•"/>
            </a:pPr>
            <a:endParaRPr lang="en-US" sz="2400">
              <a:cs typeface="Arial" charset="0"/>
            </a:endParaRPr>
          </a:p>
          <a:p>
            <a:pPr>
              <a:buFont typeface="Arial" charset="0"/>
              <a:buChar char="•"/>
            </a:pPr>
            <a:r>
              <a:rPr lang="en-US" sz="2400">
                <a:cs typeface="Arial" charset="0"/>
              </a:rPr>
              <a:t>Make an exact “image” of the data (bit for bit copy)</a:t>
            </a:r>
          </a:p>
          <a:p>
            <a:pPr>
              <a:buFont typeface="Arial" charset="0"/>
              <a:buChar char="•"/>
            </a:pPr>
            <a:endParaRPr lang="en-US" sz="2400">
              <a:cs typeface="Arial" charset="0"/>
            </a:endParaRPr>
          </a:p>
          <a:p>
            <a:pPr>
              <a:buFont typeface="Arial" charset="0"/>
              <a:buChar char="•"/>
            </a:pPr>
            <a:r>
              <a:rPr lang="en-US" sz="2400">
                <a:cs typeface="Arial" charset="0"/>
              </a:rPr>
              <a:t>Examine and search the “image” copy of the evidence</a:t>
            </a:r>
          </a:p>
          <a:p>
            <a:endParaRPr lang="en-US">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6200"/>
            <a:ext cx="8229600" cy="1143000"/>
          </a:xfrm>
        </p:spPr>
        <p:txBody>
          <a:bodyPr/>
          <a:lstStyle/>
          <a:p>
            <a:r>
              <a:rPr lang="en-US" b="1" smtClean="0">
                <a:latin typeface="Arial" charset="0"/>
                <a:cs typeface="Arial" charset="0"/>
              </a:rPr>
              <a:t>Forensic Workstations</a:t>
            </a:r>
          </a:p>
        </p:txBody>
      </p:sp>
      <p:pic>
        <p:nvPicPr>
          <p:cNvPr id="24578" name="Picture 2"/>
          <p:cNvPicPr>
            <a:picLocks noChangeAspect="1" noChangeArrowheads="1"/>
          </p:cNvPicPr>
          <p:nvPr/>
        </p:nvPicPr>
        <p:blipFill>
          <a:blip r:embed="rId3"/>
          <a:srcRect/>
          <a:stretch>
            <a:fillRect/>
          </a:stretch>
        </p:blipFill>
        <p:spPr bwMode="auto">
          <a:xfrm>
            <a:off x="381000" y="1371600"/>
            <a:ext cx="3124200" cy="4686300"/>
          </a:xfrm>
          <a:prstGeom prst="rect">
            <a:avLst/>
          </a:prstGeom>
          <a:noFill/>
          <a:ln w="9525">
            <a:noFill/>
            <a:miter lim="800000"/>
            <a:headEnd/>
            <a:tailEnd/>
          </a:ln>
        </p:spPr>
      </p:pic>
      <p:pic>
        <p:nvPicPr>
          <p:cNvPr id="24579" name="Picture 3"/>
          <p:cNvPicPr>
            <a:picLocks noChangeAspect="1" noChangeArrowheads="1"/>
          </p:cNvPicPr>
          <p:nvPr/>
        </p:nvPicPr>
        <p:blipFill>
          <a:blip r:embed="rId4"/>
          <a:srcRect/>
          <a:stretch>
            <a:fillRect/>
          </a:stretch>
        </p:blipFill>
        <p:spPr bwMode="auto">
          <a:xfrm>
            <a:off x="3810000" y="1371600"/>
            <a:ext cx="5105400" cy="3403600"/>
          </a:xfrm>
          <a:prstGeom prst="rect">
            <a:avLst/>
          </a:prstGeom>
          <a:noFill/>
          <a:ln w="9525">
            <a:noFill/>
            <a:miter lim="800000"/>
            <a:headEnd/>
            <a:tailEnd/>
          </a:ln>
        </p:spPr>
      </p:pic>
      <p:sp>
        <p:nvSpPr>
          <p:cNvPr id="24580" name="TextBox 4"/>
          <p:cNvSpPr txBox="1">
            <a:spLocks noChangeArrowheads="1"/>
          </p:cNvSpPr>
          <p:nvPr/>
        </p:nvSpPr>
        <p:spPr bwMode="auto">
          <a:xfrm>
            <a:off x="3657600" y="5105400"/>
            <a:ext cx="5181600" cy="646113"/>
          </a:xfrm>
          <a:prstGeom prst="rect">
            <a:avLst/>
          </a:prstGeom>
          <a:noFill/>
          <a:ln w="9525">
            <a:noFill/>
            <a:miter lim="800000"/>
            <a:headEnd/>
            <a:tailEnd/>
          </a:ln>
        </p:spPr>
        <p:txBody>
          <a:bodyPr>
            <a:spAutoFit/>
          </a:bodyPr>
          <a:lstStyle/>
          <a:p>
            <a:pPr algn="ctr"/>
            <a:r>
              <a:rPr lang="en-US">
                <a:cs typeface="Arial" charset="0"/>
              </a:rPr>
              <a:t>Forensic Analysis Machines or Forensic Workstations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descr="E:\Powerpoint Updates\DSC_1158.jpg"/>
          <p:cNvPicPr>
            <a:picLocks noChangeAspect="1" noChangeArrowheads="1"/>
          </p:cNvPicPr>
          <p:nvPr/>
        </p:nvPicPr>
        <p:blipFill>
          <a:blip r:embed="rId3"/>
          <a:srcRect/>
          <a:stretch>
            <a:fillRect/>
          </a:stretch>
        </p:blipFill>
        <p:spPr bwMode="auto">
          <a:xfrm>
            <a:off x="228600" y="950913"/>
            <a:ext cx="3200400" cy="4002087"/>
          </a:xfrm>
          <a:prstGeom prst="rect">
            <a:avLst/>
          </a:prstGeom>
          <a:noFill/>
          <a:ln w="9525">
            <a:noFill/>
            <a:miter lim="800000"/>
            <a:headEnd/>
            <a:tailEnd/>
          </a:ln>
        </p:spPr>
      </p:pic>
      <p:pic>
        <p:nvPicPr>
          <p:cNvPr id="26626" name="Picture 5" descr="E:\Powerpoint Updates\DSC_1164.jpg"/>
          <p:cNvPicPr>
            <a:picLocks noChangeAspect="1" noChangeArrowheads="1"/>
          </p:cNvPicPr>
          <p:nvPr/>
        </p:nvPicPr>
        <p:blipFill>
          <a:blip r:embed="rId4"/>
          <a:srcRect/>
          <a:stretch>
            <a:fillRect/>
          </a:stretch>
        </p:blipFill>
        <p:spPr bwMode="auto">
          <a:xfrm>
            <a:off x="4419600" y="3001963"/>
            <a:ext cx="4438650" cy="3551237"/>
          </a:xfrm>
          <a:prstGeom prst="rect">
            <a:avLst/>
          </a:prstGeom>
          <a:noFill/>
          <a:ln w="9525">
            <a:noFill/>
            <a:miter lim="800000"/>
            <a:headEnd/>
            <a:tailEnd/>
          </a:ln>
        </p:spPr>
      </p:pic>
      <p:sp>
        <p:nvSpPr>
          <p:cNvPr id="26627" name="TextBox 6"/>
          <p:cNvSpPr txBox="1">
            <a:spLocks noChangeArrowheads="1"/>
          </p:cNvSpPr>
          <p:nvPr/>
        </p:nvSpPr>
        <p:spPr bwMode="auto">
          <a:xfrm>
            <a:off x="3886200" y="1335088"/>
            <a:ext cx="4572000" cy="646112"/>
          </a:xfrm>
          <a:prstGeom prst="rect">
            <a:avLst/>
          </a:prstGeom>
          <a:noFill/>
          <a:ln w="9525">
            <a:solidFill>
              <a:schemeClr val="tx1"/>
            </a:solidFill>
            <a:miter lim="800000"/>
            <a:headEnd/>
            <a:tailEnd/>
          </a:ln>
        </p:spPr>
        <p:txBody>
          <a:bodyPr>
            <a:spAutoFit/>
          </a:bodyPr>
          <a:lstStyle/>
          <a:p>
            <a:r>
              <a:rPr lang="en-US">
                <a:cs typeface="Arial" charset="0"/>
              </a:rPr>
              <a:t>Use of Guidance Software’s EnCase on Windows analysis machine</a:t>
            </a:r>
          </a:p>
        </p:txBody>
      </p:sp>
      <p:sp>
        <p:nvSpPr>
          <p:cNvPr id="26628" name="TextBox 7"/>
          <p:cNvSpPr txBox="1">
            <a:spLocks noChangeArrowheads="1"/>
          </p:cNvSpPr>
          <p:nvPr/>
        </p:nvSpPr>
        <p:spPr bwMode="auto">
          <a:xfrm>
            <a:off x="609600" y="5410200"/>
            <a:ext cx="3581400" cy="923925"/>
          </a:xfrm>
          <a:prstGeom prst="rect">
            <a:avLst/>
          </a:prstGeom>
          <a:noFill/>
          <a:ln w="9525">
            <a:solidFill>
              <a:schemeClr val="tx1"/>
            </a:solidFill>
            <a:miter lim="800000"/>
            <a:headEnd/>
            <a:tailEnd/>
          </a:ln>
        </p:spPr>
        <p:txBody>
          <a:bodyPr>
            <a:spAutoFit/>
          </a:bodyPr>
          <a:lstStyle/>
          <a:p>
            <a:r>
              <a:rPr lang="en-US">
                <a:cs typeface="Arial" charset="0"/>
              </a:rPr>
              <a:t>Use of BlackBag Technologies Forensic Suite on Mac analysis machine</a:t>
            </a:r>
          </a:p>
        </p:txBody>
      </p:sp>
      <p:sp>
        <p:nvSpPr>
          <p:cNvPr id="26629" name="TextBox 5"/>
          <p:cNvSpPr txBox="1">
            <a:spLocks noChangeArrowheads="1"/>
          </p:cNvSpPr>
          <p:nvPr/>
        </p:nvSpPr>
        <p:spPr bwMode="auto">
          <a:xfrm>
            <a:off x="304800" y="152400"/>
            <a:ext cx="8534400" cy="461963"/>
          </a:xfrm>
          <a:prstGeom prst="rect">
            <a:avLst/>
          </a:prstGeom>
          <a:noFill/>
          <a:ln w="9525">
            <a:noFill/>
            <a:miter lim="800000"/>
            <a:headEnd/>
            <a:tailEnd/>
          </a:ln>
        </p:spPr>
        <p:txBody>
          <a:bodyPr>
            <a:spAutoFit/>
          </a:bodyPr>
          <a:lstStyle/>
          <a:p>
            <a:pPr algn="ctr"/>
            <a:r>
              <a:rPr lang="en-US" sz="2400">
                <a:cs typeface="Arial" charset="0"/>
              </a:rPr>
              <a:t>Specialized, Forensically-tested software is used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rtlCol="0">
            <a:normAutofit fontScale="90000"/>
          </a:bodyPr>
          <a:lstStyle/>
          <a:p>
            <a:pPr fontAlgn="auto">
              <a:spcAft>
                <a:spcPts val="0"/>
              </a:spcAft>
              <a:defRPr/>
            </a:pPr>
            <a:r>
              <a:rPr lang="en-US" b="1" dirty="0" smtClean="0">
                <a:latin typeface="Arial" pitchFamily="34" charset="0"/>
                <a:cs typeface="Arial" pitchFamily="34" charset="0"/>
              </a:rPr>
              <a:t>What is Digital Evidence and How is it Different?</a:t>
            </a:r>
          </a:p>
        </p:txBody>
      </p:sp>
      <p:sp>
        <p:nvSpPr>
          <p:cNvPr id="125955" name="Rectangle 3"/>
          <p:cNvSpPr>
            <a:spLocks noGrp="1" noChangeArrowheads="1"/>
          </p:cNvSpPr>
          <p:nvPr>
            <p:ph type="body" idx="1"/>
          </p:nvPr>
        </p:nvSpPr>
        <p:spPr>
          <a:xfrm>
            <a:off x="838200" y="1524000"/>
            <a:ext cx="7467600" cy="4953000"/>
          </a:xfrm>
        </p:spPr>
        <p:txBody>
          <a:bodyPr rtlCol="0">
            <a:normAutofit fontScale="85000" lnSpcReduction="20000"/>
          </a:bodyPr>
          <a:lstStyle/>
          <a:p>
            <a:pPr fontAlgn="auto">
              <a:spcAft>
                <a:spcPts val="0"/>
              </a:spcAft>
              <a:buFont typeface="Arial" pitchFamily="34" charset="0"/>
              <a:buChar char="•"/>
              <a:defRPr/>
            </a:pPr>
            <a:r>
              <a:rPr lang="en-US" sz="2800" dirty="0" smtClean="0">
                <a:latin typeface="Arial" pitchFamily="34" charset="0"/>
                <a:cs typeface="Arial" pitchFamily="34" charset="0"/>
              </a:rPr>
              <a:t>Information and data of investigative value that is stored on or transmitted by an electronic device</a:t>
            </a:r>
          </a:p>
          <a:p>
            <a:pPr fontAlgn="auto">
              <a:spcAft>
                <a:spcPts val="0"/>
              </a:spcAft>
              <a:buFont typeface="Arial" pitchFamily="34" charset="0"/>
              <a:buChar char="•"/>
              <a:defRPr/>
            </a:pPr>
            <a:endParaRPr lang="en-US" sz="2800" dirty="0" smtClean="0">
              <a:latin typeface="Arial" pitchFamily="34" charset="0"/>
              <a:cs typeface="Arial" pitchFamily="34" charset="0"/>
            </a:endParaRPr>
          </a:p>
          <a:p>
            <a:pPr fontAlgn="auto">
              <a:spcAft>
                <a:spcPts val="0"/>
              </a:spcAft>
              <a:buFont typeface="Arial" pitchFamily="34" charset="0"/>
              <a:buChar char="•"/>
              <a:defRPr/>
            </a:pPr>
            <a:r>
              <a:rPr lang="en-US" sz="2800" dirty="0" smtClean="0">
                <a:latin typeface="Arial" pitchFamily="34" charset="0"/>
                <a:cs typeface="Arial" pitchFamily="34" charset="0"/>
              </a:rPr>
              <a:t>Can transcend borders quickly via Internet</a:t>
            </a:r>
          </a:p>
          <a:p>
            <a:pPr fontAlgn="auto">
              <a:spcAft>
                <a:spcPts val="0"/>
              </a:spcAft>
              <a:buFont typeface="Arial" pitchFamily="34" charset="0"/>
              <a:buNone/>
              <a:defRPr/>
            </a:pPr>
            <a:endParaRPr lang="en-US" sz="2800" dirty="0" smtClean="0">
              <a:latin typeface="Arial" pitchFamily="34" charset="0"/>
              <a:cs typeface="Arial" pitchFamily="34" charset="0"/>
            </a:endParaRPr>
          </a:p>
          <a:p>
            <a:pPr fontAlgn="auto">
              <a:spcAft>
                <a:spcPts val="0"/>
              </a:spcAft>
              <a:buFont typeface="Arial" pitchFamily="34" charset="0"/>
              <a:buChar char="•"/>
              <a:defRPr/>
            </a:pPr>
            <a:r>
              <a:rPr lang="en-US" sz="2800" dirty="0" smtClean="0">
                <a:latin typeface="Arial" pitchFamily="34" charset="0"/>
                <a:cs typeface="Arial" pitchFamily="34" charset="0"/>
              </a:rPr>
              <a:t>Data in computer systems is highly susceptible to alteration or destruction</a:t>
            </a:r>
          </a:p>
          <a:p>
            <a:pPr fontAlgn="auto">
              <a:spcAft>
                <a:spcPts val="0"/>
              </a:spcAft>
              <a:buFontTx/>
              <a:buNone/>
              <a:defRPr/>
            </a:pPr>
            <a:endParaRPr lang="en-US" sz="1000" dirty="0" smtClean="0">
              <a:latin typeface="Arial" pitchFamily="34" charset="0"/>
              <a:cs typeface="Arial" pitchFamily="34" charset="0"/>
            </a:endParaRPr>
          </a:p>
          <a:p>
            <a:pPr fontAlgn="auto">
              <a:spcAft>
                <a:spcPts val="0"/>
              </a:spcAft>
              <a:buFont typeface="Arial" pitchFamily="34" charset="0"/>
              <a:buChar char="•"/>
              <a:defRPr/>
            </a:pPr>
            <a:r>
              <a:rPr lang="en-US" sz="2800" dirty="0" smtClean="0">
                <a:latin typeface="Arial" pitchFamily="34" charset="0"/>
                <a:cs typeface="Arial" pitchFamily="34" charset="0"/>
              </a:rPr>
              <a:t>Caution must be exercised when collecting, transporting, examining and storing this type of evidence to avoid data loss</a:t>
            </a:r>
          </a:p>
          <a:p>
            <a:pPr fontAlgn="auto">
              <a:spcAft>
                <a:spcPts val="0"/>
              </a:spcAft>
              <a:buFontTx/>
              <a:buNone/>
              <a:defRPr/>
            </a:pPr>
            <a:endParaRPr lang="en-US" sz="1000" dirty="0" smtClean="0">
              <a:latin typeface="Arial" pitchFamily="34" charset="0"/>
              <a:cs typeface="Arial" pitchFamily="34" charset="0"/>
            </a:endParaRPr>
          </a:p>
          <a:p>
            <a:pPr fontAlgn="auto">
              <a:spcAft>
                <a:spcPts val="0"/>
              </a:spcAft>
              <a:buFont typeface="Arial" pitchFamily="34" charset="0"/>
              <a:buChar char="•"/>
              <a:defRPr/>
            </a:pPr>
            <a:r>
              <a:rPr lang="en-US" sz="2800" dirty="0" smtClean="0">
                <a:latin typeface="Arial" pitchFamily="34" charset="0"/>
                <a:cs typeface="Arial" pitchFamily="34" charset="0"/>
              </a:rPr>
              <a:t>Special training, skills, equipment, and software are needed to retrieve evidence stored within computers and computer media to avoid alteration or destruction</a:t>
            </a:r>
          </a:p>
          <a:p>
            <a:pPr fontAlgn="auto">
              <a:spcAft>
                <a:spcPts val="0"/>
              </a:spcAft>
              <a:buFont typeface="Arial" pitchFamily="34" charset="0"/>
              <a:buChar char="•"/>
              <a:defRPr/>
            </a:pPr>
            <a:endParaRPr lang="en-US" sz="28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b="1" smtClean="0">
                <a:latin typeface="Arial" charset="0"/>
                <a:cs typeface="Arial" charset="0"/>
              </a:rPr>
              <a:t>Digital Evidence at the Crime Scene</a:t>
            </a:r>
          </a:p>
        </p:txBody>
      </p:sp>
      <p:sp>
        <p:nvSpPr>
          <p:cNvPr id="30722" name="Rectangle 3"/>
          <p:cNvSpPr>
            <a:spLocks noGrp="1" noChangeArrowheads="1"/>
          </p:cNvSpPr>
          <p:nvPr>
            <p:ph type="body" idx="1"/>
          </p:nvPr>
        </p:nvSpPr>
        <p:spPr>
          <a:xfrm>
            <a:off x="457200" y="2027238"/>
            <a:ext cx="8382000" cy="4525962"/>
          </a:xfrm>
        </p:spPr>
        <p:txBody>
          <a:bodyPr/>
          <a:lstStyle/>
          <a:p>
            <a:r>
              <a:rPr lang="en-US" smtClean="0">
                <a:latin typeface="Arial" charset="0"/>
                <a:cs typeface="Arial" charset="0"/>
              </a:rPr>
              <a:t>Search Warrant / Consent to Search Issues</a:t>
            </a:r>
          </a:p>
          <a:p>
            <a:r>
              <a:rPr lang="en-US" smtClean="0">
                <a:latin typeface="Arial" charset="0"/>
                <a:cs typeface="Arial" charset="0"/>
              </a:rPr>
              <a:t>Identifying Evidence to be Collected</a:t>
            </a:r>
          </a:p>
          <a:p>
            <a:r>
              <a:rPr lang="en-US" smtClean="0">
                <a:latin typeface="Arial" charset="0"/>
                <a:cs typeface="Arial" charset="0"/>
              </a:rPr>
              <a:t>Documentation, Collection, Preservation of Evidence</a:t>
            </a:r>
          </a:p>
          <a:p>
            <a:r>
              <a:rPr lang="en-US" smtClean="0">
                <a:latin typeface="Arial" charset="0"/>
                <a:cs typeface="Arial" charset="0"/>
              </a:rPr>
              <a:t>Transporting Evidence to the Laboratory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b="1" smtClean="0">
                <a:latin typeface="Arial" charset="0"/>
                <a:cs typeface="Arial" charset="0"/>
              </a:rPr>
              <a:t>Considerations</a:t>
            </a:r>
          </a:p>
        </p:txBody>
      </p:sp>
      <p:sp>
        <p:nvSpPr>
          <p:cNvPr id="32770" name="Rectangle 3"/>
          <p:cNvSpPr>
            <a:spLocks noGrp="1" noChangeArrowheads="1"/>
          </p:cNvSpPr>
          <p:nvPr>
            <p:ph type="body" idx="1"/>
          </p:nvPr>
        </p:nvSpPr>
        <p:spPr/>
        <p:txBody>
          <a:bodyPr/>
          <a:lstStyle/>
          <a:p>
            <a:r>
              <a:rPr lang="en-US" smtClean="0">
                <a:latin typeface="Arial" charset="0"/>
                <a:cs typeface="Arial" charset="0"/>
              </a:rPr>
              <a:t>What type of computer system is anticipated?</a:t>
            </a:r>
          </a:p>
          <a:p>
            <a:pPr lvl="1"/>
            <a:r>
              <a:rPr lang="en-US" smtClean="0">
                <a:latin typeface="Arial" charset="0"/>
                <a:cs typeface="Arial" charset="0"/>
              </a:rPr>
              <a:t>Stand alone home computer (home PC not connected to a network or other computer, may have internet connectivity)</a:t>
            </a:r>
          </a:p>
          <a:p>
            <a:pPr lvl="1"/>
            <a:r>
              <a:rPr lang="en-US" smtClean="0">
                <a:latin typeface="Arial" charset="0"/>
                <a:cs typeface="Arial" charset="0"/>
              </a:rPr>
              <a:t>Networked computers (computers which are interconnected to share data and other resources, storage area)</a:t>
            </a:r>
          </a:p>
          <a:p>
            <a:r>
              <a:rPr lang="en-US" smtClean="0">
                <a:latin typeface="Arial" charset="0"/>
                <a:cs typeface="Arial" charset="0"/>
              </a:rPr>
              <a:t>Contact a forensic examiner if needed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TotalTime>
  <Words>1012</Words>
  <Application>Microsoft Office PowerPoint</Application>
  <PresentationFormat>On-screen Show (4:3)</PresentationFormat>
  <Paragraphs>192</Paragraphs>
  <Slides>26</Slides>
  <Notes>26</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26</vt:i4>
      </vt:variant>
    </vt:vector>
  </HeadingPairs>
  <TitlesOfParts>
    <vt:vector size="32" baseType="lpstr">
      <vt:lpstr>Calibri</vt:lpstr>
      <vt:lpstr>Arial</vt:lpstr>
      <vt:lpstr>Arial Narrow</vt:lpstr>
      <vt:lpstr>Arial Black</vt:lpstr>
      <vt:lpstr>Office Theme</vt:lpstr>
      <vt:lpstr>Office Theme</vt:lpstr>
      <vt:lpstr>Slide 1</vt:lpstr>
      <vt:lpstr>DIGITAL MULTIMEDIA EVIDENCE EXAMINATION (Computer Forensics)</vt:lpstr>
      <vt:lpstr>The Division of DME</vt:lpstr>
      <vt:lpstr>Our role in Digital Multimedia Evidence Analysis</vt:lpstr>
      <vt:lpstr>Forensic Workstations</vt:lpstr>
      <vt:lpstr>Slide 6</vt:lpstr>
      <vt:lpstr>What is Digital Evidence and How is it Different?</vt:lpstr>
      <vt:lpstr>Digital Evidence at the Crime Scene</vt:lpstr>
      <vt:lpstr>Considerations</vt:lpstr>
      <vt:lpstr>Search Warrant / Consent to Search</vt:lpstr>
      <vt:lpstr>Types of electronic devices or MEDIA that may contain digital evidence</vt:lpstr>
      <vt:lpstr>Types of Evidence at Scene</vt:lpstr>
      <vt:lpstr>Slide 13</vt:lpstr>
      <vt:lpstr>Digital Media Examples</vt:lpstr>
      <vt:lpstr>Slide 15</vt:lpstr>
      <vt:lpstr>Slide 16</vt:lpstr>
      <vt:lpstr>Slide 17</vt:lpstr>
      <vt:lpstr>CELLULAR TELEPHONES</vt:lpstr>
      <vt:lpstr>Slide 19</vt:lpstr>
      <vt:lpstr>ON/OFF Rule</vt:lpstr>
      <vt:lpstr>Transporting Digital Evidence</vt:lpstr>
      <vt:lpstr>Recoverable Data</vt:lpstr>
      <vt:lpstr>Recoverable Data</vt:lpstr>
      <vt:lpstr>RESOURCES</vt:lpstr>
      <vt:lpstr>National Center for Missing and Exploited Children (NCMEC)</vt:lpstr>
      <vt:lpstr>Questions/Comments</vt:lpstr>
    </vt:vector>
  </TitlesOfParts>
  <Company>TXDPS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sd03545</dc:creator>
  <cp:lastModifiedBy>KBetts</cp:lastModifiedBy>
  <cp:revision>52</cp:revision>
  <dcterms:created xsi:type="dcterms:W3CDTF">2010-09-23T19:53:16Z</dcterms:created>
  <dcterms:modified xsi:type="dcterms:W3CDTF">2010-10-05T18:01:00Z</dcterms:modified>
</cp:coreProperties>
</file>