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71" r:id="rId5"/>
    <p:sldId id="262" r:id="rId6"/>
    <p:sldId id="264" r:id="rId7"/>
    <p:sldId id="269" r:id="rId8"/>
    <p:sldId id="266" r:id="rId9"/>
    <p:sldId id="267" r:id="rId10"/>
    <p:sldId id="268"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5" d="100"/>
          <a:sy n="75" d="100"/>
        </p:scale>
        <p:origin x="-366"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E9A330E-A9CA-43B9-94A6-0EF35A2031FB}" type="datetimeFigureOut">
              <a:rPr lang="en-US"/>
              <a:pPr>
                <a:defRPr/>
              </a:pPr>
              <a:t>9/23/2010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CE32284-D10E-4207-B8CC-EF7662158E6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B9D0AA0-5F3C-448C-8FBE-5229EFFB5B23}" type="datetimeFigureOut">
              <a:rPr lang="en-US"/>
              <a:pPr>
                <a:defRPr/>
              </a:pPr>
              <a:t>9/23/2010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B4CDD89-1222-4528-ABCF-083320E17A0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EEF96BC-CF32-48ED-A7D0-1E3BF0AEB83E}" type="datetimeFigureOut">
              <a:rPr lang="en-US"/>
              <a:pPr>
                <a:defRPr/>
              </a:pPr>
              <a:t>9/23/2010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196C5E7-0C30-4B9F-952F-52C5254238D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95C6F4F-58AA-44CB-9CA9-F12F97013981}" type="datetimeFigureOut">
              <a:rPr lang="en-US"/>
              <a:pPr>
                <a:defRPr/>
              </a:pPr>
              <a:t>9/23/2010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4632453-C95E-414C-A462-BDF25A635DF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FCBDE0D-3915-4287-9428-D20CE6FBB8EE}" type="datetimeFigureOut">
              <a:rPr lang="en-US"/>
              <a:pPr>
                <a:defRPr/>
              </a:pPr>
              <a:t>9/23/2010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A74E8C4-936E-47F5-B42B-480F805B085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C5B7071-5F40-4EA1-8C2F-0C590A498E88}" type="datetimeFigureOut">
              <a:rPr lang="en-US"/>
              <a:pPr>
                <a:defRPr/>
              </a:pPr>
              <a:t>9/23/2010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9809F3C-118F-4FBB-B614-97B5BAFFF2C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F32AE0D-1837-4C46-9803-897A1FFEB2D0}" type="datetimeFigureOut">
              <a:rPr lang="en-US"/>
              <a:pPr>
                <a:defRPr/>
              </a:pPr>
              <a:t>9/23/2010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4FDD262-769B-42BC-A0E1-0F824AE2576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65C4356-67E5-4AEC-B9A8-4A855511A77A}" type="datetimeFigureOut">
              <a:rPr lang="en-US"/>
              <a:pPr>
                <a:defRPr/>
              </a:pPr>
              <a:t>9/23/2010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0F5635B-58D3-416B-8782-0D49BF94B77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02F2F55-B0E2-45E7-B169-08A9D816CFFB}" type="datetimeFigureOut">
              <a:rPr lang="en-US"/>
              <a:pPr>
                <a:defRPr/>
              </a:pPr>
              <a:t>9/23/2010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B6B7194-2996-4592-978C-DB1C5A22C02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956ADDC-3CEC-4111-AEFA-4D9E03206D76}" type="datetimeFigureOut">
              <a:rPr lang="en-US"/>
              <a:pPr>
                <a:defRPr/>
              </a:pPr>
              <a:t>9/23/2010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B46D3CB-FBEB-460B-A9B4-2449AE532E1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AF42002-E1C2-4D12-8F44-EA007B0646BD}" type="datetimeFigureOut">
              <a:rPr lang="en-US"/>
              <a:pPr>
                <a:defRPr/>
              </a:pPr>
              <a:t>9/23/2010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F8085DD-7A88-46DE-8AD0-396B6B037DB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65241462-0C8E-4650-8455-64C5F9F7F063}" type="datetimeFigureOut">
              <a:rPr lang="en-US"/>
              <a:pPr>
                <a:defRPr/>
              </a:pPr>
              <a:t>9/23/2010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B690DA61-DE4D-498B-863F-BFC68C976F5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2286000" y="2876550"/>
            <a:ext cx="4572000" cy="1104900"/>
          </a:xfrm>
          <a:prstGeom prst="rect">
            <a:avLst/>
          </a:prstGeom>
          <a:noFill/>
          <a:ln w="9525">
            <a:noFill/>
            <a:miter lim="800000"/>
            <a:headEnd/>
            <a:tailEnd/>
          </a:ln>
        </p:spPr>
        <p:txBody>
          <a:bodyPr>
            <a:spAutoFit/>
          </a:bodyPr>
          <a:lstStyle/>
          <a:p>
            <a:pPr algn="ctr">
              <a:lnSpc>
                <a:spcPct val="115000"/>
              </a:lnSpc>
              <a:spcAft>
                <a:spcPts val="1000"/>
              </a:spcAft>
            </a:pPr>
            <a:r>
              <a:rPr lang="en-US" b="1">
                <a:latin typeface="Times New Roman" pitchFamily="18" charset="0"/>
                <a:ea typeface="Calibri" pitchFamily="34" charset="0"/>
                <a:cs typeface="Times New Roman" pitchFamily="18" charset="0"/>
              </a:rPr>
              <a:t>Texas Legal Standards for Scientific Evidence</a:t>
            </a:r>
            <a:endParaRPr lang="en-US" sz="1200">
              <a:latin typeface="Calibri" pitchFamily="34" charset="0"/>
              <a:ea typeface="Calibri" pitchFamily="34" charset="0"/>
              <a:cs typeface="Times New Roman" pitchFamily="18" charset="0"/>
            </a:endParaRPr>
          </a:p>
          <a:p>
            <a:pPr algn="ctr">
              <a:lnSpc>
                <a:spcPct val="115000"/>
              </a:lnSpc>
              <a:spcAft>
                <a:spcPts val="1000"/>
              </a:spcAft>
            </a:pPr>
            <a:r>
              <a:rPr lang="en-US" sz="1400" b="1">
                <a:latin typeface="Times New Roman" pitchFamily="18" charset="0"/>
                <a:ea typeface="Calibri" pitchFamily="34" charset="0"/>
                <a:cs typeface="Times New Roman" pitchFamily="18" charset="0"/>
              </a:rPr>
              <a:t>Professor Guy Wellborn</a:t>
            </a:r>
            <a:endParaRPr lang="en-US" sz="1200">
              <a:latin typeface="Calibri" pitchFamily="34" charset="0"/>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p:cNvPicPr>
            <a:picLocks noChangeAspect="1" noChangeArrowheads="1"/>
          </p:cNvPicPr>
          <p:nvPr/>
        </p:nvPicPr>
        <p:blipFill>
          <a:blip r:embed="rId2"/>
          <a:srcRect/>
          <a:stretch>
            <a:fillRect/>
          </a:stretch>
        </p:blipFill>
        <p:spPr bwMode="auto">
          <a:xfrm>
            <a:off x="1143000" y="1828800"/>
            <a:ext cx="6934200" cy="2971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3000" y="1820863"/>
            <a:ext cx="6858000" cy="2579687"/>
          </a:xfrm>
          <a:prstGeom prst="rect">
            <a:avLst/>
          </a:prstGeom>
        </p:spPr>
        <p:txBody>
          <a:bodyPr>
            <a:spAutoFit/>
          </a:bodyPr>
          <a:lstStyle/>
          <a:p>
            <a:pPr algn="ctr" fontAlgn="auto">
              <a:lnSpc>
                <a:spcPct val="115000"/>
              </a:lnSpc>
              <a:spcBef>
                <a:spcPts val="0"/>
              </a:spcBef>
              <a:spcAft>
                <a:spcPts val="1000"/>
              </a:spcAft>
              <a:defRPr/>
            </a:pPr>
            <a:r>
              <a:rPr lang="en-US" b="1" dirty="0">
                <a:latin typeface="Times New Roman"/>
                <a:ea typeface="Calibri"/>
                <a:cs typeface="Times New Roman"/>
              </a:rPr>
              <a:t>Texas Rules of Evidence</a:t>
            </a:r>
            <a:endParaRPr lang="en-US" sz="1600" dirty="0">
              <a:latin typeface="+mn-lt"/>
              <a:ea typeface="Calibri"/>
              <a:cs typeface="Times New Roman"/>
            </a:endParaRPr>
          </a:p>
          <a:p>
            <a:pPr algn="ctr" fontAlgn="auto">
              <a:lnSpc>
                <a:spcPct val="115000"/>
              </a:lnSpc>
              <a:spcBef>
                <a:spcPts val="0"/>
              </a:spcBef>
              <a:spcAft>
                <a:spcPts val="1000"/>
              </a:spcAft>
              <a:defRPr/>
            </a:pPr>
            <a:r>
              <a:rPr lang="en-US" b="1" dirty="0">
                <a:latin typeface="Times New Roman"/>
                <a:ea typeface="Calibri"/>
                <a:cs typeface="Times New Roman"/>
              </a:rPr>
              <a:t>Rule 702. Testimony by Experts</a:t>
            </a:r>
            <a:endParaRPr lang="en-US" sz="1600" dirty="0">
              <a:latin typeface="+mn-lt"/>
              <a:ea typeface="Calibri"/>
              <a:cs typeface="Times New Roman"/>
            </a:endParaRPr>
          </a:p>
          <a:p>
            <a:pPr indent="457200" algn="just" fontAlgn="auto">
              <a:lnSpc>
                <a:spcPct val="115000"/>
              </a:lnSpc>
              <a:spcBef>
                <a:spcPts val="0"/>
              </a:spcBef>
              <a:spcAft>
                <a:spcPts val="1000"/>
              </a:spcAft>
              <a:defRPr/>
            </a:pPr>
            <a:r>
              <a:rPr lang="en-US" dirty="0">
                <a:latin typeface="Times New Roman"/>
                <a:ea typeface="Calibri"/>
                <a:cs typeface="Times New Roman"/>
              </a:rPr>
              <a:t>If scientific, technical, or other specialized knowledge will assist the trier of fact to understand the evidence or to determine a fact in issue, a witness qualified as an expert by knowledge, skill, experience, training, or education may testify thereto in the form of an opinion or otherwise.</a:t>
            </a:r>
            <a:endParaRPr lang="en-US" sz="1600" dirty="0">
              <a:latin typeface="+mn-lt"/>
              <a:ea typeface="Calibri"/>
              <a:cs typeface="Times New Roman"/>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025525"/>
            <a:ext cx="6781800" cy="3533775"/>
          </a:xfrm>
          <a:prstGeom prst="rect">
            <a:avLst/>
          </a:prstGeom>
        </p:spPr>
        <p:txBody>
          <a:bodyPr>
            <a:spAutoFit/>
          </a:bodyPr>
          <a:lstStyle/>
          <a:p>
            <a:pPr algn="ctr" fontAlgn="auto">
              <a:lnSpc>
                <a:spcPct val="115000"/>
              </a:lnSpc>
              <a:spcBef>
                <a:spcPts val="0"/>
              </a:spcBef>
              <a:spcAft>
                <a:spcPts val="1000"/>
              </a:spcAft>
              <a:defRPr/>
            </a:pPr>
            <a:r>
              <a:rPr lang="en-US" b="1" dirty="0">
                <a:latin typeface="Times New Roman"/>
                <a:ea typeface="Calibri"/>
                <a:cs typeface="Times New Roman"/>
              </a:rPr>
              <a:t>Federal Rules of Evidence</a:t>
            </a:r>
            <a:endParaRPr lang="en-US" sz="1600" dirty="0">
              <a:latin typeface="+mn-lt"/>
              <a:ea typeface="Calibri"/>
              <a:cs typeface="Times New Roman"/>
            </a:endParaRPr>
          </a:p>
          <a:p>
            <a:pPr algn="ctr" fontAlgn="auto">
              <a:lnSpc>
                <a:spcPct val="115000"/>
              </a:lnSpc>
              <a:spcBef>
                <a:spcPts val="0"/>
              </a:spcBef>
              <a:spcAft>
                <a:spcPts val="1000"/>
              </a:spcAft>
              <a:defRPr/>
            </a:pPr>
            <a:r>
              <a:rPr lang="en-US" b="1" dirty="0">
                <a:latin typeface="Times New Roman"/>
                <a:ea typeface="Calibri"/>
                <a:cs typeface="Times New Roman"/>
              </a:rPr>
              <a:t>Rule 702. Testimony by Experts</a:t>
            </a:r>
            <a:endParaRPr lang="en-US" sz="1600" dirty="0">
              <a:latin typeface="+mn-lt"/>
              <a:ea typeface="Calibri"/>
              <a:cs typeface="Times New Roman"/>
            </a:endParaRPr>
          </a:p>
          <a:p>
            <a:pPr indent="457200" algn="just" fontAlgn="auto">
              <a:lnSpc>
                <a:spcPct val="115000"/>
              </a:lnSpc>
              <a:spcBef>
                <a:spcPts val="0"/>
              </a:spcBef>
              <a:spcAft>
                <a:spcPts val="1000"/>
              </a:spcAft>
              <a:defRPr/>
            </a:pPr>
            <a:r>
              <a:rPr lang="en-US" dirty="0">
                <a:latin typeface="Times New Roman"/>
                <a:ea typeface="Calibri"/>
                <a:cs typeface="Times New Roman"/>
              </a:rPr>
              <a:t>If scientific, technical, or other specialized knowledge will assist the trier of fact to understand the evidence or to determine a fact in issue, a witness qualified as an expert by knowledge, skill, experience, training, or education, may testify thereto in the form of an opinion or otherwise, if (1) the testimony is based upon sufficient facts or data, (2) the testimony is the product of reliable principles and methods, and (3) the witness has applied the principles and methods reliably to the facts of the case. </a:t>
            </a:r>
            <a:endParaRPr lang="en-US" sz="1600" dirty="0">
              <a:latin typeface="+mn-lt"/>
              <a:ea typeface="Calibri"/>
              <a:cs typeface="Times New Roman"/>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2"/>
          <p:cNvPicPr>
            <a:picLocks noChangeAspect="1" noChangeArrowheads="1"/>
          </p:cNvPicPr>
          <p:nvPr/>
        </p:nvPicPr>
        <p:blipFill>
          <a:blip r:embed="rId2"/>
          <a:srcRect/>
          <a:stretch>
            <a:fillRect/>
          </a:stretch>
        </p:blipFill>
        <p:spPr bwMode="auto">
          <a:xfrm>
            <a:off x="1066800" y="1524000"/>
            <a:ext cx="7010400" cy="3810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2"/>
          <p:cNvPicPr>
            <a:picLocks noChangeAspect="1" noChangeArrowheads="1"/>
          </p:cNvPicPr>
          <p:nvPr/>
        </p:nvPicPr>
        <p:blipFill>
          <a:blip r:embed="rId2"/>
          <a:srcRect/>
          <a:stretch>
            <a:fillRect/>
          </a:stretch>
        </p:blipFill>
        <p:spPr bwMode="auto">
          <a:xfrm>
            <a:off x="990600" y="1600200"/>
            <a:ext cx="7162800" cy="3276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3"/>
          <p:cNvPicPr>
            <a:picLocks noChangeAspect="1" noChangeArrowheads="1"/>
          </p:cNvPicPr>
          <p:nvPr/>
        </p:nvPicPr>
        <p:blipFill>
          <a:blip r:embed="rId2"/>
          <a:srcRect/>
          <a:stretch>
            <a:fillRect/>
          </a:stretch>
        </p:blipFill>
        <p:spPr bwMode="auto">
          <a:xfrm>
            <a:off x="914400" y="1447800"/>
            <a:ext cx="7315200" cy="3810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2"/>
          <p:cNvPicPr>
            <a:picLocks noChangeAspect="1" noChangeArrowheads="1"/>
          </p:cNvPicPr>
          <p:nvPr/>
        </p:nvPicPr>
        <p:blipFill>
          <a:blip r:embed="rId2"/>
          <a:srcRect/>
          <a:stretch>
            <a:fillRect/>
          </a:stretch>
        </p:blipFill>
        <p:spPr bwMode="auto">
          <a:xfrm>
            <a:off x="1066800" y="1676400"/>
            <a:ext cx="6858000" cy="3429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2"/>
          <p:cNvPicPr>
            <a:picLocks noChangeAspect="1" noChangeArrowheads="1"/>
          </p:cNvPicPr>
          <p:nvPr/>
        </p:nvPicPr>
        <p:blipFill>
          <a:blip r:embed="rId2"/>
          <a:srcRect/>
          <a:stretch>
            <a:fillRect/>
          </a:stretch>
        </p:blipFill>
        <p:spPr bwMode="auto">
          <a:xfrm>
            <a:off x="1219200" y="962025"/>
            <a:ext cx="6705600" cy="5105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2"/>
          <p:cNvPicPr>
            <a:picLocks noChangeAspect="1" noChangeArrowheads="1"/>
          </p:cNvPicPr>
          <p:nvPr/>
        </p:nvPicPr>
        <p:blipFill>
          <a:blip r:embed="rId2"/>
          <a:srcRect/>
          <a:stretch>
            <a:fillRect/>
          </a:stretch>
        </p:blipFill>
        <p:spPr bwMode="auto">
          <a:xfrm>
            <a:off x="1143000" y="1828800"/>
            <a:ext cx="6934200" cy="2667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162</Words>
  <Application>Microsoft Office PowerPoint</Application>
  <PresentationFormat>On-screen Show (4:3)</PresentationFormat>
  <Paragraphs>8</Paragraphs>
  <Slides>10</Slides>
  <Notes>0</Notes>
  <HiddenSlides>0</HiddenSlides>
  <MMClips>0</MMClips>
  <ScaleCrop>false</ScaleCrop>
  <HeadingPairs>
    <vt:vector size="6" baseType="variant">
      <vt:variant>
        <vt:lpstr>Fonts Used</vt:lpstr>
      </vt:variant>
      <vt:variant>
        <vt:i4>3</vt:i4>
      </vt:variant>
      <vt:variant>
        <vt:lpstr>Design Template</vt:lpstr>
      </vt:variant>
      <vt:variant>
        <vt:i4>1</vt:i4>
      </vt:variant>
      <vt:variant>
        <vt:lpstr>Slide Titles</vt:lpstr>
      </vt:variant>
      <vt:variant>
        <vt:i4>10</vt:i4>
      </vt:variant>
    </vt:vector>
  </HeadingPairs>
  <TitlesOfParts>
    <vt:vector size="14" baseType="lpstr">
      <vt:lpstr>Calibri</vt:lpstr>
      <vt:lpstr>Arial</vt:lpstr>
      <vt:lpstr>Times New Roman</vt:lpstr>
      <vt:lpstr>Office Theme</vt:lpstr>
      <vt:lpstr>Slide 1</vt:lpstr>
      <vt:lpstr>Slide 2</vt:lpstr>
      <vt:lpstr>Slide 3</vt:lpstr>
      <vt:lpstr>Slide 4</vt:lpstr>
      <vt:lpstr>Slide 5</vt:lpstr>
      <vt:lpstr>Slide 6</vt:lpstr>
      <vt:lpstr>Slide 7</vt:lpstr>
      <vt:lpstr>Slide 8</vt:lpstr>
      <vt:lpstr>Slide 9</vt:lpstr>
      <vt:lpstr>Slide 10</vt:lpstr>
    </vt:vector>
  </TitlesOfParts>
  <Company>University of Texas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gwellborn</dc:creator>
  <cp:lastModifiedBy>KBetts</cp:lastModifiedBy>
  <cp:revision>7</cp:revision>
  <dcterms:created xsi:type="dcterms:W3CDTF">2010-09-22T21:27:19Z</dcterms:created>
  <dcterms:modified xsi:type="dcterms:W3CDTF">2010-09-23T18:20:37Z</dcterms:modified>
</cp:coreProperties>
</file>