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7" r:id="rId2"/>
    <p:sldId id="258" r:id="rId3"/>
    <p:sldId id="259" r:id="rId4"/>
    <p:sldId id="260" r:id="rId5"/>
    <p:sldId id="261" r:id="rId6"/>
    <p:sldId id="262" r:id="rId7"/>
    <p:sldId id="263" r:id="rId8"/>
    <p:sldId id="264" r:id="rId9"/>
    <p:sldId id="265"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5" autoAdjust="0"/>
    <p:restoredTop sz="94582" autoAdjust="0"/>
  </p:normalViewPr>
  <p:slideViewPr>
    <p:cSldViewPr>
      <p:cViewPr varScale="1">
        <p:scale>
          <a:sx n="67" d="100"/>
          <a:sy n="67" d="100"/>
        </p:scale>
        <p:origin x="-97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DE2A3FC-A6FF-40DB-813A-522B512EBE40}" type="datetimeFigureOut">
              <a:rPr lang="en-US" smtClean="0"/>
              <a:pPr/>
              <a:t>5/30/2012</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676E7FA4-9306-438D-A634-B87DA540271C}" type="slidenum">
              <a:rPr lang="en-US" smtClean="0"/>
              <a:pPr/>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E2A3FC-A6FF-40DB-813A-522B512EBE40}" type="datetimeFigureOut">
              <a:rPr lang="en-US" smtClean="0"/>
              <a:pPr/>
              <a:t>5/30/2012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6E7FA4-9306-438D-A634-B87DA540271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E2A3FC-A6FF-40DB-813A-522B512EBE40}" type="datetimeFigureOut">
              <a:rPr lang="en-US" smtClean="0"/>
              <a:pPr/>
              <a:t>5/30/2012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6E7FA4-9306-438D-A634-B87DA540271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E2A3FC-A6FF-40DB-813A-522B512EBE40}" type="datetimeFigureOut">
              <a:rPr lang="en-US" smtClean="0"/>
              <a:pPr/>
              <a:t>5/30/2012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6E7FA4-9306-438D-A634-B87DA540271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E2A3FC-A6FF-40DB-813A-522B512EBE40}" type="datetimeFigureOut">
              <a:rPr lang="en-US" smtClean="0"/>
              <a:pPr/>
              <a:t>5/30/2012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676E7FA4-9306-438D-A634-B87DA540271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E2A3FC-A6FF-40DB-813A-522B512EBE40}" type="datetimeFigureOut">
              <a:rPr lang="en-US" smtClean="0"/>
              <a:pPr/>
              <a:t>5/30/2012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6E7FA4-9306-438D-A634-B87DA540271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DE2A3FC-A6FF-40DB-813A-522B512EBE40}" type="datetimeFigureOut">
              <a:rPr lang="en-US" smtClean="0"/>
              <a:pPr/>
              <a:t>5/30/2012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76E7FA4-9306-438D-A634-B87DA540271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DE2A3FC-A6FF-40DB-813A-522B512EBE40}" type="datetimeFigureOut">
              <a:rPr lang="en-US" smtClean="0"/>
              <a:pPr/>
              <a:t>5/30/2012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76E7FA4-9306-438D-A634-B87DA540271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E2A3FC-A6FF-40DB-813A-522B512EBE40}" type="datetimeFigureOut">
              <a:rPr lang="en-US" smtClean="0"/>
              <a:pPr/>
              <a:t>5/30/2012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76E7FA4-9306-438D-A634-B87DA540271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E2A3FC-A6FF-40DB-813A-522B512EBE40}" type="datetimeFigureOut">
              <a:rPr lang="en-US" smtClean="0"/>
              <a:pPr/>
              <a:t>5/30/2012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6E7FA4-9306-438D-A634-B87DA540271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DE2A3FC-A6FF-40DB-813A-522B512EBE40}" type="datetimeFigureOut">
              <a:rPr lang="en-US" smtClean="0"/>
              <a:pPr/>
              <a:t>5/30/2012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6E7FA4-9306-438D-A634-B87DA540271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DE2A3FC-A6FF-40DB-813A-522B512EBE40}" type="datetimeFigureOut">
              <a:rPr lang="en-US" smtClean="0"/>
              <a:pPr/>
              <a:t>5/30/2012</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76E7FA4-9306-438D-A634-B87DA540271C}"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sz="1200" b="1" dirty="0" smtClean="0"/>
              <a:t>TEXAS CRIMINAL JUSTICE INTEGRITY UNIT</a:t>
            </a:r>
            <a:br>
              <a:rPr lang="en-US" sz="1200" b="1" dirty="0" smtClean="0"/>
            </a:br>
            <a:r>
              <a:rPr lang="en-US" sz="1200" b="1" dirty="0" smtClean="0"/>
              <a:t>AND TEXAS FORENSIC SCIENCE COMMISSION</a:t>
            </a:r>
            <a:br>
              <a:rPr lang="en-US" sz="1200" b="1" dirty="0" smtClean="0"/>
            </a:br>
            <a:r>
              <a:rPr lang="en-US" sz="1200" b="1" dirty="0" smtClean="0"/>
              <a:t>JOINT CONFERENCE ON</a:t>
            </a:r>
            <a:br>
              <a:rPr lang="en-US" sz="1200" b="1" dirty="0" smtClean="0"/>
            </a:br>
            <a:r>
              <a:rPr lang="en-US" sz="1200" b="1" dirty="0" smtClean="0"/>
              <a:t>FORENSIC SCIENCE</a:t>
            </a:r>
            <a:br>
              <a:rPr lang="en-US" sz="1200" b="1" dirty="0" smtClean="0"/>
            </a:br>
            <a:r>
              <a:rPr lang="en-US" sz="1200" b="1" dirty="0" smtClean="0"/>
              <a:t>JUNE 4-5, 2012</a:t>
            </a:r>
            <a:br>
              <a:rPr lang="en-US" sz="1200" b="1" dirty="0" smtClean="0"/>
            </a:br>
            <a:r>
              <a:rPr lang="en-US" sz="1200" b="1" dirty="0" smtClean="0"/>
              <a:t>AUSTIN, TEXAS</a:t>
            </a:r>
            <a:endParaRPr lang="en-US" sz="1200" dirty="0"/>
          </a:p>
        </p:txBody>
      </p:sp>
      <p:sp>
        <p:nvSpPr>
          <p:cNvPr id="5" name="Content Placeholder 4"/>
          <p:cNvSpPr>
            <a:spLocks noGrp="1"/>
          </p:cNvSpPr>
          <p:nvPr>
            <p:ph idx="1"/>
          </p:nvPr>
        </p:nvSpPr>
        <p:spPr/>
        <p:txBody>
          <a:bodyPr>
            <a:normAutofit fontScale="77500" lnSpcReduction="20000"/>
          </a:bodyPr>
          <a:lstStyle/>
          <a:p>
            <a:pPr algn="ctr">
              <a:buNone/>
            </a:pPr>
            <a:endParaRPr lang="en-US" sz="4000" b="1" dirty="0" smtClean="0"/>
          </a:p>
          <a:p>
            <a:pPr algn="ctr">
              <a:buNone/>
            </a:pPr>
            <a:r>
              <a:rPr lang="en-US" sz="4000" b="1" dirty="0" smtClean="0"/>
              <a:t>UPDATE ON LEGAL STANDARDS</a:t>
            </a:r>
          </a:p>
          <a:p>
            <a:pPr algn="ctr">
              <a:buNone/>
            </a:pPr>
            <a:r>
              <a:rPr lang="en-US" sz="4000" b="1" dirty="0" smtClean="0"/>
              <a:t>FOR FORENSIC EVIDENCE</a:t>
            </a:r>
          </a:p>
          <a:p>
            <a:pPr algn="ctr">
              <a:buNone/>
            </a:pPr>
            <a:endParaRPr lang="en-US" sz="4000" b="1" dirty="0" smtClean="0"/>
          </a:p>
          <a:p>
            <a:pPr lvl="2">
              <a:buNone/>
            </a:pPr>
            <a:endParaRPr lang="en-US" b="1" dirty="0" smtClean="0"/>
          </a:p>
          <a:p>
            <a:pPr lvl="2">
              <a:buNone/>
            </a:pPr>
            <a:endParaRPr lang="en-US" b="1" dirty="0" smtClean="0"/>
          </a:p>
          <a:p>
            <a:pPr lvl="2">
              <a:buNone/>
            </a:pPr>
            <a:r>
              <a:rPr lang="en-US" sz="1900" b="1" dirty="0" smtClean="0">
                <a:latin typeface="Times New Roman" pitchFamily="18" charset="0"/>
                <a:cs typeface="Times New Roman" pitchFamily="18" charset="0"/>
              </a:rPr>
              <a:t>				Paper and Presentation by</a:t>
            </a:r>
          </a:p>
          <a:p>
            <a:pPr>
              <a:buNone/>
            </a:pPr>
            <a:r>
              <a:rPr lang="en-US" sz="1900" b="1" dirty="0" smtClean="0">
                <a:latin typeface="Times New Roman" pitchFamily="18" charset="0"/>
                <a:cs typeface="Times New Roman" pitchFamily="18" charset="0"/>
              </a:rPr>
              <a:t>					Gary A. Udashen</a:t>
            </a:r>
          </a:p>
          <a:p>
            <a:pPr>
              <a:buNone/>
            </a:pPr>
            <a:r>
              <a:rPr lang="en-US" sz="1900" b="1" dirty="0" smtClean="0">
                <a:latin typeface="Times New Roman" pitchFamily="18" charset="0"/>
                <a:cs typeface="Times New Roman" pitchFamily="18" charset="0"/>
              </a:rPr>
              <a:t>					Sorrels, Udashen &amp; Anton</a:t>
            </a:r>
          </a:p>
          <a:p>
            <a:pPr>
              <a:buNone/>
            </a:pPr>
            <a:r>
              <a:rPr lang="en-US" sz="1900" b="1" dirty="0" smtClean="0">
                <a:latin typeface="Times New Roman" pitchFamily="18" charset="0"/>
                <a:cs typeface="Times New Roman" pitchFamily="18" charset="0"/>
              </a:rPr>
              <a:t>					President, Innocence Project of Texas</a:t>
            </a:r>
          </a:p>
          <a:p>
            <a:pPr lvl="1">
              <a:buNone/>
            </a:pPr>
            <a:r>
              <a:rPr lang="en-US" sz="1900" b="1" dirty="0" smtClean="0">
                <a:latin typeface="Times New Roman" pitchFamily="18" charset="0"/>
                <a:cs typeface="Times New Roman" pitchFamily="18" charset="0"/>
              </a:rPr>
              <a:t>					2311 Cedar Springs Road, Suite 250</a:t>
            </a:r>
          </a:p>
          <a:p>
            <a:pPr>
              <a:buNone/>
            </a:pPr>
            <a:r>
              <a:rPr lang="en-US" sz="1900" b="1" dirty="0" smtClean="0">
                <a:latin typeface="Times New Roman" pitchFamily="18" charset="0"/>
                <a:cs typeface="Times New Roman" pitchFamily="18" charset="0"/>
              </a:rPr>
              <a:t>					Dallas, Texas  75201</a:t>
            </a:r>
          </a:p>
          <a:p>
            <a:pPr>
              <a:buNone/>
            </a:pPr>
            <a:r>
              <a:rPr lang="en-US" sz="1900" b="1" dirty="0" smtClean="0">
                <a:latin typeface="Times New Roman" pitchFamily="18" charset="0"/>
                <a:cs typeface="Times New Roman" pitchFamily="18" charset="0"/>
              </a:rPr>
              <a:t>					214-468-8100</a:t>
            </a:r>
          </a:p>
          <a:p>
            <a:pPr>
              <a:buNone/>
            </a:pPr>
            <a:r>
              <a:rPr lang="en-US" sz="1900" b="1" dirty="0" smtClean="0">
                <a:latin typeface="Times New Roman" pitchFamily="18" charset="0"/>
                <a:cs typeface="Times New Roman" pitchFamily="18" charset="0"/>
              </a:rPr>
              <a:t>					214-468-8104 (fax)</a:t>
            </a:r>
          </a:p>
          <a:p>
            <a:pPr lvl="6">
              <a:buNone/>
            </a:pPr>
            <a:r>
              <a:rPr lang="en-US" sz="1900" b="1" dirty="0" smtClean="0">
                <a:latin typeface="Times New Roman" pitchFamily="18" charset="0"/>
                <a:cs typeface="Times New Roman" pitchFamily="18" charset="0"/>
              </a:rPr>
              <a:t>			gau@sualaw.com</a:t>
            </a:r>
          </a:p>
          <a:p>
            <a:pPr lvl="6">
              <a:buNone/>
            </a:pPr>
            <a:r>
              <a:rPr lang="en-US" sz="1900" b="1" dirty="0" smtClean="0">
                <a:latin typeface="Times New Roman" pitchFamily="18" charset="0"/>
                <a:cs typeface="Times New Roman" pitchFamily="18" charset="0"/>
              </a:rPr>
              <a:t>			www.sualaw.com</a:t>
            </a:r>
          </a:p>
        </p:txBody>
      </p:sp>
    </p:spTree>
  </p:cSld>
  <p:clrMapOvr>
    <a:masterClrMapping/>
  </p:clrMapOvr>
  <p:transition>
    <p:cut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39962"/>
          </a:xfrm>
        </p:spPr>
        <p:txBody>
          <a:bodyPr>
            <a:normAutofit/>
          </a:bodyPr>
          <a:lstStyle/>
          <a:p>
            <a:r>
              <a:rPr lang="en-US" dirty="0" smtClean="0"/>
              <a:t>Robbins Majority Opinion </a:t>
            </a:r>
            <a:br>
              <a:rPr lang="en-US" dirty="0" smtClean="0"/>
            </a:br>
            <a:r>
              <a:rPr lang="en-US" dirty="0" smtClean="0"/>
              <a:t>(5-4 Vote)</a:t>
            </a:r>
            <a:endParaRPr lang="en-US" dirty="0"/>
          </a:p>
        </p:txBody>
      </p:sp>
      <p:sp>
        <p:nvSpPr>
          <p:cNvPr id="3" name="Content Placeholder 2"/>
          <p:cNvSpPr>
            <a:spLocks noGrp="1"/>
          </p:cNvSpPr>
          <p:nvPr>
            <p:ph idx="1"/>
          </p:nvPr>
        </p:nvSpPr>
        <p:spPr>
          <a:xfrm>
            <a:off x="457200" y="2667000"/>
            <a:ext cx="8229600" cy="3642360"/>
          </a:xfrm>
        </p:spPr>
        <p:txBody>
          <a:bodyPr/>
          <a:lstStyle/>
          <a:p>
            <a:pPr algn="ctr">
              <a:buNone/>
            </a:pPr>
            <a:r>
              <a:rPr lang="en-US" dirty="0" smtClean="0"/>
              <a:t>Majority concluded that because Robbins “failed to prove that the new evidence unquestionably establishes his innocence,” he was not entitled to relief on his claim of actual innocence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Robbins Majority</a:t>
            </a:r>
            <a:endParaRPr lang="en-US" dirty="0"/>
          </a:p>
        </p:txBody>
      </p:sp>
      <p:sp>
        <p:nvSpPr>
          <p:cNvPr id="3" name="Content Placeholder 2"/>
          <p:cNvSpPr>
            <a:spLocks noGrp="1"/>
          </p:cNvSpPr>
          <p:nvPr>
            <p:ph idx="1"/>
          </p:nvPr>
        </p:nvSpPr>
        <p:spPr>
          <a:xfrm>
            <a:off x="457200" y="1905000"/>
            <a:ext cx="8229600" cy="4404360"/>
          </a:xfrm>
        </p:spPr>
        <p:txBody>
          <a:bodyPr/>
          <a:lstStyle/>
          <a:p>
            <a:pPr algn="ctr">
              <a:buNone/>
            </a:pPr>
            <a:r>
              <a:rPr lang="en-US" dirty="0" smtClean="0"/>
              <a:t>Notwithstanding agreement, among experts that Dr. Moore’s findings and testimony were incorrect, the majority refused relief because none of the experts affirmatively proved that “</a:t>
            </a:r>
            <a:r>
              <a:rPr lang="en-US" dirty="0" err="1" smtClean="0"/>
              <a:t>Tristen</a:t>
            </a:r>
            <a:r>
              <a:rPr lang="en-US" dirty="0" smtClean="0"/>
              <a:t> could not have been intentionally asphyxiated.”  Thus, the majority concluded Robbins did not “have a due process right to have a jury hear Moore’s re-evaluation.”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lstStyle/>
          <a:p>
            <a:r>
              <a:rPr lang="en-US" dirty="0" smtClean="0"/>
              <a:t>Judge Cochran Dissenting</a:t>
            </a:r>
            <a:endParaRPr lang="en-US" dirty="0"/>
          </a:p>
        </p:txBody>
      </p:sp>
      <p:sp>
        <p:nvSpPr>
          <p:cNvPr id="3" name="Content Placeholder 2"/>
          <p:cNvSpPr>
            <a:spLocks noGrp="1"/>
          </p:cNvSpPr>
          <p:nvPr>
            <p:ph idx="1"/>
          </p:nvPr>
        </p:nvSpPr>
        <p:spPr>
          <a:xfrm>
            <a:off x="457200" y="2209800"/>
            <a:ext cx="8229600" cy="4099560"/>
          </a:xfrm>
        </p:spPr>
        <p:txBody>
          <a:bodyPr>
            <a:normAutofit fontScale="92500" lnSpcReduction="20000"/>
          </a:bodyPr>
          <a:lstStyle/>
          <a:p>
            <a:pPr algn="ctr">
              <a:buNone/>
            </a:pPr>
            <a:r>
              <a:rPr lang="en-US" dirty="0" smtClean="0"/>
              <a:t>Discussed her “extremely serious concern” about the increased “disconnect between the worlds of science and of law” that allows a conviction to remain in force when the scientific basis for that conviction has since been rejected by the scientific community. </a:t>
            </a:r>
          </a:p>
          <a:p>
            <a:pPr algn="ctr">
              <a:buNone/>
            </a:pPr>
            <a:endParaRPr lang="en-US" dirty="0" smtClean="0"/>
          </a:p>
          <a:p>
            <a:pPr algn="ctr">
              <a:buNone/>
            </a:pPr>
            <a:r>
              <a:rPr lang="en-US" dirty="0" smtClean="0"/>
              <a:t>Judge Cochran said “[f]</a:t>
            </a:r>
            <a:r>
              <a:rPr lang="en-US" dirty="0" err="1" smtClean="0"/>
              <a:t>inality</a:t>
            </a:r>
            <a:r>
              <a:rPr lang="en-US" dirty="0" smtClean="0"/>
              <a:t> of judgment is essential in criminal cases, but so is accuracy of the result - an accurate result that will stand the test of time and changes in scientific knowledge.”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066800"/>
            <a:ext cx="8229600" cy="5242560"/>
          </a:xfrm>
        </p:spPr>
        <p:txBody>
          <a:bodyPr/>
          <a:lstStyle/>
          <a:p>
            <a:pPr>
              <a:buNone/>
            </a:pPr>
            <a:r>
              <a:rPr lang="en-US" dirty="0" smtClean="0"/>
              <a:t>Judge Alcala dissented and said that Robbins “is entitled to relief on his application for a writ of habeas corpus on the ground that he was denied due process of law by the State’s use of false testimony to obtain his conviction.”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Ex Parte Henderson, 246 S.W.3d 690 (Tex. Crim. App. 2007)</a:t>
            </a:r>
            <a:endParaRPr lang="en-US" dirty="0"/>
          </a:p>
        </p:txBody>
      </p:sp>
      <p:sp>
        <p:nvSpPr>
          <p:cNvPr id="3" name="Content Placeholder 2"/>
          <p:cNvSpPr>
            <a:spLocks noGrp="1"/>
          </p:cNvSpPr>
          <p:nvPr>
            <p:ph idx="1"/>
          </p:nvPr>
        </p:nvSpPr>
        <p:spPr/>
        <p:txBody>
          <a:bodyPr/>
          <a:lstStyle/>
          <a:p>
            <a:pPr algn="ctr">
              <a:buNone/>
            </a:pPr>
            <a:r>
              <a:rPr lang="en-US" dirty="0" smtClean="0"/>
              <a:t>Child dies of head injury.  Henderson says she dropped child.  Dr. Roberto </a:t>
            </a:r>
            <a:r>
              <a:rPr lang="en-US" dirty="0" err="1" smtClean="0"/>
              <a:t>Bayardo</a:t>
            </a:r>
            <a:r>
              <a:rPr lang="en-US" dirty="0" smtClean="0"/>
              <a:t>, the medical examiner, testified that it was impossible for Brandon’s extensive brain injuries to have occurred in the way Henderson stated.  In his opinion, Brandon’s injuries had to have resulted from a blow intentionally struck by Henderson.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762000"/>
            <a:ext cx="8229600" cy="5547360"/>
          </a:xfrm>
        </p:spPr>
        <p:txBody>
          <a:bodyPr/>
          <a:lstStyle/>
          <a:p>
            <a:pPr algn="ctr">
              <a:buNone/>
            </a:pPr>
            <a:r>
              <a:rPr lang="en-US" dirty="0" smtClean="0"/>
              <a:t>Henderson submits affidavits and reports that recent advances in the area of biomechanics and physics suggest that it is possible that Brandon’s head injuries could have been caused by an accidental short-distance fall.  Additionally, Dr. </a:t>
            </a:r>
            <a:r>
              <a:rPr lang="en-US" dirty="0" err="1" smtClean="0"/>
              <a:t>Bayardo</a:t>
            </a:r>
            <a:r>
              <a:rPr lang="en-US" dirty="0" smtClean="0"/>
              <a:t> submitted an affidavit which recanted his trial testimony. </a:t>
            </a:r>
          </a:p>
          <a:p>
            <a:pPr algn="ctr">
              <a:buNone/>
            </a:pPr>
            <a:endParaRPr lang="en-US" dirty="0" smtClean="0"/>
          </a:p>
          <a:p>
            <a:pPr algn="ctr">
              <a:buNone/>
            </a:pPr>
            <a:r>
              <a:rPr lang="en-US" dirty="0" smtClean="0"/>
              <a:t>The Court of Criminal Appeals majority held that Dr. </a:t>
            </a:r>
            <a:r>
              <a:rPr lang="en-US" dirty="0" err="1" smtClean="0"/>
              <a:t>Bayardo’s</a:t>
            </a:r>
            <a:r>
              <a:rPr lang="en-US" dirty="0" smtClean="0"/>
              <a:t> re-evaluation of his 1995 opinion is a material exculpatory fact and ordered the trial court to further develop the evidence.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fontScale="90000"/>
          </a:bodyPr>
          <a:lstStyle/>
          <a:p>
            <a:r>
              <a:rPr lang="en-US" dirty="0" smtClean="0"/>
              <a:t>Henderson Concurring Opinion by Judge Price	</a:t>
            </a:r>
            <a:endParaRPr lang="en-US" dirty="0"/>
          </a:p>
        </p:txBody>
      </p:sp>
      <p:sp>
        <p:nvSpPr>
          <p:cNvPr id="3" name="Content Placeholder 2"/>
          <p:cNvSpPr>
            <a:spLocks noGrp="1"/>
          </p:cNvSpPr>
          <p:nvPr>
            <p:ph idx="1"/>
          </p:nvPr>
        </p:nvSpPr>
        <p:spPr>
          <a:xfrm>
            <a:off x="457200" y="1600200"/>
            <a:ext cx="8229600" cy="4709160"/>
          </a:xfrm>
        </p:spPr>
        <p:txBody>
          <a:bodyPr/>
          <a:lstStyle/>
          <a:p>
            <a:pPr algn="ctr">
              <a:buNone/>
            </a:pPr>
            <a:r>
              <a:rPr lang="en-US" dirty="0" smtClean="0"/>
              <a:t>“Under these circumstances, it is at least arguable that the evidence is not even legally sufficient to sustain a conviction; that is, a rational jury could not convict the applicant of capital murder.  In any event, it is evident that the applicant has presented a plausible claim that no reasonable juror </a:t>
            </a:r>
            <a:r>
              <a:rPr lang="en-US" i="1" dirty="0" smtClean="0"/>
              <a:t>would have found her guilty of a capital homicide - at least not to a level of confidence beyond a reasonable doubt.”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63762"/>
          </a:xfrm>
        </p:spPr>
        <p:txBody>
          <a:bodyPr>
            <a:normAutofit/>
          </a:bodyPr>
          <a:lstStyle/>
          <a:p>
            <a:r>
              <a:rPr lang="en-US" dirty="0" smtClean="0"/>
              <a:t>Does the Change in the Science Establish a Ground for Relief </a:t>
            </a:r>
            <a:endParaRPr lang="en-US" dirty="0"/>
          </a:p>
        </p:txBody>
      </p:sp>
      <p:sp>
        <p:nvSpPr>
          <p:cNvPr id="3" name="Content Placeholder 2"/>
          <p:cNvSpPr>
            <a:spLocks noGrp="1"/>
          </p:cNvSpPr>
          <p:nvPr>
            <p:ph idx="1"/>
          </p:nvPr>
        </p:nvSpPr>
        <p:spPr>
          <a:xfrm>
            <a:off x="457200" y="3048000"/>
            <a:ext cx="8229600" cy="3261360"/>
          </a:xfrm>
        </p:spPr>
        <p:txBody>
          <a:bodyPr/>
          <a:lstStyle/>
          <a:p>
            <a:pPr algn="ctr">
              <a:buNone/>
            </a:pPr>
            <a:r>
              <a:rPr lang="en-US" dirty="0" smtClean="0"/>
              <a:t>The dissenting Judges in </a:t>
            </a:r>
            <a:r>
              <a:rPr lang="en-US" i="1" dirty="0" smtClean="0"/>
              <a:t>Henderson </a:t>
            </a:r>
            <a:r>
              <a:rPr lang="en-US" dirty="0" smtClean="0"/>
              <a:t>argued that the new scientific evidence did not establish any recognized claim for relief under Chapter 11 of the Code of Criminal Procedure.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BR" i="1" dirty="0" smtClean="0"/>
              <a:t>Ex Parte Spencer, 337 S.W.3d 869 (Tex. Crim. App. 2011)</a:t>
            </a:r>
            <a:endParaRPr lang="en-US" dirty="0"/>
          </a:p>
        </p:txBody>
      </p:sp>
      <p:sp>
        <p:nvSpPr>
          <p:cNvPr id="3" name="Content Placeholder 2"/>
          <p:cNvSpPr>
            <a:spLocks noGrp="1"/>
          </p:cNvSpPr>
          <p:nvPr>
            <p:ph idx="1"/>
          </p:nvPr>
        </p:nvSpPr>
        <p:spPr/>
        <p:txBody>
          <a:bodyPr/>
          <a:lstStyle/>
          <a:p>
            <a:pPr algn="ctr">
              <a:buNone/>
            </a:pPr>
            <a:r>
              <a:rPr lang="en-US" dirty="0" smtClean="0"/>
              <a:t>“We will consider advances in science and technology when determining whether evidence is newly discovered or newly available, but only if the evidence being tested is the same as it was at the time of the offense.  Thus, the science or the method of testing can be new, but the evidence must be able to be tested in the same state as it was at the time of the offense.”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39962"/>
          </a:xfrm>
        </p:spPr>
        <p:txBody>
          <a:bodyPr>
            <a:noAutofit/>
          </a:bodyPr>
          <a:lstStyle/>
          <a:p>
            <a:r>
              <a:rPr lang="en-US" sz="2800" dirty="0" smtClean="0"/>
              <a:t>Grooming of Children For Sexual Molestation</a:t>
            </a:r>
            <a:br>
              <a:rPr lang="en-US" sz="2800" dirty="0" smtClean="0"/>
            </a:br>
            <a:r>
              <a:rPr lang="en-US" sz="2800" dirty="0" smtClean="0"/>
              <a:t>	</a:t>
            </a:r>
            <a:r>
              <a:rPr lang="en-US" sz="2800" i="1" dirty="0" smtClean="0"/>
              <a:t>Morris v. State, 361 S.W.3d 649 (Tex. Crim. App. 2011)</a:t>
            </a:r>
            <a:endParaRPr lang="en-US" sz="2800" dirty="0"/>
          </a:p>
        </p:txBody>
      </p:sp>
      <p:sp>
        <p:nvSpPr>
          <p:cNvPr id="3" name="Content Placeholder 2"/>
          <p:cNvSpPr>
            <a:spLocks noGrp="1"/>
          </p:cNvSpPr>
          <p:nvPr>
            <p:ph idx="1"/>
          </p:nvPr>
        </p:nvSpPr>
        <p:spPr>
          <a:xfrm>
            <a:off x="457200" y="2895600"/>
            <a:ext cx="8229600" cy="3413760"/>
          </a:xfrm>
        </p:spPr>
        <p:txBody>
          <a:bodyPr/>
          <a:lstStyle/>
          <a:p>
            <a:pPr algn="ctr">
              <a:buNone/>
            </a:pPr>
            <a:r>
              <a:rPr lang="en-US" dirty="0" smtClean="0"/>
              <a:t>The court held that grooming of children for sexual molestation, as a phenomenon, is a legitimate subject of expert testimony of which a law enforcement officer with a significant amount of experience with child sex abuse cases may be qualified to testify.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fontScale="90000"/>
          </a:bodyPr>
          <a:lstStyle/>
          <a:p>
            <a:r>
              <a:rPr lang="en-US" dirty="0" smtClean="0"/>
              <a:t>T. R. </a:t>
            </a:r>
            <a:r>
              <a:rPr lang="en-US" dirty="0" err="1" smtClean="0"/>
              <a:t>Evid</a:t>
            </a:r>
            <a:r>
              <a:rPr lang="en-US" dirty="0" smtClean="0"/>
              <a:t>. 702:  If scientific, technical, or other specialized knowledge will assist the </a:t>
            </a:r>
            <a:r>
              <a:rPr lang="en-US" dirty="0" err="1" smtClean="0"/>
              <a:t>trier</a:t>
            </a:r>
            <a:r>
              <a:rPr lang="en-US" dirty="0" smtClean="0"/>
              <a:t> of fact to understand the evidence or to determine a fact in issue, a witness qualified as an expert by knowledge, skill, experience, training, or education may testify thereto in the form of an opinion or otherwise.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87562"/>
          </a:xfrm>
        </p:spPr>
        <p:txBody>
          <a:bodyPr>
            <a:normAutofit/>
          </a:bodyPr>
          <a:lstStyle/>
          <a:p>
            <a:r>
              <a:rPr lang="en-US" sz="3200" u="sng" dirty="0" smtClean="0"/>
              <a:t>Polygraph Evidence</a:t>
            </a:r>
            <a:br>
              <a:rPr lang="en-US" sz="3200" u="sng" dirty="0" smtClean="0"/>
            </a:br>
            <a:r>
              <a:rPr lang="en-US" sz="3200" dirty="0" smtClean="0"/>
              <a:t>	</a:t>
            </a:r>
            <a:r>
              <a:rPr lang="en-US" sz="3200" i="1" dirty="0" smtClean="0"/>
              <a:t>Leonard v. State, ___ S.W.3d ___, 2012 WL 715981 (Tex. Crim. App. 2012), rehearing granted</a:t>
            </a:r>
            <a:r>
              <a:rPr lang="en-US" sz="2400" i="1" dirty="0" smtClean="0"/>
              <a:t>.</a:t>
            </a:r>
            <a:endParaRPr lang="en-US" sz="2400" dirty="0"/>
          </a:p>
        </p:txBody>
      </p:sp>
      <p:sp>
        <p:nvSpPr>
          <p:cNvPr id="3" name="Content Placeholder 2"/>
          <p:cNvSpPr>
            <a:spLocks noGrp="1"/>
          </p:cNvSpPr>
          <p:nvPr>
            <p:ph idx="1"/>
          </p:nvPr>
        </p:nvSpPr>
        <p:spPr>
          <a:xfrm>
            <a:off x="457200" y="3048000"/>
            <a:ext cx="8229600" cy="3261360"/>
          </a:xfrm>
        </p:spPr>
        <p:txBody>
          <a:bodyPr>
            <a:normAutofit fontScale="92500"/>
          </a:bodyPr>
          <a:lstStyle/>
          <a:p>
            <a:pPr algn="ctr">
              <a:buNone/>
            </a:pPr>
            <a:r>
              <a:rPr lang="en-US" dirty="0" smtClean="0"/>
              <a:t>Court held that the fact that the defendant failed five polygraph examinations was admissible in an adjudication and revocation of community supervision hearing. </a:t>
            </a:r>
          </a:p>
          <a:p>
            <a:pPr algn="ctr">
              <a:buNone/>
            </a:pPr>
            <a:endParaRPr lang="en-US" dirty="0" smtClean="0"/>
          </a:p>
          <a:p>
            <a:pPr algn="ctr">
              <a:buNone/>
            </a:pPr>
            <a:r>
              <a:rPr lang="en-US" dirty="0" smtClean="0"/>
              <a:t>Dissent argued:  “We should not permit or condone ‘trial by polygraph’ or ‘revocation by polygraph’”</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25762"/>
          </a:xfrm>
        </p:spPr>
        <p:txBody>
          <a:bodyPr>
            <a:normAutofit/>
          </a:bodyPr>
          <a:lstStyle/>
          <a:p>
            <a:r>
              <a:rPr lang="en-US" dirty="0" smtClean="0"/>
              <a:t>Death Penalty/Mental Retardation</a:t>
            </a:r>
            <a:br>
              <a:rPr lang="en-US" dirty="0" smtClean="0"/>
            </a:br>
            <a:r>
              <a:rPr lang="en-US" dirty="0" smtClean="0"/>
              <a:t>Westbrook, Escobedo, Matamoros, Butler, Hunter</a:t>
            </a:r>
            <a:endParaRPr lang="en-US" dirty="0"/>
          </a:p>
        </p:txBody>
      </p:sp>
      <p:sp>
        <p:nvSpPr>
          <p:cNvPr id="3" name="Content Placeholder 2"/>
          <p:cNvSpPr>
            <a:spLocks noGrp="1"/>
          </p:cNvSpPr>
          <p:nvPr>
            <p:ph idx="1"/>
          </p:nvPr>
        </p:nvSpPr>
        <p:spPr>
          <a:xfrm>
            <a:off x="457200" y="3810000"/>
            <a:ext cx="8229600" cy="2499360"/>
          </a:xfrm>
        </p:spPr>
        <p:txBody>
          <a:bodyPr/>
          <a:lstStyle/>
          <a:p>
            <a:pPr algn="ctr">
              <a:buNone/>
            </a:pPr>
            <a:r>
              <a:rPr lang="en-US" dirty="0" smtClean="0"/>
              <a:t>All cases remanded by Court of Criminal Appeals to trial court to hold hearings concerning testimony from Dr. George </a:t>
            </a:r>
            <a:r>
              <a:rPr lang="en-US" dirty="0" err="1" smtClean="0"/>
              <a:t>Denkowski</a:t>
            </a:r>
            <a:r>
              <a:rPr lang="en-US" dirty="0" smtClean="0"/>
              <a:t> that these death row inmates were not mentally retarded and thus, eligible for execution.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Lab Testing and the Confrontation Clause</a:t>
            </a:r>
            <a:br>
              <a:rPr lang="en-US" sz="2800" dirty="0" smtClean="0"/>
            </a:br>
            <a:r>
              <a:rPr lang="en-US" sz="2800" dirty="0" smtClean="0"/>
              <a:t>	</a:t>
            </a:r>
            <a:r>
              <a:rPr lang="en-US" sz="2800" i="1" dirty="0" smtClean="0"/>
              <a:t>Melendez-Diaz v. Massachusetts, 129 </a:t>
            </a:r>
            <a:r>
              <a:rPr lang="en-US" sz="2800" i="1" dirty="0" err="1" smtClean="0"/>
              <a:t>S.Ct</a:t>
            </a:r>
            <a:r>
              <a:rPr lang="en-US" sz="2800" i="1" dirty="0" smtClean="0"/>
              <a:t>. 2527 (2009)</a:t>
            </a:r>
            <a:endParaRPr lang="en-US" sz="2800" dirty="0"/>
          </a:p>
        </p:txBody>
      </p:sp>
      <p:sp>
        <p:nvSpPr>
          <p:cNvPr id="3" name="Content Placeholder 2"/>
          <p:cNvSpPr>
            <a:spLocks noGrp="1"/>
          </p:cNvSpPr>
          <p:nvPr>
            <p:ph idx="1"/>
          </p:nvPr>
        </p:nvSpPr>
        <p:spPr/>
        <p:txBody>
          <a:bodyPr>
            <a:normAutofit lnSpcReduction="10000"/>
          </a:bodyPr>
          <a:lstStyle/>
          <a:p>
            <a:pPr algn="ctr">
              <a:buNone/>
            </a:pPr>
            <a:r>
              <a:rPr lang="en-US" dirty="0" smtClean="0"/>
              <a:t>Court held the admission of the certificates of state laboratory analyst that substance was cocaine violated petitioner’s Sixth Amendment right to confront the witnesses against him.</a:t>
            </a:r>
          </a:p>
          <a:p>
            <a:pPr algn="ctr">
              <a:buNone/>
            </a:pPr>
            <a:endParaRPr lang="en-US" dirty="0" smtClean="0"/>
          </a:p>
          <a:p>
            <a:pPr>
              <a:buNone/>
            </a:pPr>
            <a:r>
              <a:rPr lang="en-US" b="1" i="1" dirty="0" err="1" smtClean="0"/>
              <a:t>Bullcoming</a:t>
            </a:r>
            <a:r>
              <a:rPr lang="en-US" b="1" i="1" dirty="0" smtClean="0"/>
              <a:t> v. New Mexico, 131 </a:t>
            </a:r>
            <a:r>
              <a:rPr lang="en-US" b="1" i="1" dirty="0" err="1" smtClean="0"/>
              <a:t>S.Ct</a:t>
            </a:r>
            <a:r>
              <a:rPr lang="en-US" b="1" i="1" dirty="0" smtClean="0"/>
              <a:t>. 2705 (2011)</a:t>
            </a:r>
          </a:p>
          <a:p>
            <a:pPr algn="ctr">
              <a:buNone/>
            </a:pPr>
            <a:r>
              <a:rPr lang="en-US" dirty="0" smtClean="0"/>
              <a:t>Introduction of blood-alcohol report, through the surrogate testimony of a second analyst, who had not certified the report or performed or observed the testing, violated the Confrontation Clause.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Williams v. Illinois, 131 </a:t>
            </a:r>
            <a:r>
              <a:rPr lang="en-US" i="1" dirty="0" err="1" smtClean="0"/>
              <a:t>S.Ct</a:t>
            </a:r>
            <a:r>
              <a:rPr lang="en-US" i="1" dirty="0" smtClean="0"/>
              <a:t>. 3090 (2011)</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r>
              <a:rPr lang="en-US" dirty="0" smtClean="0"/>
              <a:t>Case pending at the Supreme Court and presents the issue of whether a state rule of evidence allowing an expert witness to testify about the results of DNA testing performed by non-testifying analysts violates the Confrontation Clause when the defendant has no opportunity to confront the actual analysts.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1524000" y="685800"/>
            <a:ext cx="5930949" cy="5247906"/>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r>
              <a:rPr lang="en-US" i="1" dirty="0" smtClean="0"/>
              <a:t>Kelly v. State, 824 S.W.2d 568 (Tex. Crim. App. 1992) </a:t>
            </a:r>
            <a:br>
              <a:rPr lang="en-US" i="1" dirty="0" smtClean="0"/>
            </a:br>
            <a:r>
              <a:rPr lang="en-US" i="1" dirty="0" smtClean="0"/>
              <a:t/>
            </a:r>
            <a:br>
              <a:rPr lang="en-US" i="1" dirty="0" smtClean="0"/>
            </a:br>
            <a:r>
              <a:rPr lang="en-US" sz="3200" dirty="0" smtClean="0"/>
              <a:t>1.	The underlying scientific theory must be valid;</a:t>
            </a:r>
            <a:br>
              <a:rPr lang="en-US" sz="3200" dirty="0" smtClean="0"/>
            </a:br>
            <a:r>
              <a:rPr lang="en-US" sz="3200" dirty="0" smtClean="0"/>
              <a:t>2.	The technique applying the theory must be valid; and</a:t>
            </a:r>
            <a:br>
              <a:rPr lang="en-US" sz="3200" dirty="0" smtClean="0"/>
            </a:br>
            <a:r>
              <a:rPr lang="en-US" sz="3200" dirty="0" smtClean="0"/>
              <a:t>3.	The technique must have been properly applied on the occasion in question.</a:t>
            </a:r>
            <a:endParaRPr 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a:bodyPr>
          <a:lstStyle/>
          <a:p>
            <a:r>
              <a:rPr lang="en-US" sz="3100" i="1" dirty="0" smtClean="0"/>
              <a:t>Kelly factors guide the trial court in determining reliability of expert testimony</a:t>
            </a:r>
            <a:r>
              <a:rPr lang="en-US" i="1" dirty="0" smtClean="0"/>
              <a:t> </a:t>
            </a:r>
            <a:endParaRPr lang="en-US" dirty="0"/>
          </a:p>
        </p:txBody>
      </p:sp>
      <p:sp>
        <p:nvSpPr>
          <p:cNvPr id="3" name="Content Placeholder 2"/>
          <p:cNvSpPr>
            <a:spLocks noGrp="1"/>
          </p:cNvSpPr>
          <p:nvPr>
            <p:ph idx="1"/>
          </p:nvPr>
        </p:nvSpPr>
        <p:spPr>
          <a:xfrm>
            <a:off x="457200" y="2057400"/>
            <a:ext cx="8229600" cy="4251960"/>
          </a:xfrm>
        </p:spPr>
        <p:txBody>
          <a:bodyPr>
            <a:normAutofit/>
          </a:bodyPr>
          <a:lstStyle/>
          <a:p>
            <a:pPr>
              <a:buNone/>
            </a:pPr>
            <a:r>
              <a:rPr lang="en-US" sz="2400" dirty="0" smtClean="0"/>
              <a:t>1.	The extent to which the underlying scientific theory and technique are accepted as valid by the relevant scientific community;</a:t>
            </a:r>
          </a:p>
          <a:p>
            <a:pPr>
              <a:buNone/>
            </a:pPr>
            <a:r>
              <a:rPr lang="en-US" sz="2400" dirty="0" smtClean="0"/>
              <a:t>2.	The qualifications of the expert(s) testifying;</a:t>
            </a:r>
          </a:p>
          <a:p>
            <a:pPr>
              <a:buNone/>
            </a:pPr>
            <a:r>
              <a:rPr lang="en-US" sz="2400" dirty="0" smtClean="0"/>
              <a:t>3.	The existence of literature supporting or rejecting the underlying scientific theory and technique;</a:t>
            </a:r>
          </a:p>
          <a:p>
            <a:pPr>
              <a:buNone/>
            </a:pPr>
            <a:r>
              <a:rPr lang="en-US" sz="2400" dirty="0" smtClean="0"/>
              <a:t>4.	The potential rate of error of the technique;</a:t>
            </a:r>
          </a:p>
          <a:p>
            <a:pPr>
              <a:buNone/>
            </a:pPr>
            <a:r>
              <a:rPr lang="en-US" sz="2400" dirty="0" smtClean="0"/>
              <a:t>5.	The availability of other experts to test and evaluate the technique.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noAutofit/>
          </a:bodyPr>
          <a:lstStyle/>
          <a:p>
            <a:r>
              <a:rPr lang="en-US" sz="2800" u="sng" dirty="0" smtClean="0"/>
              <a:t>Expert Testimony Based on Soft Science</a:t>
            </a:r>
            <a:br>
              <a:rPr lang="en-US" sz="2800" u="sng" dirty="0" smtClean="0"/>
            </a:br>
            <a:r>
              <a:rPr lang="en-US" sz="2800" i="1" dirty="0" smtClean="0"/>
              <a:t>	</a:t>
            </a:r>
            <a:r>
              <a:rPr lang="en-US" sz="2800" i="1" dirty="0" err="1" smtClean="0"/>
              <a:t>Nenno</a:t>
            </a:r>
            <a:r>
              <a:rPr lang="en-US" sz="2800" i="1" dirty="0" smtClean="0"/>
              <a:t> v. State, 970 S.W.2d 549, 561 </a:t>
            </a:r>
            <a:br>
              <a:rPr lang="en-US" sz="2800" i="1" dirty="0" smtClean="0"/>
            </a:br>
            <a:r>
              <a:rPr lang="en-US" sz="2800" i="1" dirty="0" smtClean="0"/>
              <a:t>(Tex. Crim. App. 1998</a:t>
            </a:r>
            <a:r>
              <a:rPr lang="en-US" sz="2400" i="1" dirty="0" smtClean="0"/>
              <a:t>)</a:t>
            </a:r>
          </a:p>
        </p:txBody>
      </p:sp>
      <p:sp>
        <p:nvSpPr>
          <p:cNvPr id="3" name="Content Placeholder 2"/>
          <p:cNvSpPr>
            <a:spLocks noGrp="1"/>
          </p:cNvSpPr>
          <p:nvPr>
            <p:ph idx="1"/>
          </p:nvPr>
        </p:nvSpPr>
        <p:spPr>
          <a:xfrm>
            <a:off x="457200" y="2514600"/>
            <a:ext cx="8229600" cy="3794760"/>
          </a:xfrm>
        </p:spPr>
        <p:txBody>
          <a:bodyPr/>
          <a:lstStyle/>
          <a:p>
            <a:pPr>
              <a:buNone/>
            </a:pPr>
            <a:r>
              <a:rPr lang="en-US" dirty="0" smtClean="0"/>
              <a:t>1.	whether the field of expertise is a legitimate one;</a:t>
            </a:r>
          </a:p>
          <a:p>
            <a:pPr>
              <a:buNone/>
            </a:pPr>
            <a:r>
              <a:rPr lang="en-US" dirty="0" smtClean="0"/>
              <a:t>2.	whether the subject matter of the expert’s testimony is within the scope of that field; and</a:t>
            </a:r>
          </a:p>
          <a:p>
            <a:pPr>
              <a:buNone/>
            </a:pPr>
            <a:r>
              <a:rPr lang="en-US" dirty="0" smtClean="0"/>
              <a:t>3.	whether the expert’s testimony properly relies upon and/or utilizes the principles involved in the field.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687762"/>
          </a:xfrm>
        </p:spPr>
        <p:txBody>
          <a:bodyPr>
            <a:noAutofit/>
          </a:bodyPr>
          <a:lstStyle/>
          <a:p>
            <a:r>
              <a:rPr lang="en-US" sz="3200" dirty="0" smtClean="0"/>
              <a:t>Expert Testimony on Reliability of Eyewitness Identification Procedures</a:t>
            </a:r>
            <a:r>
              <a:rPr lang="en-US" sz="2400" dirty="0" smtClean="0"/>
              <a:t/>
            </a:r>
            <a:br>
              <a:rPr lang="en-US" sz="2400" dirty="0" smtClean="0"/>
            </a:br>
            <a:r>
              <a:rPr lang="en-US" sz="2400" i="1" dirty="0" smtClean="0"/>
              <a:t>	</a:t>
            </a:r>
            <a:r>
              <a:rPr lang="en-US" sz="3200" i="1" dirty="0" smtClean="0"/>
              <a:t>Tillman v. State, 354 S.W.3d 425 </a:t>
            </a:r>
            <a:br>
              <a:rPr lang="en-US" sz="3200" i="1" dirty="0" smtClean="0"/>
            </a:br>
            <a:r>
              <a:rPr lang="en-US" sz="3200" i="1" dirty="0" smtClean="0"/>
              <a:t>(Tex. Crim. App. 2011)</a:t>
            </a:r>
            <a:endParaRPr lang="en-US" sz="3200" dirty="0"/>
          </a:p>
        </p:txBody>
      </p:sp>
      <p:sp>
        <p:nvSpPr>
          <p:cNvPr id="3" name="Content Placeholder 2"/>
          <p:cNvSpPr>
            <a:spLocks noGrp="1"/>
          </p:cNvSpPr>
          <p:nvPr>
            <p:ph idx="1"/>
          </p:nvPr>
        </p:nvSpPr>
        <p:spPr>
          <a:xfrm>
            <a:off x="457200" y="3810000"/>
            <a:ext cx="8229600" cy="2499360"/>
          </a:xfrm>
        </p:spPr>
        <p:txBody>
          <a:bodyPr/>
          <a:lstStyle/>
          <a:p>
            <a:pPr algn="ctr">
              <a:buNone/>
            </a:pPr>
            <a:r>
              <a:rPr lang="en-US" dirty="0" smtClean="0"/>
              <a:t>The court held that psychology is a legitimate field of study and the reliability of eyewitness identification is a legitimate subject within the area of psychology.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63762"/>
          </a:xfrm>
        </p:spPr>
        <p:txBody>
          <a:bodyPr>
            <a:normAutofit/>
          </a:bodyPr>
          <a:lstStyle/>
          <a:p>
            <a:r>
              <a:rPr lang="en-US" i="1" dirty="0" smtClean="0"/>
              <a:t>Perry v. New Hampshire, </a:t>
            </a:r>
            <a:br>
              <a:rPr lang="en-US" i="1" dirty="0" smtClean="0"/>
            </a:br>
            <a:r>
              <a:rPr lang="en-US" i="1" dirty="0" smtClean="0"/>
              <a:t>132 </a:t>
            </a:r>
            <a:r>
              <a:rPr lang="en-US" i="1" dirty="0" err="1" smtClean="0"/>
              <a:t>S.Ct</a:t>
            </a:r>
            <a:r>
              <a:rPr lang="en-US" i="1" dirty="0" smtClean="0"/>
              <a:t>. 716 (2011)</a:t>
            </a:r>
            <a:endParaRPr lang="en-US" dirty="0"/>
          </a:p>
        </p:txBody>
      </p:sp>
      <p:sp>
        <p:nvSpPr>
          <p:cNvPr id="3" name="Content Placeholder 2"/>
          <p:cNvSpPr>
            <a:spLocks noGrp="1"/>
          </p:cNvSpPr>
          <p:nvPr>
            <p:ph idx="1"/>
          </p:nvPr>
        </p:nvSpPr>
        <p:spPr>
          <a:xfrm>
            <a:off x="457200" y="2667000"/>
            <a:ext cx="8229600" cy="3642360"/>
          </a:xfrm>
        </p:spPr>
        <p:txBody>
          <a:bodyPr/>
          <a:lstStyle/>
          <a:p>
            <a:pPr algn="ctr">
              <a:buNone/>
            </a:pPr>
            <a:r>
              <a:rPr lang="en-US" dirty="0" smtClean="0"/>
              <a:t>Due Process Clause does not require a preliminary judicial inquiry into the reliability of an eyewitness identification when the identification was not procured under unnecessarily suggestive circumstances arranged by law enforcement.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44762"/>
          </a:xfrm>
        </p:spPr>
        <p:txBody>
          <a:bodyPr>
            <a:noAutofit/>
          </a:bodyPr>
          <a:lstStyle/>
          <a:p>
            <a:r>
              <a:rPr lang="en-US" sz="3200" dirty="0" smtClean="0"/>
              <a:t>Dog Scent Discrimination</a:t>
            </a:r>
            <a:br>
              <a:rPr lang="en-US" sz="3200" dirty="0" smtClean="0"/>
            </a:br>
            <a:r>
              <a:rPr lang="en-US" sz="3200" dirty="0" smtClean="0"/>
              <a:t>	</a:t>
            </a:r>
            <a:r>
              <a:rPr lang="en-US" sz="3200" i="1" dirty="0" smtClean="0"/>
              <a:t>Winfrey v. State, 323 S.W.3d 875 (Tex. Crim. App. 2010)</a:t>
            </a:r>
            <a:endParaRPr lang="en-US" sz="3200" dirty="0"/>
          </a:p>
        </p:txBody>
      </p:sp>
      <p:sp>
        <p:nvSpPr>
          <p:cNvPr id="3" name="Content Placeholder 2"/>
          <p:cNvSpPr>
            <a:spLocks noGrp="1"/>
          </p:cNvSpPr>
          <p:nvPr>
            <p:ph idx="1"/>
          </p:nvPr>
        </p:nvSpPr>
        <p:spPr>
          <a:xfrm>
            <a:off x="457200" y="3048000"/>
            <a:ext cx="8229600" cy="3261360"/>
          </a:xfrm>
        </p:spPr>
        <p:txBody>
          <a:bodyPr/>
          <a:lstStyle/>
          <a:p>
            <a:pPr>
              <a:buNone/>
            </a:pPr>
            <a:r>
              <a:rPr lang="en-US" dirty="0" smtClean="0"/>
              <a:t>“. . . scent-discrimination lineups, when used alone or as primary evidence, are legally insufficient to support a conviction.”</a:t>
            </a:r>
          </a:p>
          <a:p>
            <a:pPr>
              <a:buNone/>
            </a:pPr>
            <a:endParaRPr lang="en-US" dirty="0" smtClean="0"/>
          </a:p>
          <a:p>
            <a:pPr algn="ctr">
              <a:buNone/>
            </a:pPr>
            <a:r>
              <a:rPr lang="en-US" dirty="0" smtClean="0"/>
              <a:t>“. . .dangers inherent in the use of dog tracking evidence can only be alleviated by the presence of corroborating evidence.”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87562"/>
          </a:xfrm>
        </p:spPr>
        <p:txBody>
          <a:bodyPr>
            <a:noAutofit/>
          </a:bodyPr>
          <a:lstStyle/>
          <a:p>
            <a:r>
              <a:rPr lang="en-US" sz="3200" dirty="0" smtClean="0"/>
              <a:t>Changing Scientific Evidence</a:t>
            </a:r>
            <a:br>
              <a:rPr lang="en-US" sz="3200" dirty="0" smtClean="0"/>
            </a:br>
            <a:r>
              <a:rPr lang="en-US" sz="3200" dirty="0" smtClean="0"/>
              <a:t>	</a:t>
            </a:r>
            <a:r>
              <a:rPr lang="en-US" sz="3200" i="1" dirty="0" smtClean="0"/>
              <a:t>Ex parte Robbins, 360 S.W.3d 446 (Tex. Crim. App. 2011, </a:t>
            </a:r>
            <a:br>
              <a:rPr lang="en-US" sz="3200" i="1" dirty="0" smtClean="0"/>
            </a:br>
            <a:r>
              <a:rPr lang="en-US" sz="3200" i="1" dirty="0" smtClean="0"/>
              <a:t>cert. denied May 14, 2012)</a:t>
            </a:r>
            <a:endParaRPr lang="en-US" sz="3200" dirty="0"/>
          </a:p>
        </p:txBody>
      </p:sp>
      <p:sp>
        <p:nvSpPr>
          <p:cNvPr id="3" name="Content Placeholder 2"/>
          <p:cNvSpPr>
            <a:spLocks noGrp="1"/>
          </p:cNvSpPr>
          <p:nvPr>
            <p:ph idx="1"/>
          </p:nvPr>
        </p:nvSpPr>
        <p:spPr>
          <a:xfrm>
            <a:off x="457200" y="2895600"/>
            <a:ext cx="8229600" cy="3413760"/>
          </a:xfrm>
        </p:spPr>
        <p:txBody>
          <a:bodyPr/>
          <a:lstStyle/>
          <a:p>
            <a:pPr algn="ctr">
              <a:buNone/>
            </a:pPr>
            <a:r>
              <a:rPr lang="en-US" dirty="0" smtClean="0"/>
              <a:t>Question:  How Should Courts Respond to Changes in Science Underlying Convictions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114</TotalTime>
  <Words>1122</Words>
  <Application>Microsoft Office PowerPoint</Application>
  <PresentationFormat>On-screen Show (4:3)</PresentationFormat>
  <Paragraphs>77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Apex</vt:lpstr>
      <vt:lpstr>TEXAS CRIMINAL JUSTICE INTEGRITY UNIT AND TEXAS FORENSIC SCIENCE COMMISSION JOINT CONFERENCE ON FORENSIC SCIENCE JUNE 4-5, 2012 AUSTIN, TEXAS</vt:lpstr>
      <vt:lpstr>T. R. Evid. 702:  If scientific, technical, or other specialized knowledge will assist the trier of fact to understand the evidence or to determine a fact in issue, a witness qualified as an expert by knowledge, skill, experience, training, or education may testify thereto in the form of an opinion or otherwise.</vt:lpstr>
      <vt:lpstr>Kelly v. State, 824 S.W.2d 568 (Tex. Crim. App. 1992)   1. The underlying scientific theory must be valid; 2. The technique applying the theory must be valid; and 3. The technique must have been properly applied on the occasion in question.</vt:lpstr>
      <vt:lpstr>Kelly factors guide the trial court in determining reliability of expert testimony </vt:lpstr>
      <vt:lpstr>Expert Testimony Based on Soft Science  Nenno v. State, 970 S.W.2d 549, 561  (Tex. Crim. App. 1998)</vt:lpstr>
      <vt:lpstr>Expert Testimony on Reliability of Eyewitness Identification Procedures  Tillman v. State, 354 S.W.3d 425  (Tex. Crim. App. 2011)</vt:lpstr>
      <vt:lpstr>Perry v. New Hampshire,  132 S.Ct. 716 (2011)</vt:lpstr>
      <vt:lpstr>Dog Scent Discrimination  Winfrey v. State, 323 S.W.3d 875 (Tex. Crim. App. 2010)</vt:lpstr>
      <vt:lpstr>Changing Scientific Evidence  Ex parte Robbins, 360 S.W.3d 446 (Tex. Crim. App. 2011,  cert. denied May 14, 2012)</vt:lpstr>
      <vt:lpstr>Robbins Majority Opinion  (5-4 Vote)</vt:lpstr>
      <vt:lpstr>Robbins Majority</vt:lpstr>
      <vt:lpstr>Judge Cochran Dissenting</vt:lpstr>
      <vt:lpstr> </vt:lpstr>
      <vt:lpstr>Ex Parte Henderson, 246 S.W.3d 690 (Tex. Crim. App. 2007)</vt:lpstr>
      <vt:lpstr> </vt:lpstr>
      <vt:lpstr>Henderson Concurring Opinion by Judge Price </vt:lpstr>
      <vt:lpstr>Does the Change in the Science Establish a Ground for Relief </vt:lpstr>
      <vt:lpstr>Ex Parte Spencer, 337 S.W.3d 869 (Tex. Crim. App. 2011)</vt:lpstr>
      <vt:lpstr>Grooming of Children For Sexual Molestation  Morris v. State, 361 S.W.3d 649 (Tex. Crim. App. 2011)</vt:lpstr>
      <vt:lpstr>Polygraph Evidence  Leonard v. State, ___ S.W.3d ___, 2012 WL 715981 (Tex. Crim. App. 2012), rehearing granted.</vt:lpstr>
      <vt:lpstr>Death Penalty/Mental Retardation Westbrook, Escobedo, Matamoros, Butler, Hunter</vt:lpstr>
      <vt:lpstr>Lab Testing and the Confrontation Clause  Melendez-Diaz v. Massachusetts, 129 S.Ct. 2527 (2009)</vt:lpstr>
      <vt:lpstr>Williams v. Illinois, 131 S.Ct. 3090 (2011)</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TEXAS CRIMINAL JUSTICE INTEGRITY UNIT AND TEXAS FORENSIC SCIENCE COMMISSION JOINT CONFERENCE ON FORENSIC SCIENCE JUNE 4-5, 2012 AUSTIN, TEXAS</dc:title>
  <dc:creator>Sorrels Udashen</dc:creator>
  <cp:lastModifiedBy>Leigh Tomlin</cp:lastModifiedBy>
  <cp:revision>16</cp:revision>
  <dcterms:created xsi:type="dcterms:W3CDTF">2012-05-29T14:11:52Z</dcterms:created>
  <dcterms:modified xsi:type="dcterms:W3CDTF">2012-05-30T18:18:31Z</dcterms:modified>
</cp:coreProperties>
</file>